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5"/>
  </p:notesMasterIdLst>
  <p:handoutMasterIdLst>
    <p:handoutMasterId r:id="rId16"/>
  </p:handoutMasterIdLst>
  <p:sldIdLst>
    <p:sldId id="256" r:id="rId2"/>
    <p:sldId id="257" r:id="rId3"/>
    <p:sldId id="258" r:id="rId4"/>
    <p:sldId id="261" r:id="rId5"/>
    <p:sldId id="259" r:id="rId6"/>
    <p:sldId id="268" r:id="rId7"/>
    <p:sldId id="264" r:id="rId8"/>
    <p:sldId id="260" r:id="rId9"/>
    <p:sldId id="263" r:id="rId10"/>
    <p:sldId id="265" r:id="rId11"/>
    <p:sldId id="270" r:id="rId12"/>
    <p:sldId id="266" r:id="rId13"/>
    <p:sldId id="267" r:id="rId14"/>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205B3"/>
    <a:srgbClr val="FFCC00"/>
    <a:srgbClr val="578FCD"/>
    <a:srgbClr val="04457A"/>
    <a:srgbClr val="1097EA"/>
    <a:srgbClr val="FF0000"/>
    <a:srgbClr val="FF5050"/>
    <a:srgbClr val="FF7C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4" autoAdjust="0"/>
    <p:restoredTop sz="87765" autoAdjust="0"/>
  </p:normalViewPr>
  <p:slideViewPr>
    <p:cSldViewPr>
      <p:cViewPr varScale="1">
        <p:scale>
          <a:sx n="77" d="100"/>
          <a:sy n="77" d="100"/>
        </p:scale>
        <p:origin x="-1128" y="-104"/>
      </p:cViewPr>
      <p:guideLst>
        <p:guide orient="horz" pos="2160"/>
        <p:guide pos="2880"/>
      </p:guideLst>
    </p:cSldViewPr>
  </p:slideViewPr>
  <p:outlineViewPr>
    <p:cViewPr>
      <p:scale>
        <a:sx n="33" d="100"/>
        <a:sy n="33" d="100"/>
      </p:scale>
      <p:origin x="0" y="2392"/>
    </p:cViewPr>
  </p:outlineViewPr>
  <p:notesTextViewPr>
    <p:cViewPr>
      <p:scale>
        <a:sx n="100" d="100"/>
        <a:sy n="100" d="100"/>
      </p:scale>
      <p:origin x="0" y="0"/>
    </p:cViewPr>
  </p:notesTextViewPr>
  <p:sorterViewPr>
    <p:cViewPr>
      <p:scale>
        <a:sx n="100" d="100"/>
        <a:sy n="100" d="100"/>
      </p:scale>
      <p:origin x="0" y="2025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6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3962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3962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3962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78DE5937-6E13-40D0-88AA-3DF016889AA3}" type="slidenum">
              <a:rPr lang="en-US"/>
              <a:pPr>
                <a:defRPr/>
              </a:pPr>
              <a:t>‹#›</a:t>
            </a:fld>
            <a:endParaRPr lang="en-US"/>
          </a:p>
        </p:txBody>
      </p:sp>
    </p:spTree>
    <p:extLst>
      <p:ext uri="{BB962C8B-B14F-4D97-AF65-F5344CB8AC3E}">
        <p14:creationId xmlns:p14="http://schemas.microsoft.com/office/powerpoint/2010/main" val="743577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161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1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1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161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33104AA3-5888-4652-9A86-062D89A52346}" type="slidenum">
              <a:rPr lang="en-US"/>
              <a:pPr>
                <a:defRPr/>
              </a:pPr>
              <a:t>‹#›</a:t>
            </a:fld>
            <a:endParaRPr lang="en-US"/>
          </a:p>
        </p:txBody>
      </p:sp>
    </p:spTree>
    <p:extLst>
      <p:ext uri="{BB962C8B-B14F-4D97-AF65-F5344CB8AC3E}">
        <p14:creationId xmlns:p14="http://schemas.microsoft.com/office/powerpoint/2010/main" val="1195514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3027" y="38247"/>
            <a:ext cx="7772400" cy="1336386"/>
          </a:xfrm>
        </p:spPr>
        <p:txBody>
          <a:bodyPr/>
          <a:lstStyle>
            <a:lvl1pPr>
              <a:defRPr>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331191" y="208510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B38110F-5FEA-42F8-80DF-BDA54C5E0FA1}" type="datetime1">
              <a:rPr lang="en-US"/>
              <a:pPr>
                <a:defRPr/>
              </a:pPr>
              <a:t>11/2/18</a:t>
            </a:fld>
            <a:endParaRPr lang="en-US"/>
          </a:p>
        </p:txBody>
      </p:sp>
      <p:sp>
        <p:nvSpPr>
          <p:cNvPr id="5" name="Footer Placeholder 4"/>
          <p:cNvSpPr>
            <a:spLocks noGrp="1"/>
          </p:cNvSpPr>
          <p:nvPr>
            <p:ph type="ftr" sz="quarter" idx="11"/>
          </p:nvPr>
        </p:nvSpPr>
        <p:spPr>
          <a:xfrm>
            <a:off x="6483350" y="6281738"/>
            <a:ext cx="15748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226425" y="6281738"/>
            <a:ext cx="536575"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B847B267-CD6F-46FE-B7F4-E58C1B6227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0"/>
            </a:lvl1pPr>
          </a:lstStyle>
          <a:p>
            <a:pPr>
              <a:defRPr/>
            </a:pPr>
            <a:fld id="{C26497B1-166B-485B-A707-5AFC0C654FF9}" type="datetime1">
              <a:rPr lang="en-US"/>
              <a:pPr>
                <a:defRPr/>
              </a:pPr>
              <a:t>11/2/18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077200" y="6356350"/>
            <a:ext cx="609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b="0"/>
            </a:lvl1pPr>
          </a:lstStyle>
          <a:p>
            <a:pPr>
              <a:defRPr/>
            </a:pPr>
            <a:fld id="{23F5183C-6C9C-4C4A-A113-5AFE8A0111B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0"/>
            </a:lvl1pPr>
          </a:lstStyle>
          <a:p>
            <a:pPr>
              <a:defRPr/>
            </a:pPr>
            <a:fld id="{F083C4E7-D994-481D-B0F2-0A00F6B8A9FD}" type="datetime1">
              <a:rPr lang="en-US"/>
              <a:pPr>
                <a:defRPr/>
              </a:pPr>
              <a:t>11/2/18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077200" y="6356350"/>
            <a:ext cx="609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b="0"/>
            </a:lvl1pPr>
          </a:lstStyle>
          <a:p>
            <a:pPr>
              <a:defRPr/>
            </a:pPr>
            <a:fld id="{A2C5F07E-3264-4F57-B7BE-1893140514A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0"/>
            </a:lvl1pPr>
          </a:lstStyle>
          <a:p>
            <a:pPr>
              <a:defRPr/>
            </a:pPr>
            <a:fld id="{020B5AD8-7DD0-4D52-B7F2-F4D4E962DDCA}" type="datetime1">
              <a:rPr lang="en-US"/>
              <a:pPr>
                <a:defRPr/>
              </a:pPr>
              <a:t>11/2/18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077200" y="6356350"/>
            <a:ext cx="609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b="0"/>
            </a:lvl1pPr>
          </a:lstStyle>
          <a:p>
            <a:pPr>
              <a:defRPr/>
            </a:pPr>
            <a:fld id="{39E51E4E-AD7A-4E79-AFDF-4467AE5F785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8813" y="1370446"/>
            <a:ext cx="7772400" cy="1362075"/>
          </a:xfrm>
        </p:spPr>
        <p:txBody>
          <a:bodyPr anchor="t"/>
          <a:lstStyle>
            <a:lvl1pPr algn="l">
              <a:defRPr sz="4000" b="1" cap="all">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658813" y="472115"/>
            <a:ext cx="7772400" cy="76983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0"/>
            </a:lvl1pPr>
          </a:lstStyle>
          <a:p>
            <a:pPr>
              <a:defRPr/>
            </a:pPr>
            <a:fld id="{FC6A58E1-8F99-435C-845C-085704ACBEC3}" type="datetime1">
              <a:rPr lang="en-US"/>
              <a:pPr>
                <a:defRPr/>
              </a:pPr>
              <a:t>11/2/18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278813" y="6356350"/>
            <a:ext cx="407987"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C25FA207-CC1E-4FA0-A368-7FC6AB683E7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b="0"/>
            </a:lvl1pPr>
          </a:lstStyle>
          <a:p>
            <a:pPr>
              <a:defRPr/>
            </a:pPr>
            <a:fld id="{B3856ADB-B588-4CAC-BEE1-88641025C332}" type="datetime1">
              <a:rPr lang="en-US"/>
              <a:pPr>
                <a:defRPr/>
              </a:pPr>
              <a:t>11/2/18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077200" y="6356350"/>
            <a:ext cx="609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b="0"/>
            </a:lvl1pPr>
          </a:lstStyle>
          <a:p>
            <a:pPr>
              <a:defRPr/>
            </a:pPr>
            <a:fld id="{A03E6665-2996-4FB3-97C0-2594C4CB4E4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b="0"/>
            </a:lvl1pPr>
          </a:lstStyle>
          <a:p>
            <a:pPr>
              <a:defRPr/>
            </a:pPr>
            <a:fld id="{2D184C15-9E19-4EDD-8E3B-A1C13EC18F8E}" type="datetime1">
              <a:rPr lang="en-US"/>
              <a:pPr>
                <a:defRPr/>
              </a:pPr>
              <a:t>11/2/18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077200" y="6356350"/>
            <a:ext cx="609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b="0"/>
            </a:lvl1pPr>
          </a:lstStyle>
          <a:p>
            <a:pPr>
              <a:defRPr/>
            </a:pPr>
            <a:fld id="{92599965-B253-49E8-A923-5078D065BCB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b="0"/>
            </a:lvl1pPr>
          </a:lstStyle>
          <a:p>
            <a:pPr>
              <a:defRPr/>
            </a:pPr>
            <a:fld id="{9130DA14-3D10-4184-A901-0C5E3459027F}" type="datetime1">
              <a:rPr lang="en-US"/>
              <a:pPr>
                <a:defRPr/>
              </a:pPr>
              <a:t>11/2/18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077200" y="6356350"/>
            <a:ext cx="609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b="0"/>
            </a:lvl1pPr>
          </a:lstStyle>
          <a:p>
            <a:pPr>
              <a:defRPr/>
            </a:pPr>
            <a:fld id="{BCCBEC35-9A40-496A-AD36-667919F1E09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0"/>
            </a:lvl1pPr>
          </a:lstStyle>
          <a:p>
            <a:pPr>
              <a:defRPr/>
            </a:pPr>
            <a:fld id="{446F56BF-599A-4C73-AD26-E39E3D3390F0}" type="datetime1">
              <a:rPr lang="en-US"/>
              <a:pPr>
                <a:defRPr/>
              </a:pPr>
              <a:t>11/2/18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077200" y="6356350"/>
            <a:ext cx="609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b="0"/>
            </a:lvl1pPr>
          </a:lstStyle>
          <a:p>
            <a:pPr>
              <a:defRPr/>
            </a:pPr>
            <a:fld id="{5569F5EB-10A5-428F-882D-68BDDD96A12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0"/>
            </a:lvl1pPr>
          </a:lstStyle>
          <a:p>
            <a:pPr>
              <a:defRPr/>
            </a:pPr>
            <a:fld id="{827F7F02-3F1A-4EF2-B7CF-777F232D4594}" type="datetime1">
              <a:rPr lang="en-US"/>
              <a:pPr>
                <a:defRPr/>
              </a:pPr>
              <a:t>11/2/18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077200" y="6356350"/>
            <a:ext cx="609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b="0"/>
            </a:lvl1pPr>
          </a:lstStyle>
          <a:p>
            <a:pPr>
              <a:defRPr/>
            </a:pPr>
            <a:fld id="{1B518AFC-EDD1-4430-8AD2-733A34279E4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0"/>
            </a:lvl1pPr>
          </a:lstStyle>
          <a:p>
            <a:pPr>
              <a:defRPr/>
            </a:pPr>
            <a:fld id="{CD466933-FDD8-4C77-B88F-89A619B722BD}" type="datetime1">
              <a:rPr lang="en-US"/>
              <a:pPr>
                <a:defRPr/>
              </a:pPr>
              <a:t>11/2/18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077200" y="6356350"/>
            <a:ext cx="609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b="0"/>
            </a:lvl1pPr>
          </a:lstStyle>
          <a:p>
            <a:pPr>
              <a:defRPr/>
            </a:pPr>
            <a:fld id="{F6110CC9-DC49-4856-9840-572202F1F52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494338" y="6275388"/>
            <a:ext cx="982662"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b="0">
                <a:solidFill>
                  <a:srgbClr val="F7FBFF"/>
                </a:solidFill>
              </a:defRPr>
            </a:lvl1pPr>
          </a:lstStyle>
          <a:p>
            <a:pPr>
              <a:defRPr/>
            </a:pPr>
            <a:fld id="{ADB5DBF5-D638-4F95-8F1F-3D8F9C599B1F}" type="datetime1">
              <a:rPr lang="en-US"/>
              <a:pPr>
                <a:defRPr/>
              </a:pPr>
              <a:t>11/2/18</a:t>
            </a:fld>
            <a:endParaRPr lang="en-US" dirty="0"/>
          </a:p>
        </p:txBody>
      </p:sp>
      <p:sp>
        <p:nvSpPr>
          <p:cNvPr id="5" name="Footer Placeholder 4"/>
          <p:cNvSpPr>
            <a:spLocks noGrp="1"/>
          </p:cNvSpPr>
          <p:nvPr>
            <p:ph type="ftr" sz="quarter" idx="3"/>
          </p:nvPr>
        </p:nvSpPr>
        <p:spPr>
          <a:xfrm>
            <a:off x="6511925" y="6275388"/>
            <a:ext cx="2174875"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ea typeface="+mn-ea"/>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4400" b="1" kern="1200">
          <a:solidFill>
            <a:schemeClr val="tx1"/>
          </a:solidFill>
          <a:latin typeface="+mn-lt"/>
          <a:ea typeface="ＭＳ Ｐゴシック" pitchFamily="34" charset="-128"/>
          <a:cs typeface="ＭＳ Ｐゴシック"/>
        </a:defRPr>
      </a:lvl1pPr>
      <a:lvl2pPr algn="ctr" rtl="0" eaLnBrk="1" fontAlgn="base" hangingPunct="1">
        <a:spcBef>
          <a:spcPct val="0"/>
        </a:spcBef>
        <a:spcAft>
          <a:spcPct val="0"/>
        </a:spcAft>
        <a:defRPr sz="4400" b="1">
          <a:solidFill>
            <a:schemeClr val="tx1"/>
          </a:solidFill>
          <a:latin typeface="Arial" charset="0"/>
          <a:ea typeface="ＭＳ Ｐゴシック" pitchFamily="34" charset="-128"/>
          <a:cs typeface="ＭＳ Ｐゴシック"/>
        </a:defRPr>
      </a:lvl2pPr>
      <a:lvl3pPr algn="ctr" rtl="0" eaLnBrk="1" fontAlgn="base" hangingPunct="1">
        <a:spcBef>
          <a:spcPct val="0"/>
        </a:spcBef>
        <a:spcAft>
          <a:spcPct val="0"/>
        </a:spcAft>
        <a:defRPr sz="4400" b="1">
          <a:solidFill>
            <a:schemeClr val="tx1"/>
          </a:solidFill>
          <a:latin typeface="Arial" charset="0"/>
          <a:ea typeface="ＭＳ Ｐゴシック" pitchFamily="34" charset="-128"/>
          <a:cs typeface="ＭＳ Ｐゴシック"/>
        </a:defRPr>
      </a:lvl3pPr>
      <a:lvl4pPr algn="ctr" rtl="0" eaLnBrk="1" fontAlgn="base" hangingPunct="1">
        <a:spcBef>
          <a:spcPct val="0"/>
        </a:spcBef>
        <a:spcAft>
          <a:spcPct val="0"/>
        </a:spcAft>
        <a:defRPr sz="4400" b="1">
          <a:solidFill>
            <a:schemeClr val="tx1"/>
          </a:solidFill>
          <a:latin typeface="Arial" charset="0"/>
          <a:ea typeface="ＭＳ Ｐゴシック" pitchFamily="34" charset="-128"/>
          <a:cs typeface="ＭＳ Ｐゴシック"/>
        </a:defRPr>
      </a:lvl4pPr>
      <a:lvl5pPr algn="ctr" rtl="0" eaLnBrk="1" fontAlgn="base" hangingPunct="1">
        <a:spcBef>
          <a:spcPct val="0"/>
        </a:spcBef>
        <a:spcAft>
          <a:spcPct val="0"/>
        </a:spcAft>
        <a:defRPr sz="4400" b="1">
          <a:solidFill>
            <a:schemeClr val="tx1"/>
          </a:solidFill>
          <a:latin typeface="Arial" charset="0"/>
          <a:ea typeface="ＭＳ Ｐゴシック" pitchFamily="34" charset="-128"/>
          <a:cs typeface="ＭＳ Ｐゴシック"/>
        </a:defRPr>
      </a:lvl5pPr>
      <a:lvl6pPr marL="457200" algn="ctr" rtl="0" eaLnBrk="1" fontAlgn="base" hangingPunct="1">
        <a:spcBef>
          <a:spcPct val="0"/>
        </a:spcBef>
        <a:spcAft>
          <a:spcPct val="0"/>
        </a:spcAft>
        <a:defRPr sz="4400">
          <a:solidFill>
            <a:schemeClr val="tx1"/>
          </a:solidFill>
          <a:latin typeface="Cambria" pitchFamily="18" charset="0"/>
          <a:ea typeface="ＭＳ Ｐゴシック" pitchFamily="34" charset="-128"/>
        </a:defRPr>
      </a:lvl6pPr>
      <a:lvl7pPr marL="914400" algn="ctr" rtl="0" eaLnBrk="1" fontAlgn="base" hangingPunct="1">
        <a:spcBef>
          <a:spcPct val="0"/>
        </a:spcBef>
        <a:spcAft>
          <a:spcPct val="0"/>
        </a:spcAft>
        <a:defRPr sz="4400">
          <a:solidFill>
            <a:schemeClr val="tx1"/>
          </a:solidFill>
          <a:latin typeface="Cambria" pitchFamily="18" charset="0"/>
          <a:ea typeface="ＭＳ Ｐゴシック" pitchFamily="34" charset="-128"/>
        </a:defRPr>
      </a:lvl7pPr>
      <a:lvl8pPr marL="1371600" algn="ctr" rtl="0" eaLnBrk="1" fontAlgn="base" hangingPunct="1">
        <a:spcBef>
          <a:spcPct val="0"/>
        </a:spcBef>
        <a:spcAft>
          <a:spcPct val="0"/>
        </a:spcAft>
        <a:defRPr sz="4400">
          <a:solidFill>
            <a:schemeClr val="tx1"/>
          </a:solidFill>
          <a:latin typeface="Cambria" pitchFamily="18" charset="0"/>
          <a:ea typeface="ＭＳ Ｐゴシック" pitchFamily="34" charset="-128"/>
        </a:defRPr>
      </a:lvl8pPr>
      <a:lvl9pPr marL="1828800" algn="ctr" rtl="0" eaLnBrk="1" fontAlgn="base" hangingPunct="1">
        <a:spcBef>
          <a:spcPct val="0"/>
        </a:spcBef>
        <a:spcAft>
          <a:spcPct val="0"/>
        </a:spcAft>
        <a:defRPr sz="4400">
          <a:solidFill>
            <a:schemeClr val="tx1"/>
          </a:solidFill>
          <a:latin typeface="Cambria" pitchFamily="18" charset="0"/>
          <a:ea typeface="ＭＳ Ｐゴシック"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ＭＳ Ｐゴシック"/>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ＭＳ Ｐゴシック"/>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ＭＳ Ｐゴシック"/>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336386"/>
          </a:xfrm>
        </p:spPr>
        <p:txBody>
          <a:bodyPr/>
          <a:lstStyle/>
          <a:p>
            <a:r>
              <a:rPr lang="en-US" sz="3600" dirty="0" smtClean="0">
                <a:cs typeface="Arial"/>
              </a:rPr>
              <a:t>Vertical </a:t>
            </a:r>
            <a:r>
              <a:rPr lang="en-US" sz="3600" dirty="0">
                <a:cs typeface="Arial"/>
              </a:rPr>
              <a:t>Transition Unit to Reduce the Number of Patients who Leave Without Being Seen (LWBS) </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600" dirty="0"/>
          </a:p>
        </p:txBody>
      </p:sp>
      <p:sp>
        <p:nvSpPr>
          <p:cNvPr id="3" name="Subtitle 2"/>
          <p:cNvSpPr>
            <a:spLocks noGrp="1"/>
          </p:cNvSpPr>
          <p:nvPr>
            <p:ph type="subTitle" idx="1"/>
          </p:nvPr>
        </p:nvSpPr>
        <p:spPr>
          <a:xfrm>
            <a:off x="457200" y="3429000"/>
            <a:ext cx="8153400" cy="1752600"/>
          </a:xfrm>
        </p:spPr>
        <p:txBody>
          <a:bodyPr/>
          <a:lstStyle/>
          <a:p>
            <a:r>
              <a:rPr lang="en-US" sz="1800" dirty="0">
                <a:latin typeface="Arial" pitchFamily="34" charset="0"/>
                <a:cs typeface="Arial" pitchFamily="34" charset="0"/>
              </a:rPr>
              <a:t>Josh Norman, MD, Karan Shah, MD; Clifford Freeman, MD; </a:t>
            </a:r>
            <a:r>
              <a:rPr lang="en-US" sz="1800" dirty="0">
                <a:cs typeface="Arial"/>
              </a:rPr>
              <a:t>Corey </a:t>
            </a:r>
            <a:r>
              <a:rPr lang="en-US" sz="1800" dirty="0" err="1">
                <a:cs typeface="Arial"/>
              </a:rPr>
              <a:t>Slovis</a:t>
            </a:r>
            <a:r>
              <a:rPr lang="en-US" sz="1800" dirty="0">
                <a:cs typeface="Arial"/>
              </a:rPr>
              <a:t>, MD; Stephan Russ, MD</a:t>
            </a:r>
            <a:r>
              <a:rPr lang="en-US" sz="1800" dirty="0" smtClean="0">
                <a:cs typeface="Arial"/>
              </a:rPr>
              <a:t>; Ian </a:t>
            </a:r>
            <a:r>
              <a:rPr lang="en-US" sz="1800" dirty="0">
                <a:cs typeface="Arial"/>
              </a:rPr>
              <a:t>Jones, MD; Matt Sims, MSN; Kurt </a:t>
            </a:r>
            <a:r>
              <a:rPr lang="en-US" sz="1800" dirty="0" err="1">
                <a:cs typeface="Arial"/>
              </a:rPr>
              <a:t>Wulliman</a:t>
            </a:r>
            <a:r>
              <a:rPr lang="en-US" sz="1800" dirty="0">
                <a:cs typeface="Arial"/>
              </a:rPr>
              <a:t>, MMHC; Maya </a:t>
            </a:r>
            <a:r>
              <a:rPr lang="en-US" sz="1800" dirty="0" err="1">
                <a:cs typeface="Arial"/>
              </a:rPr>
              <a:t>Yiadom</a:t>
            </a:r>
            <a:r>
              <a:rPr lang="en-US" sz="1800" dirty="0">
                <a:cs typeface="Arial"/>
              </a:rPr>
              <a:t>, MD; Tyler Barrett, MD.</a:t>
            </a:r>
            <a:br>
              <a:rPr lang="en-US" sz="1800" dirty="0">
                <a:cs typeface="Arial"/>
              </a:rPr>
            </a:br>
            <a:endParaRPr lang="en-US" sz="1800" dirty="0" smtClean="0">
              <a:cs typeface="Arial"/>
            </a:endParaRPr>
          </a:p>
          <a:p>
            <a:r>
              <a:rPr lang="en-US" sz="1800" b="1" dirty="0" smtClean="0">
                <a:cs typeface="Arial"/>
              </a:rPr>
              <a:t>Department </a:t>
            </a:r>
            <a:r>
              <a:rPr lang="en-US" sz="1800" b="1" dirty="0">
                <a:cs typeface="Arial"/>
              </a:rPr>
              <a:t>of Emergency Medicine, Vanderbilt University Medical Center</a:t>
            </a:r>
            <a:endParaRPr lang="en-US" sz="1800" dirty="0"/>
          </a:p>
        </p:txBody>
      </p:sp>
      <p:sp>
        <p:nvSpPr>
          <p:cNvPr id="4" name="TextBox 3"/>
          <p:cNvSpPr txBox="1"/>
          <p:nvPr/>
        </p:nvSpPr>
        <p:spPr>
          <a:xfrm>
            <a:off x="9781090" y="183099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02476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In addition, sub-cycle components of EDLOS for VTU patients times were lower:</a:t>
            </a:r>
          </a:p>
          <a:p>
            <a:pPr marL="571500" indent="-571500">
              <a:buFont typeface="Arial" panose="020B0604020202020204" pitchFamily="34" charset="0"/>
              <a:buChar char="•"/>
            </a:pPr>
            <a:r>
              <a:rPr lang="en-US" dirty="0">
                <a:latin typeface="Arial" panose="020B0604020202020204" pitchFamily="34" charset="0"/>
                <a:cs typeface="Arial" panose="020B0604020202020204" pitchFamily="34" charset="0"/>
              </a:rPr>
              <a:t>Work-up time was 1.7 hours </a:t>
            </a:r>
            <a:r>
              <a:rPr lang="en-US" dirty="0" err="1">
                <a:latin typeface="Arial" panose="020B0604020202020204" pitchFamily="34" charset="0"/>
                <a:cs typeface="Arial" panose="020B0604020202020204" pitchFamily="34" charset="0"/>
              </a:rPr>
              <a:t>vs</a:t>
            </a:r>
            <a:r>
              <a:rPr lang="en-US" dirty="0">
                <a:latin typeface="Arial" panose="020B0604020202020204" pitchFamily="34" charset="0"/>
                <a:cs typeface="Arial" panose="020B0604020202020204" pitchFamily="34" charset="0"/>
              </a:rPr>
              <a:t> 2.7 hours, and</a:t>
            </a:r>
          </a:p>
          <a:p>
            <a:pPr marL="571500" indent="-571500">
              <a:buFont typeface="Arial" panose="020B0604020202020204" pitchFamily="34" charset="0"/>
              <a:buChar char="•"/>
            </a:pPr>
            <a:r>
              <a:rPr lang="en-US" dirty="0">
                <a:latin typeface="Arial" panose="020B0604020202020204" pitchFamily="34" charset="0"/>
                <a:cs typeface="Arial" panose="020B0604020202020204" pitchFamily="34" charset="0"/>
              </a:rPr>
              <a:t>Disposition-to-discharge time was 0.3 versus 0.5 hours. </a:t>
            </a:r>
            <a:endParaRPr lang="en-US" dirty="0"/>
          </a:p>
          <a:p>
            <a:endParaRPr lang="en-US" dirty="0"/>
          </a:p>
        </p:txBody>
      </p:sp>
    </p:spTree>
    <p:extLst>
      <p:ext uri="{BB962C8B-B14F-4D97-AF65-F5344CB8AC3E}">
        <p14:creationId xmlns:p14="http://schemas.microsoft.com/office/powerpoint/2010/main" val="9383734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 name="Picture 4" descr="Screen Shot 2018-11-02 at 9.20.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8382000" cy="4495800"/>
          </a:xfrm>
          <a:prstGeom prst="rect">
            <a:avLst/>
          </a:prstGeom>
        </p:spPr>
      </p:pic>
    </p:spTree>
    <p:extLst>
      <p:ext uri="{BB962C8B-B14F-4D97-AF65-F5344CB8AC3E}">
        <p14:creationId xmlns:p14="http://schemas.microsoft.com/office/powerpoint/2010/main" val="28304620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VTU model, improved ED throughput for mid and low acuity patients, and outperformed our Fast Track area despite seeing more patient </a:t>
            </a:r>
            <a:r>
              <a:rPr lang="en-US" smtClean="0">
                <a:latin typeface="Arial" panose="020B0604020202020204" pitchFamily="34" charset="0"/>
                <a:cs typeface="Arial" panose="020B0604020202020204" pitchFamily="34" charset="0"/>
              </a:rPr>
              <a:t>volume </a:t>
            </a: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3898324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b="1" i="1" dirty="0">
                <a:latin typeface="Arial" panose="020B0604020202020204" pitchFamily="34" charset="0"/>
                <a:cs typeface="Arial" panose="020B0604020202020204" pitchFamily="34" charset="0"/>
              </a:rPr>
              <a:t>These results demonstrate gains in efficiency, however, the VTU did not reduce overall ED LOS or LWBS rates</a:t>
            </a:r>
            <a:r>
              <a:rPr lang="en-US" dirty="0">
                <a:latin typeface="Arial" panose="020B0604020202020204" pitchFamily="34" charset="0"/>
                <a:cs typeface="Arial" panose="020B0604020202020204" pitchFamily="34" charset="0"/>
              </a:rPr>
              <a:t>. A larger sample size and unit trial period may be needed to observe a translation of efficiency into reduce the ED’s LWBS. </a:t>
            </a:r>
          </a:p>
          <a:p>
            <a:endParaRPr lang="en-US" dirty="0"/>
          </a:p>
        </p:txBody>
      </p:sp>
    </p:spTree>
    <p:extLst>
      <p:ext uri="{BB962C8B-B14F-4D97-AF65-F5344CB8AC3E}">
        <p14:creationId xmlns:p14="http://schemas.microsoft.com/office/powerpoint/2010/main" val="39781555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In 2017 VUMC ED had 4.7% patients leave without being seen (LWBS)</a:t>
            </a:r>
          </a:p>
          <a:p>
            <a:r>
              <a:rPr lang="en-US" dirty="0" smtClean="0"/>
              <a:t>Negative impact on patient safety as well as departmental and hospital revenue</a:t>
            </a:r>
          </a:p>
          <a:p>
            <a:r>
              <a:rPr lang="en-US" dirty="0"/>
              <a:t>In our experience high acuity patients </a:t>
            </a:r>
            <a:r>
              <a:rPr lang="en-US" dirty="0" smtClean="0"/>
              <a:t>were likely </a:t>
            </a:r>
            <a:r>
              <a:rPr lang="en-US" dirty="0"/>
              <a:t>to be admitted, while lower acuity patients (ESI 3-5) </a:t>
            </a:r>
            <a:r>
              <a:rPr lang="en-US" dirty="0" smtClean="0"/>
              <a:t>waited </a:t>
            </a:r>
            <a:r>
              <a:rPr lang="en-US" dirty="0"/>
              <a:t>due to not being sick or requiring additional ED workup</a:t>
            </a:r>
          </a:p>
          <a:p>
            <a:endParaRPr lang="en-US" dirty="0"/>
          </a:p>
        </p:txBody>
      </p:sp>
    </p:spTree>
    <p:extLst>
      <p:ext uri="{BB962C8B-B14F-4D97-AF65-F5344CB8AC3E}">
        <p14:creationId xmlns:p14="http://schemas.microsoft.com/office/powerpoint/2010/main" val="13421789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lstStyle/>
          <a:p>
            <a:r>
              <a:rPr lang="en-US" dirty="0" smtClean="0"/>
              <a:t>Vertical transition unit (VTU) unit designed to select mid to low acuity waiting room patients that met criteria for likely discharge would decompress the Emergency Department and reduce LWBS rate and overall EDLOS. </a:t>
            </a:r>
          </a:p>
        </p:txBody>
      </p:sp>
    </p:spTree>
    <p:extLst>
      <p:ext uri="{BB962C8B-B14F-4D97-AF65-F5344CB8AC3E}">
        <p14:creationId xmlns:p14="http://schemas.microsoft.com/office/powerpoint/2010/main" val="21201182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sp>
        <p:nvSpPr>
          <p:cNvPr id="3" name="Content Placeholder 2"/>
          <p:cNvSpPr>
            <a:spLocks noGrp="1"/>
          </p:cNvSpPr>
          <p:nvPr>
            <p:ph idx="1"/>
          </p:nvPr>
        </p:nvSpPr>
        <p:spPr/>
        <p:txBody>
          <a:bodyPr/>
          <a:lstStyle/>
          <a:p>
            <a:r>
              <a:rPr lang="en-US" dirty="0">
                <a:cs typeface="Arial"/>
              </a:rPr>
              <a:t>P</a:t>
            </a:r>
            <a:r>
              <a:rPr lang="en-US" dirty="0" smtClean="0">
                <a:cs typeface="Arial"/>
              </a:rPr>
              <a:t>rimary outcomes:</a:t>
            </a:r>
          </a:p>
          <a:p>
            <a:pPr lvl="1"/>
            <a:r>
              <a:rPr lang="en-US" dirty="0">
                <a:cs typeface="Arial"/>
              </a:rPr>
              <a:t> </a:t>
            </a:r>
            <a:r>
              <a:rPr lang="en-US" dirty="0" smtClean="0">
                <a:cs typeface="Arial"/>
              </a:rPr>
              <a:t>reduce left </a:t>
            </a:r>
            <a:r>
              <a:rPr lang="en-US" dirty="0">
                <a:cs typeface="Arial"/>
              </a:rPr>
              <a:t>without being seen rate (LWBS)</a:t>
            </a:r>
          </a:p>
          <a:p>
            <a:pPr lvl="1"/>
            <a:r>
              <a:rPr lang="en-US" dirty="0">
                <a:cs typeface="Arial"/>
              </a:rPr>
              <a:t>difference in overall </a:t>
            </a:r>
            <a:r>
              <a:rPr lang="en-US" dirty="0" smtClean="0">
                <a:cs typeface="Arial"/>
              </a:rPr>
              <a:t>EDLOS</a:t>
            </a:r>
          </a:p>
          <a:p>
            <a:r>
              <a:rPr lang="en-US" dirty="0" smtClean="0">
                <a:cs typeface="Arial"/>
              </a:rPr>
              <a:t>Secondary outcomes:</a:t>
            </a:r>
          </a:p>
          <a:p>
            <a:pPr lvl="1"/>
            <a:r>
              <a:rPr lang="en-US" dirty="0">
                <a:cs typeface="Arial"/>
              </a:rPr>
              <a:t>to reduce the individual sub-cycles of care </a:t>
            </a:r>
            <a:r>
              <a:rPr lang="en-US" dirty="0" smtClean="0">
                <a:cs typeface="Arial"/>
              </a:rPr>
              <a:t>that </a:t>
            </a:r>
            <a:r>
              <a:rPr lang="en-US" dirty="0">
                <a:cs typeface="Arial"/>
              </a:rPr>
              <a:t>together comprise ED length of stay (LOS) for VTU patients.</a:t>
            </a:r>
            <a:endParaRPr lang="en-US" dirty="0" smtClean="0">
              <a:cs typeface="Arial"/>
            </a:endParaRPr>
          </a:p>
          <a:p>
            <a:pPr marL="457200" lvl="1" indent="0">
              <a:buNone/>
            </a:pPr>
            <a:endParaRPr lang="en-US" dirty="0">
              <a:cs typeface="Arial"/>
            </a:endParaRPr>
          </a:p>
        </p:txBody>
      </p:sp>
    </p:spTree>
    <p:extLst>
      <p:ext uri="{BB962C8B-B14F-4D97-AF65-F5344CB8AC3E}">
        <p14:creationId xmlns:p14="http://schemas.microsoft.com/office/powerpoint/2010/main" val="2830353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VTU was designed and piloted for 3 months (Monday-Thursday 1 pm- 9pm)</a:t>
            </a:r>
          </a:p>
          <a:p>
            <a:r>
              <a:rPr lang="en-US" dirty="0" smtClean="0"/>
              <a:t>VTU composed of 5 chair spaces</a:t>
            </a:r>
          </a:p>
          <a:p>
            <a:r>
              <a:rPr lang="en-US" dirty="0" smtClean="0"/>
              <a:t>Dedicated resident, nurse, paramedic, and rotating assigned attending physicians</a:t>
            </a:r>
          </a:p>
          <a:p>
            <a:r>
              <a:rPr lang="en-US" dirty="0" smtClean="0"/>
              <a:t>Patients were selected from waiting room using </a:t>
            </a:r>
            <a:r>
              <a:rPr lang="en-US" u="sng" dirty="0" smtClean="0"/>
              <a:t>VTU Eligibility Process and Flow Protocol</a:t>
            </a:r>
            <a:endParaRPr lang="en-US" u="sng" dirty="0"/>
          </a:p>
        </p:txBody>
      </p:sp>
    </p:spTree>
    <p:extLst>
      <p:ext uri="{BB962C8B-B14F-4D97-AF65-F5344CB8AC3E}">
        <p14:creationId xmlns:p14="http://schemas.microsoft.com/office/powerpoint/2010/main" val="19118882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a:t>VTU Eligibility and Process Flow Protocol</a:t>
            </a:r>
          </a:p>
        </p:txBody>
      </p:sp>
      <p:pic>
        <p:nvPicPr>
          <p:cNvPr id="3" name="Picture 2" descr="VTU protoco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524000"/>
            <a:ext cx="6629400" cy="4792822"/>
          </a:xfrm>
          <a:prstGeom prst="rect">
            <a:avLst/>
          </a:prstGeom>
        </p:spPr>
      </p:pic>
    </p:spTree>
    <p:extLst>
      <p:ext uri="{BB962C8B-B14F-4D97-AF65-F5344CB8AC3E}">
        <p14:creationId xmlns:p14="http://schemas.microsoft.com/office/powerpoint/2010/main" val="3464268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We considered the use of medians, but given that we were interested in the influence of outliers in what should be a consistent rapid-turnover unit,</a:t>
            </a:r>
            <a:r>
              <a:rPr lang="en-US" dirty="0"/>
              <a:t> </a:t>
            </a:r>
            <a:r>
              <a:rPr lang="en-US" dirty="0" smtClean="0"/>
              <a:t>we opted to use means. </a:t>
            </a:r>
            <a:endParaRPr lang="en-US" dirty="0"/>
          </a:p>
        </p:txBody>
      </p:sp>
    </p:spTree>
    <p:extLst>
      <p:ext uri="{BB962C8B-B14F-4D97-AF65-F5344CB8AC3E}">
        <p14:creationId xmlns:p14="http://schemas.microsoft.com/office/powerpoint/2010/main" val="27623255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Primary Outcomes</a:t>
            </a:r>
          </a:p>
          <a:p>
            <a:pPr marL="457200" lvl="1" indent="0">
              <a:buNone/>
            </a:pPr>
            <a:r>
              <a:rPr lang="en-US" dirty="0">
                <a:latin typeface="Arial" panose="020B0604020202020204" pitchFamily="34" charset="0"/>
                <a:cs typeface="Arial" panose="020B0604020202020204" pitchFamily="34" charset="0"/>
              </a:rPr>
              <a:t>Comparing Before and During the Pilot </a:t>
            </a:r>
          </a:p>
          <a:p>
            <a:pPr marL="571500" indent="-571500">
              <a:buFont typeface="Arial" panose="020B0604020202020204" pitchFamily="34" charset="0"/>
              <a:buChar char="•"/>
            </a:pPr>
            <a:r>
              <a:rPr lang="en-US" dirty="0">
                <a:latin typeface="Arial" panose="020B0604020202020204" pitchFamily="34" charset="0"/>
                <a:cs typeface="Arial" panose="020B0604020202020204" pitchFamily="34" charset="0"/>
              </a:rPr>
              <a:t>LWBS rates </a:t>
            </a:r>
            <a:r>
              <a:rPr lang="en-US" b="1" dirty="0">
                <a:latin typeface="Arial" panose="020B0604020202020204" pitchFamily="34" charset="0"/>
                <a:cs typeface="Arial" panose="020B0604020202020204" pitchFamily="34" charset="0"/>
              </a:rPr>
              <a:t>4.65%</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vs</a:t>
            </a:r>
            <a:r>
              <a:rPr lang="en-US" b="1" dirty="0">
                <a:latin typeface="Arial" panose="020B0604020202020204" pitchFamily="34" charset="0"/>
                <a:cs typeface="Arial" panose="020B0604020202020204" pitchFamily="34" charset="0"/>
              </a:rPr>
              <a:t> 4.89%</a:t>
            </a:r>
            <a:r>
              <a:rPr lang="en-US" dirty="0">
                <a:latin typeface="Arial" panose="020B0604020202020204" pitchFamily="34" charset="0"/>
                <a:cs typeface="Arial" panose="020B0604020202020204" pitchFamily="34" charset="0"/>
              </a:rPr>
              <a:t> were not significantly changed</a:t>
            </a:r>
          </a:p>
          <a:p>
            <a:pPr marL="571500" indent="-571500">
              <a:buFont typeface="Arial" panose="020B0604020202020204" pitchFamily="34" charset="0"/>
              <a:buChar char="•"/>
            </a:pPr>
            <a:r>
              <a:rPr lang="en-US" dirty="0" smtClean="0">
                <a:latin typeface="Arial" panose="020B0604020202020204" pitchFamily="34" charset="0"/>
                <a:cs typeface="Arial" panose="020B0604020202020204" pitchFamily="34" charset="0"/>
              </a:rPr>
              <a:t>Mean </a:t>
            </a:r>
            <a:r>
              <a:rPr lang="en-US" dirty="0">
                <a:latin typeface="Arial" panose="020B0604020202020204" pitchFamily="34" charset="0"/>
                <a:cs typeface="Arial" panose="020B0604020202020204" pitchFamily="34" charset="0"/>
              </a:rPr>
              <a:t>ED LOS </a:t>
            </a:r>
            <a:r>
              <a:rPr lang="en-US" b="1" dirty="0">
                <a:latin typeface="Arial" panose="020B0604020202020204" pitchFamily="34" charset="0"/>
                <a:cs typeface="Arial" panose="020B0604020202020204" pitchFamily="34" charset="0"/>
              </a:rPr>
              <a:t>4.82</a:t>
            </a:r>
            <a:r>
              <a:rPr lang="en-US" dirty="0">
                <a:latin typeface="Arial" panose="020B0604020202020204" pitchFamily="34" charset="0"/>
                <a:cs typeface="Arial" panose="020B0604020202020204" pitchFamily="34" charset="0"/>
              </a:rPr>
              <a:t> hours </a:t>
            </a:r>
            <a:r>
              <a:rPr lang="en-US" dirty="0" err="1">
                <a:latin typeface="Arial" panose="020B0604020202020204" pitchFamily="34" charset="0"/>
                <a:cs typeface="Arial" panose="020B0604020202020204" pitchFamily="34" charset="0"/>
              </a:rPr>
              <a:t>vs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4.67</a:t>
            </a:r>
            <a:r>
              <a:rPr lang="en-US" dirty="0">
                <a:latin typeface="Arial" panose="020B0604020202020204" pitchFamily="34" charset="0"/>
                <a:cs typeface="Arial" panose="020B0604020202020204" pitchFamily="34" charset="0"/>
              </a:rPr>
              <a:t> hours were not significantly different</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9816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Secondary Outcomes</a:t>
            </a:r>
          </a:p>
          <a:p>
            <a:r>
              <a:rPr lang="en-US" sz="3000" dirty="0" smtClean="0">
                <a:latin typeface="Arial" panose="020B0604020202020204" pitchFamily="34" charset="0"/>
                <a:cs typeface="Arial" panose="020B0604020202020204" pitchFamily="34" charset="0"/>
              </a:rPr>
              <a:t>VTUs </a:t>
            </a:r>
            <a:r>
              <a:rPr lang="en-US" sz="3000" dirty="0">
                <a:latin typeface="Arial" panose="020B0604020202020204" pitchFamily="34" charset="0"/>
                <a:cs typeface="Arial" panose="020B0604020202020204" pitchFamily="34" charset="0"/>
              </a:rPr>
              <a:t>ability to decompress the waiting room </a:t>
            </a:r>
            <a:r>
              <a:rPr lang="en-US" sz="3000" dirty="0" smtClean="0">
                <a:latin typeface="Arial" panose="020B0604020202020204" pitchFamily="34" charset="0"/>
                <a:cs typeface="Arial" panose="020B0604020202020204" pitchFamily="34" charset="0"/>
              </a:rPr>
              <a:t>  was  </a:t>
            </a:r>
            <a:r>
              <a:rPr lang="en-US" sz="3000" dirty="0">
                <a:latin typeface="Arial" panose="020B0604020202020204" pitchFamily="34" charset="0"/>
                <a:cs typeface="Arial" panose="020B0604020202020204" pitchFamily="34" charset="0"/>
              </a:rPr>
              <a:t>compared to our Fast Track </a:t>
            </a:r>
            <a:r>
              <a:rPr lang="en-US" sz="3000" dirty="0" smtClean="0">
                <a:latin typeface="Arial" panose="020B0604020202020204" pitchFamily="34" charset="0"/>
                <a:cs typeface="Arial" panose="020B0604020202020204" pitchFamily="34" charset="0"/>
              </a:rPr>
              <a:t>(</a:t>
            </a:r>
            <a:r>
              <a:rPr lang="en-US" sz="3000" dirty="0">
                <a:latin typeface="Arial" panose="020B0604020202020204" pitchFamily="34" charset="0"/>
                <a:cs typeface="Arial" panose="020B0604020202020204" pitchFamily="34" charset="0"/>
              </a:rPr>
              <a:t>Table 2). </a:t>
            </a:r>
          </a:p>
          <a:p>
            <a:pPr marL="571500" indent="-571500">
              <a:buFont typeface="Arial" panose="020B0604020202020204" pitchFamily="34" charset="0"/>
              <a:buChar char="•"/>
            </a:pPr>
            <a:r>
              <a:rPr lang="en-US" sz="3000" dirty="0">
                <a:latin typeface="Arial" panose="020B0604020202020204" pitchFamily="34" charset="0"/>
                <a:cs typeface="Arial" panose="020B0604020202020204" pitchFamily="34" charset="0"/>
              </a:rPr>
              <a:t>More patients were seen in the VTU</a:t>
            </a:r>
          </a:p>
          <a:p>
            <a:pPr marL="571500" indent="-571500">
              <a:buFont typeface="Arial" panose="020B0604020202020204" pitchFamily="34" charset="0"/>
              <a:buChar char="•"/>
            </a:pPr>
            <a:r>
              <a:rPr lang="en-US" sz="3000" dirty="0">
                <a:latin typeface="Arial" panose="020B0604020202020204" pitchFamily="34" charset="0"/>
                <a:cs typeface="Arial" panose="020B0604020202020204" pitchFamily="34" charset="0"/>
              </a:rPr>
              <a:t>Patient acuity was about the same in the VTU and FT (mean ESI 3.47 </a:t>
            </a:r>
            <a:r>
              <a:rPr lang="en-US" sz="3000" dirty="0" err="1">
                <a:latin typeface="Arial" panose="020B0604020202020204" pitchFamily="34" charset="0"/>
                <a:cs typeface="Arial" panose="020B0604020202020204" pitchFamily="34" charset="0"/>
              </a:rPr>
              <a:t>vs</a:t>
            </a:r>
            <a:r>
              <a:rPr lang="en-US" sz="3000" dirty="0">
                <a:latin typeface="Arial" panose="020B0604020202020204" pitchFamily="34" charset="0"/>
                <a:cs typeface="Arial" panose="020B0604020202020204" pitchFamily="34" charset="0"/>
              </a:rPr>
              <a:t> 3.33). </a:t>
            </a:r>
          </a:p>
          <a:p>
            <a:pPr marL="571500" indent="-571500">
              <a:buFont typeface="Arial" panose="020B0604020202020204" pitchFamily="34" charset="0"/>
              <a:buChar char="•"/>
            </a:pPr>
            <a:r>
              <a:rPr lang="en-US" sz="3000" dirty="0">
                <a:latin typeface="Arial" panose="020B0604020202020204" pitchFamily="34" charset="0"/>
                <a:cs typeface="Arial" panose="020B0604020202020204" pitchFamily="34" charset="0"/>
              </a:rPr>
              <a:t>VTU LOS (2.7 hours </a:t>
            </a:r>
            <a:r>
              <a:rPr lang="en-US" sz="3000" dirty="0" err="1">
                <a:latin typeface="Arial" panose="020B0604020202020204" pitchFamily="34" charset="0"/>
                <a:cs typeface="Arial" panose="020B0604020202020204" pitchFamily="34" charset="0"/>
              </a:rPr>
              <a:t>vs</a:t>
            </a:r>
            <a:r>
              <a:rPr lang="en-US" sz="3000" dirty="0">
                <a:latin typeface="Arial" panose="020B0604020202020204" pitchFamily="34" charset="0"/>
                <a:cs typeface="Arial" panose="020B0604020202020204" pitchFamily="34" charset="0"/>
              </a:rPr>
              <a:t> 4 hours) was lower. </a:t>
            </a:r>
          </a:p>
          <a:p>
            <a:endParaRPr lang="en-US" dirty="0"/>
          </a:p>
        </p:txBody>
      </p:sp>
    </p:spTree>
    <p:extLst>
      <p:ext uri="{BB962C8B-B14F-4D97-AF65-F5344CB8AC3E}">
        <p14:creationId xmlns:p14="http://schemas.microsoft.com/office/powerpoint/2010/main" val="20895277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Custom 4">
      <a:dk1>
        <a:srgbClr val="A37D43"/>
      </a:dk1>
      <a:lt1>
        <a:srgbClr val="F4F9FF"/>
      </a:lt1>
      <a:dk2>
        <a:srgbClr val="E9E9E9"/>
      </a:dk2>
      <a:lt2>
        <a:srgbClr val="094289"/>
      </a:lt2>
      <a:accent1>
        <a:srgbClr val="AEEF8A"/>
      </a:accent1>
      <a:accent2>
        <a:srgbClr val="6E98BB"/>
      </a:accent2>
      <a:accent3>
        <a:srgbClr val="C2A291"/>
      </a:accent3>
      <a:accent4>
        <a:srgbClr val="A28835"/>
      </a:accent4>
      <a:accent5>
        <a:srgbClr val="808DA0"/>
      </a:accent5>
      <a:accent6>
        <a:srgbClr val="E88574"/>
      </a:accent6>
      <a:hlink>
        <a:srgbClr val="FFE013"/>
      </a:hlink>
      <a:folHlink>
        <a:srgbClr val="804B1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Vanderbilt New Mission Research Template - Arial 2014-04-23" id="{CD8FFA79-4284-4891-9AB4-8311A761F9CC}" vid="{1532882C-FA4E-498C-B2D9-BAEC4B12F1E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Vanderbilt New Mission Research Template - Arial 2015-04-23</Template>
  <TotalTime>2846</TotalTime>
  <Words>505</Words>
  <Application>Microsoft Macintosh PowerPoint</Application>
  <PresentationFormat>On-screen Show (4:3)</PresentationFormat>
  <Paragraphs>43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 Black </vt:lpstr>
      <vt:lpstr>Vertical Transition Unit to Reduce the Number of Patients who Leave Without Being Seen (LWBS)  </vt:lpstr>
      <vt:lpstr>Background</vt:lpstr>
      <vt:lpstr>Hypothesis</vt:lpstr>
      <vt:lpstr>Metrics</vt:lpstr>
      <vt:lpstr>Methodology</vt:lpstr>
      <vt:lpstr>VTU Eligibility and Process Flow Protocol</vt:lpstr>
      <vt:lpstr>Data Analysis</vt:lpstr>
      <vt:lpstr>Results</vt:lpstr>
      <vt:lpstr>Results</vt:lpstr>
      <vt:lpstr>Results</vt:lpstr>
      <vt:lpstr>Results</vt:lpstr>
      <vt:lpstr>Conclusions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 Han</dc:creator>
  <cp:lastModifiedBy>Josh Norman</cp:lastModifiedBy>
  <cp:revision>29</cp:revision>
  <dcterms:created xsi:type="dcterms:W3CDTF">2015-04-24T00:34:48Z</dcterms:created>
  <dcterms:modified xsi:type="dcterms:W3CDTF">2018-11-03T13:02:49Z</dcterms:modified>
</cp:coreProperties>
</file>