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  <p:sldMasterId id="2147483648" r:id="rId2"/>
    <p:sldMasterId id="2147483687" r:id="rId3"/>
  </p:sldMasterIdLst>
  <p:notesMasterIdLst>
    <p:notesMasterId r:id="rId20"/>
  </p:notesMasterIdLst>
  <p:sldIdLst>
    <p:sldId id="304" r:id="rId4"/>
    <p:sldId id="283" r:id="rId5"/>
    <p:sldId id="300" r:id="rId6"/>
    <p:sldId id="284" r:id="rId7"/>
    <p:sldId id="288" r:id="rId8"/>
    <p:sldId id="297" r:id="rId9"/>
    <p:sldId id="301" r:id="rId10"/>
    <p:sldId id="286" r:id="rId11"/>
    <p:sldId id="289" r:id="rId12"/>
    <p:sldId id="305" r:id="rId13"/>
    <p:sldId id="306" r:id="rId14"/>
    <p:sldId id="291" r:id="rId15"/>
    <p:sldId id="294" r:id="rId16"/>
    <p:sldId id="295" r:id="rId17"/>
    <p:sldId id="307" r:id="rId18"/>
    <p:sldId id="303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12169"/>
    <a:srgbClr val="F9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1DB652-F9C7-4034-BFA1-437CE1E1947E}" v="60" dt="2018-11-02T12:06:05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258" autoAdjust="0"/>
    <p:restoredTop sz="94699"/>
  </p:normalViewPr>
  <p:slideViewPr>
    <p:cSldViewPr snapToGrid="0" snapToObjects="1">
      <p:cViewPr varScale="1">
        <p:scale>
          <a:sx n="73" d="100"/>
          <a:sy n="73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A52C397-0A55-D043-8C77-CC24F2A3E2FE}" type="datetimeFigureOut">
              <a:rPr lang="en-US" smtClean="0"/>
              <a:t>11/2/18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2FD199E-CD93-F242-8478-D0E6F2210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4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16692-C511-48B9-AD6F-5D17A374C5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5637"/>
            <a:ext cx="12192000" cy="14271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14FCE-DF27-4F4A-935C-A196FBA5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68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F42F5E9-3099-4855-AA44-AEB451235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1930400"/>
            <a:ext cx="9864725" cy="4449763"/>
          </a:xfrm>
        </p:spPr>
        <p:txBody>
          <a:bodyPr/>
          <a:lstStyle>
            <a:lvl1pPr marL="173736" indent="-173736">
              <a:lnSpc>
                <a:spcPct val="2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49A98-9F52-4D05-AA54-07C4718254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4100" y="1111250"/>
            <a:ext cx="9764713" cy="479425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</a:defRPr>
            </a:lvl1pPr>
            <a:lvl2pPr>
              <a:defRPr sz="1400" baseline="0">
                <a:solidFill>
                  <a:srgbClr val="595959"/>
                </a:solidFill>
              </a:defRPr>
            </a:lvl2pPr>
            <a:lvl3pPr>
              <a:defRPr sz="1400" baseline="0">
                <a:solidFill>
                  <a:srgbClr val="595959"/>
                </a:solidFill>
              </a:defRPr>
            </a:lvl3pPr>
            <a:lvl4pPr>
              <a:defRPr sz="1400" baseline="0">
                <a:solidFill>
                  <a:srgbClr val="595959"/>
                </a:solidFill>
              </a:defRPr>
            </a:lvl4pPr>
            <a:lvl5pPr>
              <a:defRPr sz="1400" baseline="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D70AF-7633-4397-96E6-C9824F16F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100" y="728663"/>
            <a:ext cx="9764713" cy="461962"/>
          </a:xfrm>
        </p:spPr>
        <p:txBody>
          <a:bodyPr/>
          <a:lstStyle>
            <a:lvl1pPr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5141D5-1B78-4F3E-9683-F640E5798036}"/>
              </a:ext>
            </a:extLst>
          </p:cNvPr>
          <p:cNvSpPr/>
          <p:nvPr userDrawn="1"/>
        </p:nvSpPr>
        <p:spPr>
          <a:xfrm>
            <a:off x="932873" y="797717"/>
            <a:ext cx="45719" cy="683491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C8260AA-FE5F-43BC-9DF1-F2903DE56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59281B6-20AA-42CD-9AD5-9CD4C8391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4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49A98-9F52-4D05-AA54-07C4718254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4100" y="1111250"/>
            <a:ext cx="9764713" cy="479425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</a:defRPr>
            </a:lvl1pPr>
            <a:lvl2pPr>
              <a:defRPr sz="1400" baseline="0">
                <a:solidFill>
                  <a:srgbClr val="595959"/>
                </a:solidFill>
              </a:defRPr>
            </a:lvl2pPr>
            <a:lvl3pPr>
              <a:defRPr sz="1400" baseline="0">
                <a:solidFill>
                  <a:srgbClr val="595959"/>
                </a:solidFill>
              </a:defRPr>
            </a:lvl3pPr>
            <a:lvl4pPr>
              <a:defRPr sz="1400" baseline="0">
                <a:solidFill>
                  <a:srgbClr val="595959"/>
                </a:solidFill>
              </a:defRPr>
            </a:lvl4pPr>
            <a:lvl5pPr>
              <a:defRPr sz="1400" baseline="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D70AF-7633-4397-96E6-C9824F16F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100" y="728663"/>
            <a:ext cx="9764713" cy="461962"/>
          </a:xfrm>
        </p:spPr>
        <p:txBody>
          <a:bodyPr/>
          <a:lstStyle>
            <a:lvl1pPr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5141D5-1B78-4F3E-9683-F640E5798036}"/>
              </a:ext>
            </a:extLst>
          </p:cNvPr>
          <p:cNvSpPr/>
          <p:nvPr userDrawn="1"/>
        </p:nvSpPr>
        <p:spPr>
          <a:xfrm>
            <a:off x="932873" y="797717"/>
            <a:ext cx="45719" cy="683491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C8260AA-FE5F-43BC-9DF1-F2903DE56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59281B6-20AA-42CD-9AD5-9CD4C8391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4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F42F5E9-3099-4855-AA44-AEB451235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5366" y="1930400"/>
            <a:ext cx="4683125" cy="4449763"/>
          </a:xfrm>
        </p:spPr>
        <p:txBody>
          <a:bodyPr/>
          <a:lstStyle>
            <a:lvl1pPr marL="173736" indent="-173736">
              <a:lnSpc>
                <a:spcPct val="2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49A98-9F52-4D05-AA54-07C4718254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4100" y="1111250"/>
            <a:ext cx="9764713" cy="479425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</a:defRPr>
            </a:lvl1pPr>
            <a:lvl2pPr>
              <a:defRPr sz="1400" baseline="0">
                <a:solidFill>
                  <a:srgbClr val="595959"/>
                </a:solidFill>
              </a:defRPr>
            </a:lvl2pPr>
            <a:lvl3pPr>
              <a:defRPr sz="1400" baseline="0">
                <a:solidFill>
                  <a:srgbClr val="595959"/>
                </a:solidFill>
              </a:defRPr>
            </a:lvl3pPr>
            <a:lvl4pPr>
              <a:defRPr sz="1400" baseline="0">
                <a:solidFill>
                  <a:srgbClr val="595959"/>
                </a:solidFill>
              </a:defRPr>
            </a:lvl4pPr>
            <a:lvl5pPr>
              <a:defRPr sz="1400" baseline="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D70AF-7633-4397-96E6-C9824F16F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100" y="728663"/>
            <a:ext cx="9764713" cy="461962"/>
          </a:xfrm>
        </p:spPr>
        <p:txBody>
          <a:bodyPr/>
          <a:lstStyle>
            <a:lvl1pPr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67336" y="1935441"/>
            <a:ext cx="4527550" cy="4445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5141D5-1B78-4F3E-9683-F640E5798036}"/>
              </a:ext>
            </a:extLst>
          </p:cNvPr>
          <p:cNvSpPr/>
          <p:nvPr userDrawn="1"/>
        </p:nvSpPr>
        <p:spPr>
          <a:xfrm>
            <a:off x="932873" y="797717"/>
            <a:ext cx="45719" cy="683491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565848-EFBA-4A8E-9885-0AA32B7881B2}"/>
              </a:ext>
            </a:extLst>
          </p:cNvPr>
          <p:cNvCxnSpPr/>
          <p:nvPr userDrawn="1"/>
        </p:nvCxnSpPr>
        <p:spPr>
          <a:xfrm flipH="1">
            <a:off x="6004357" y="1948315"/>
            <a:ext cx="13855" cy="4419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7B83599-B191-40D4-9FAB-E4BA0A820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D84043E-F0E4-4C67-A706-893BEBBFC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24600"/>
            <a:ext cx="12188825" cy="533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743200"/>
            <a:ext cx="12188825" cy="358140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1588" y="6400800"/>
            <a:ext cx="12188825" cy="381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05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Heritage Square One · 4835 LBJ FWY · St. 900 · Dallas, TX · 75244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7786" y="890485"/>
            <a:ext cx="10196427" cy="576757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7786" y="1439166"/>
            <a:ext cx="10187798" cy="352425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rgbClr val="F957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7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743200"/>
            <a:ext cx="12188825" cy="3581400"/>
          </a:xfrm>
        </p:spPr>
      </p:sp>
      <p:sp>
        <p:nvSpPr>
          <p:cNvPr id="7" name="Rectangle 6"/>
          <p:cNvSpPr/>
          <p:nvPr userDrawn="1"/>
        </p:nvSpPr>
        <p:spPr>
          <a:xfrm>
            <a:off x="0" y="6324600"/>
            <a:ext cx="12188825" cy="533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D21ADA9-88AF-48C5-A68D-CF14A81F9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9F06EC1-562D-4E81-BF11-0E6A2E5F0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7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Divider 3 (two pictur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36611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36612" y="0"/>
            <a:ext cx="1828800" cy="243840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6612" y="4419600"/>
            <a:ext cx="1828800" cy="243840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741612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DC6CC04-FBD1-4862-A9A8-FFBB56177C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23937" y="2522498"/>
            <a:ext cx="6231451" cy="2971840"/>
          </a:xfrm>
        </p:spPr>
        <p:txBody>
          <a:bodyPr numCol="2"/>
          <a:lstStyle>
            <a:lvl1pPr marL="0" indent="-173736">
              <a:lnSpc>
                <a:spcPct val="150000"/>
              </a:lnSpc>
              <a:spcBef>
                <a:spcPts val="0"/>
              </a:spcBef>
              <a:buNone/>
              <a:defRPr sz="1600" baseline="0">
                <a:solidFill>
                  <a:srgbClr val="59595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6002156-B69B-4558-8AE9-47238E88E7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16267" y="2027238"/>
            <a:ext cx="6238131" cy="411162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FF589C5-5DDF-424B-9792-0AB64A2F5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r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D2871AC-FFD3-4219-B6DD-25909732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9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Divider 4 (two pictur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36611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36612" y="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6612" y="441960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741612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BAA9B8A-6B1E-445A-918B-F37B63F3F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23937" y="2522498"/>
            <a:ext cx="6231451" cy="2971840"/>
          </a:xfrm>
        </p:spPr>
        <p:txBody>
          <a:bodyPr numCol="2"/>
          <a:lstStyle>
            <a:lvl1pPr marL="0" indent="-173736">
              <a:lnSpc>
                <a:spcPct val="150000"/>
              </a:lnSpc>
              <a:spcBef>
                <a:spcPts val="0"/>
              </a:spcBef>
              <a:buNone/>
              <a:defRPr sz="1600" baseline="0">
                <a:solidFill>
                  <a:srgbClr val="59595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BDAE008-2767-4FF8-88A0-0D9F0765BA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16267" y="2027238"/>
            <a:ext cx="6238131" cy="411162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4E54BCC-CFD6-402A-AFF3-ECB441774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r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11FA684-6171-484C-B23F-3C8CBA6FF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04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36611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36612" y="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36612" y="441960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9598E6F-F38B-4C88-8DD1-4341782A91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483" y="2522498"/>
            <a:ext cx="7155130" cy="2971840"/>
          </a:xfrm>
        </p:spPr>
        <p:txBody>
          <a:bodyPr numCol="2"/>
          <a:lstStyle>
            <a:lvl1pPr marL="0" indent="-173736">
              <a:lnSpc>
                <a:spcPct val="150000"/>
              </a:lnSpc>
              <a:spcBef>
                <a:spcPts val="0"/>
              </a:spcBef>
              <a:buNone/>
              <a:defRPr sz="1600" baseline="0">
                <a:solidFill>
                  <a:srgbClr val="59595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DD8F7BD-ABF4-4780-98D4-BCB0AB785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813" y="2027238"/>
            <a:ext cx="7162800" cy="411162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F63DCCE-E0EF-43F3-BAE3-4C03CE28D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r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653908C-E6F7-485C-96D9-B5A0BD12F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C19718D-B457-4F6A-9F45-FC80DC61B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3B6B57-CF8F-458D-B338-32EE88D42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0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5DB1F5D-2A7E-4F46-990A-D0CAC682995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43523" y="1258888"/>
            <a:ext cx="10171112" cy="47709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169B7-09EA-4A3A-9576-2A119C41B30B}"/>
              </a:ext>
            </a:extLst>
          </p:cNvPr>
          <p:cNvSpPr/>
          <p:nvPr userDrawn="1"/>
        </p:nvSpPr>
        <p:spPr>
          <a:xfrm>
            <a:off x="0" y="6324600"/>
            <a:ext cx="12188825" cy="533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145DE07-BD20-45A2-83D7-4A0955AD5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8EC6139-6488-49F8-A59A-CEFBDEB1C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4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180012" y="0"/>
            <a:ext cx="1828800" cy="243840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180012" y="4419600"/>
            <a:ext cx="1828800" cy="243840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806092-C034-4D4B-9C95-5BAF1224D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3047089"/>
            <a:ext cx="10196427" cy="576757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EF8DC8-5602-4430-8039-3FC74C1C5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3595770"/>
            <a:ext cx="10187798" cy="352425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rgbClr val="F957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F33E56A-431A-4ACA-BF16-8317AF583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127BF59-801D-4F54-A88C-215D63F3D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4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1726A1-4261-4AC3-B851-342B68602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8246" y="339981"/>
            <a:ext cx="1650050" cy="5236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DD06F2-2A67-5D4E-9D04-C62A0C5EE9DF}"/>
              </a:ext>
            </a:extLst>
          </p:cNvPr>
          <p:cNvSpPr/>
          <p:nvPr userDrawn="1"/>
        </p:nvSpPr>
        <p:spPr>
          <a:xfrm>
            <a:off x="-794" y="6324600"/>
            <a:ext cx="12188825" cy="533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CCB6B-ED34-7048-ACCB-AFC1F6C7C31C}"/>
              </a:ext>
            </a:extLst>
          </p:cNvPr>
          <p:cNvSpPr txBox="1"/>
          <p:nvPr userDrawn="1"/>
        </p:nvSpPr>
        <p:spPr>
          <a:xfrm>
            <a:off x="-794" y="6400800"/>
            <a:ext cx="12188825" cy="381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050" b="0" i="0" kern="1200" baseline="0">
                <a:solidFill>
                  <a:schemeClr val="bg1"/>
                </a:solidFill>
                <a:effectLst/>
                <a:latin typeface="Open Sans"/>
                <a:ea typeface="Proxima Nova Light" charset="0"/>
                <a:cs typeface="Proxima Nova Light" charset="0"/>
              </a:rPr>
              <a:t>Heritage Square One | 4835 LBJ Freeway, Suite 900 | Dallas, Texas 75244</a:t>
            </a:r>
            <a:endParaRPr lang="en-US" sz="1050" b="0" i="0" baseline="0" dirty="0">
              <a:solidFill>
                <a:schemeClr val="bg1"/>
              </a:solidFill>
              <a:latin typeface="Open Sans"/>
              <a:ea typeface="Proxima Nova Light" charset="0"/>
              <a:cs typeface="Proxima Nova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B0C7F-71CA-0344-A927-BF9521D43258}"/>
              </a:ext>
            </a:extLst>
          </p:cNvPr>
          <p:cNvSpPr txBox="1"/>
          <p:nvPr userDrawn="1"/>
        </p:nvSpPr>
        <p:spPr>
          <a:xfrm>
            <a:off x="3969" y="3053352"/>
            <a:ext cx="12188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baseline="0" dirty="0">
                <a:solidFill>
                  <a:srgbClr val="595959"/>
                </a:solidFill>
                <a:latin typeface="Open San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6353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0AAE-1CD7-4309-B4EA-1A623FBC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9CCE8-D631-4335-9E98-C5ED6FB17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  <a:p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F82D-A6AB-4315-A4F1-2FEFCC7FF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9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180012" y="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180012" y="441960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86DF7BF-3031-42E2-BF44-17558E249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8906" y="3047089"/>
            <a:ext cx="10308566" cy="576757"/>
          </a:xfrm>
        </p:spPr>
        <p:txBody>
          <a:bodyPr/>
          <a:lstStyle>
            <a:lvl1pPr algn="ctr">
              <a:defRPr sz="3200" cap="all" baseline="0">
                <a:solidFill>
                  <a:srgbClr val="01216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D1A53B-CEE0-4463-B916-652E8019F0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8906" y="3595770"/>
            <a:ext cx="10308566" cy="352425"/>
          </a:xfrm>
        </p:spPr>
        <p:txBody>
          <a:bodyPr/>
          <a:lstStyle>
            <a:lvl1pPr algn="ctr">
              <a:defRPr sz="1800" baseline="0"/>
            </a:lvl1pPr>
          </a:lstStyle>
          <a:p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FFD4E63-6752-4A26-9919-008ECE734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9F49FEB-6EEE-4FEC-BB55-192D37648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097F628-DBD3-46FB-A9B5-41E66A0734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483" y="2522498"/>
            <a:ext cx="7155130" cy="2971840"/>
          </a:xfrm>
        </p:spPr>
        <p:txBody>
          <a:bodyPr numCol="2"/>
          <a:lstStyle>
            <a:lvl1pPr marL="0" indent="-173736">
              <a:lnSpc>
                <a:spcPct val="150000"/>
              </a:lnSpc>
              <a:spcBef>
                <a:spcPts val="0"/>
              </a:spcBef>
              <a:buNone/>
              <a:defRPr sz="1600" baseline="0">
                <a:solidFill>
                  <a:srgbClr val="59595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303E37-57ED-4DC8-94E0-FCDCE5B730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813" y="2027238"/>
            <a:ext cx="7162800" cy="411162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36611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36612" y="0"/>
            <a:ext cx="1828800" cy="243840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36612" y="4419600"/>
            <a:ext cx="1828800" cy="243840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F4F559-5DE8-44BF-A9D3-5BB4E5516C96}"/>
              </a:ext>
            </a:extLst>
          </p:cNvPr>
          <p:cNvSpPr/>
          <p:nvPr userDrawn="1"/>
        </p:nvSpPr>
        <p:spPr>
          <a:xfrm>
            <a:off x="3198812" y="2590801"/>
            <a:ext cx="7162800" cy="3276599"/>
          </a:xfrm>
          <a:prstGeom prst="rect">
            <a:avLst/>
          </a:prstGeom>
        </p:spPr>
        <p:txBody>
          <a:bodyPr wrap="square" lIns="117208" tIns="58604" rIns="117208" bIns="58604" numCol="2" spcCol="228600">
            <a:no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BF2590C-00C4-4393-B8FB-C0E4BD16B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r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583AC33-2863-4690-89FA-A648C39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0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36611" y="2516717"/>
            <a:ext cx="1828800" cy="182456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36612" y="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36612" y="4419600"/>
            <a:ext cx="1828800" cy="2438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F1C9974-4F9F-4C3B-B717-29F476BAB5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483" y="2522498"/>
            <a:ext cx="7155130" cy="2971840"/>
          </a:xfrm>
        </p:spPr>
        <p:txBody>
          <a:bodyPr numCol="2"/>
          <a:lstStyle>
            <a:lvl1pPr marL="0" indent="-173736">
              <a:lnSpc>
                <a:spcPct val="150000"/>
              </a:lnSpc>
              <a:spcBef>
                <a:spcPts val="0"/>
              </a:spcBef>
              <a:buNone/>
              <a:defRPr sz="1600" baseline="0">
                <a:solidFill>
                  <a:srgbClr val="59595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1F219BB-DB42-4A09-9529-AA2BE13C89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813" y="2027238"/>
            <a:ext cx="7162800" cy="411162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9BAE8AA-2E3B-47AA-89F1-CC3EC1782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r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D750C7F-1F89-4926-B99C-CE7ED08F9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642CA02-9FBB-48FD-A8AF-980B419D17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4738" y="1020227"/>
            <a:ext cx="9393237" cy="592207"/>
          </a:xfrm>
        </p:spPr>
        <p:txBody>
          <a:bodyPr/>
          <a:lstStyle>
            <a:lvl1pPr marL="173736" indent="-173736">
              <a:lnSpc>
                <a:spcPct val="150000"/>
              </a:lnSpc>
              <a:spcBef>
                <a:spcPts val="0"/>
              </a:spcBef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50D389C-5005-4067-BDA8-0F53330759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100" y="745915"/>
            <a:ext cx="9393238" cy="461962"/>
          </a:xfrm>
        </p:spPr>
        <p:txBody>
          <a:bodyPr/>
          <a:lstStyle>
            <a:lvl1pPr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rot="5400000">
            <a:off x="3003282" y="4064478"/>
            <a:ext cx="35052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rot="5400000">
            <a:off x="5706484" y="4038600"/>
            <a:ext cx="35052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3051484" y="217170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783515" y="217170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8511482" y="217170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5F1FDF-5596-4E09-B424-F62F58997C4B}"/>
              </a:ext>
            </a:extLst>
          </p:cNvPr>
          <p:cNvSpPr/>
          <p:nvPr userDrawn="1"/>
        </p:nvSpPr>
        <p:spPr>
          <a:xfrm>
            <a:off x="932873" y="797717"/>
            <a:ext cx="45719" cy="683491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BE1F523F-7964-495A-A048-23181D7F0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3908" y="2820394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0DCC1BA2-6382-40D0-87EB-2377CDAACB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4597" y="3151704"/>
            <a:ext cx="2525713" cy="2639496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6E9FBDE-6725-4055-BDDA-2EF9BEE8FB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50984" y="2826152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31" name="Text Placeholder 47">
            <a:extLst>
              <a:ext uri="{FF2B5EF4-FFF2-40B4-BE49-F238E27FC236}">
                <a16:creationId xmlns:a16="http://schemas.microsoft.com/office/drawing/2014/main" id="{0767C4E1-B22F-4494-9465-DCA71BAA94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1673" y="3157462"/>
            <a:ext cx="2525713" cy="2633738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85C520F-6737-4CE4-B8F2-0680195FCC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30796" y="2831910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33" name="Text Placeholder 47">
            <a:extLst>
              <a:ext uri="{FF2B5EF4-FFF2-40B4-BE49-F238E27FC236}">
                <a16:creationId xmlns:a16="http://schemas.microsoft.com/office/drawing/2014/main" id="{6C0D88A8-0199-4DEF-9D6E-7AB84AFD621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131485" y="3163220"/>
            <a:ext cx="2525713" cy="2627980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FAA59FCC-F6D8-4D67-8F82-E36F14C52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BEE0D472-2928-4815-8F2B-02671FD4D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5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642CA02-9FBB-48FD-A8AF-980B419D17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4738" y="1020227"/>
            <a:ext cx="9393237" cy="592207"/>
          </a:xfrm>
        </p:spPr>
        <p:txBody>
          <a:bodyPr/>
          <a:lstStyle>
            <a:lvl1pPr marL="173736" indent="-173736">
              <a:lnSpc>
                <a:spcPct val="150000"/>
              </a:lnSpc>
              <a:spcBef>
                <a:spcPts val="0"/>
              </a:spcBef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50D389C-5005-4067-BDA8-0F53330759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100" y="745915"/>
            <a:ext cx="9393238" cy="461962"/>
          </a:xfrm>
        </p:spPr>
        <p:txBody>
          <a:bodyPr/>
          <a:lstStyle>
            <a:lvl1pPr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rot="5400000">
            <a:off x="3003282" y="4064478"/>
            <a:ext cx="35052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rot="5400000">
            <a:off x="5706484" y="4038600"/>
            <a:ext cx="35052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3051484" y="217170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783515" y="217170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8511482" y="217170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3051484" y="416785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5783515" y="416785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8511482" y="4167850"/>
            <a:ext cx="621792" cy="621792"/>
          </a:xfrm>
          <a:prstGeom prst="ellipse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5F1FDF-5596-4E09-B424-F62F58997C4B}"/>
              </a:ext>
            </a:extLst>
          </p:cNvPr>
          <p:cNvSpPr/>
          <p:nvPr userDrawn="1"/>
        </p:nvSpPr>
        <p:spPr>
          <a:xfrm>
            <a:off x="932873" y="797717"/>
            <a:ext cx="45719" cy="683491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BE1F523F-7964-495A-A048-23181D7F0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3908" y="2820394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0DCC1BA2-6382-40D0-87EB-2377CDAACB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4597" y="3151704"/>
            <a:ext cx="2525713" cy="784225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6E9FBDE-6725-4055-BDDA-2EF9BEE8FB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50984" y="2826152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31" name="Text Placeholder 47">
            <a:extLst>
              <a:ext uri="{FF2B5EF4-FFF2-40B4-BE49-F238E27FC236}">
                <a16:creationId xmlns:a16="http://schemas.microsoft.com/office/drawing/2014/main" id="{0767C4E1-B22F-4494-9465-DCA71BAA94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51673" y="3157462"/>
            <a:ext cx="2525713" cy="784225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85C520F-6737-4CE4-B8F2-0680195FCC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30796" y="2831910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33" name="Text Placeholder 47">
            <a:extLst>
              <a:ext uri="{FF2B5EF4-FFF2-40B4-BE49-F238E27FC236}">
                <a16:creationId xmlns:a16="http://schemas.microsoft.com/office/drawing/2014/main" id="{6C0D88A8-0199-4DEF-9D6E-7AB84AFD621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131485" y="3163220"/>
            <a:ext cx="2525713" cy="784225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C48B63F5-3DA5-4D22-8F23-ABE799D76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1036" y="4801596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36" name="Text Placeholder 47">
            <a:extLst>
              <a:ext uri="{FF2B5EF4-FFF2-40B4-BE49-F238E27FC236}">
                <a16:creationId xmlns:a16="http://schemas.microsoft.com/office/drawing/2014/main" id="{D773A6C7-E76C-4FD4-89B6-33602AA7D54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551725" y="5132906"/>
            <a:ext cx="2525713" cy="784225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F3EE76E6-EBF2-4473-B232-CEE609C5D5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48112" y="4807354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39" name="Text Placeholder 47">
            <a:extLst>
              <a:ext uri="{FF2B5EF4-FFF2-40B4-BE49-F238E27FC236}">
                <a16:creationId xmlns:a16="http://schemas.microsoft.com/office/drawing/2014/main" id="{A7EEA38B-5D10-4C26-BE4C-03BB486DC1C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48801" y="5138664"/>
            <a:ext cx="2525713" cy="784225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E939F7B0-E930-4DD7-A9EF-CE682C378E4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27924" y="4813112"/>
            <a:ext cx="2520367" cy="323089"/>
          </a:xfrm>
        </p:spPr>
        <p:txBody>
          <a:bodyPr/>
          <a:lstStyle>
            <a:lvl1pPr algn="ctr">
              <a:defRPr sz="16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</a:t>
            </a:r>
          </a:p>
          <a:p>
            <a:pPr lvl="0"/>
            <a:endParaRPr lang="en-US" dirty="0"/>
          </a:p>
        </p:txBody>
      </p:sp>
      <p:sp>
        <p:nvSpPr>
          <p:cNvPr id="42" name="Text Placeholder 47">
            <a:extLst>
              <a:ext uri="{FF2B5EF4-FFF2-40B4-BE49-F238E27FC236}">
                <a16:creationId xmlns:a16="http://schemas.microsoft.com/office/drawing/2014/main" id="{1CC50335-B8F4-4FA4-BF87-ED61E38768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128613" y="5144422"/>
            <a:ext cx="2525713" cy="784225"/>
          </a:xfrm>
        </p:spPr>
        <p:txBody>
          <a:bodyPr/>
          <a:lstStyle>
            <a:lvl1pPr algn="ctr">
              <a:defRPr sz="1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FAA59FCC-F6D8-4D67-8F82-E36F14C52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BEE0D472-2928-4815-8F2B-02671FD4D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1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F42F5E9-3099-4855-AA44-AEB451235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1930400"/>
            <a:ext cx="4683125" cy="4449763"/>
          </a:xfrm>
        </p:spPr>
        <p:txBody>
          <a:bodyPr/>
          <a:lstStyle>
            <a:lvl1pPr marL="173736" indent="-173736">
              <a:lnSpc>
                <a:spcPct val="2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F49A98-9F52-4D05-AA54-07C4718254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4100" y="1111250"/>
            <a:ext cx="9764713" cy="479425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</a:defRPr>
            </a:lvl1pPr>
            <a:lvl2pPr>
              <a:defRPr sz="1400" baseline="0">
                <a:solidFill>
                  <a:srgbClr val="595959"/>
                </a:solidFill>
              </a:defRPr>
            </a:lvl2pPr>
            <a:lvl3pPr>
              <a:defRPr sz="1400" baseline="0">
                <a:solidFill>
                  <a:srgbClr val="595959"/>
                </a:solidFill>
              </a:defRPr>
            </a:lvl3pPr>
            <a:lvl4pPr>
              <a:defRPr sz="1400" baseline="0">
                <a:solidFill>
                  <a:srgbClr val="595959"/>
                </a:solidFill>
              </a:defRPr>
            </a:lvl4pPr>
            <a:lvl5pPr>
              <a:defRPr sz="1400" baseline="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D70AF-7633-4397-96E6-C9824F16F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100" y="728663"/>
            <a:ext cx="9764713" cy="461962"/>
          </a:xfrm>
        </p:spPr>
        <p:txBody>
          <a:bodyPr/>
          <a:lstStyle>
            <a:lvl1pPr>
              <a:defRPr sz="24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67462" y="1935441"/>
            <a:ext cx="4527550" cy="4445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5141D5-1B78-4F3E-9683-F640E5798036}"/>
              </a:ext>
            </a:extLst>
          </p:cNvPr>
          <p:cNvSpPr/>
          <p:nvPr userDrawn="1"/>
        </p:nvSpPr>
        <p:spPr>
          <a:xfrm>
            <a:off x="932873" y="797717"/>
            <a:ext cx="45719" cy="683491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565848-EFBA-4A8E-9885-0AA32B7881B2}"/>
              </a:ext>
            </a:extLst>
          </p:cNvPr>
          <p:cNvCxnSpPr/>
          <p:nvPr userDrawn="1"/>
        </p:nvCxnSpPr>
        <p:spPr>
          <a:xfrm flipH="1">
            <a:off x="6004357" y="1948315"/>
            <a:ext cx="13855" cy="4419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C8260AA-FE5F-43BC-9DF1-F2903DE56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59281B6-20AA-42CD-9AD5-9CD4C8391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9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12F0C-F1EA-43C3-8400-53D82D034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956" y="332160"/>
            <a:ext cx="1650050" cy="523616"/>
          </a:xfrm>
          <a:prstGeom prst="rect">
            <a:avLst/>
          </a:prstGeom>
        </p:spPr>
      </p:pic>
      <p:pic>
        <p:nvPicPr>
          <p:cNvPr id="14" name="Picture Placeholder 2">
            <a:extLst>
              <a:ext uri="{FF2B5EF4-FFF2-40B4-BE49-F238E27FC236}">
                <a16:creationId xmlns:a16="http://schemas.microsoft.com/office/drawing/2014/main" id="{99E3A02E-DB67-45B8-93BB-C1E48EEE09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6" b="27886"/>
          <a:stretch>
            <a:fillRect/>
          </a:stretch>
        </p:blipFill>
        <p:spPr>
          <a:xfrm>
            <a:off x="-1587" y="2895599"/>
            <a:ext cx="12193587" cy="3627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C03A27-7201-4CEF-BB4A-1C3C68D451D6}"/>
              </a:ext>
            </a:extLst>
          </p:cNvPr>
          <p:cNvSpPr txBox="1"/>
          <p:nvPr userDrawn="1"/>
        </p:nvSpPr>
        <p:spPr>
          <a:xfrm>
            <a:off x="-1588" y="6400800"/>
            <a:ext cx="12188825" cy="381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050" b="0" i="0" kern="1200" dirty="0">
                <a:solidFill>
                  <a:schemeClr val="bg1"/>
                </a:solidFill>
                <a:effectLst/>
                <a:latin typeface="Proxima Nova Light" charset="0"/>
                <a:ea typeface="Proxima Nova Light" charset="0"/>
                <a:cs typeface="Proxima Nova Light" charset="0"/>
              </a:rPr>
              <a:t>Heritage Square One 4835 LBJ FWY St. 900 · Dallas, TX 75244</a:t>
            </a:r>
            <a:endParaRPr lang="en-US" sz="1050" b="0" i="0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0570FC-3A06-458C-8394-F45C39CB70D3}"/>
              </a:ext>
            </a:extLst>
          </p:cNvPr>
          <p:cNvSpPr/>
          <p:nvPr userDrawn="1"/>
        </p:nvSpPr>
        <p:spPr>
          <a:xfrm>
            <a:off x="-6350" y="6324600"/>
            <a:ext cx="12199940" cy="5334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7F0E3-980B-4A85-8673-C9061401AED0}"/>
              </a:ext>
            </a:extLst>
          </p:cNvPr>
          <p:cNvSpPr txBox="1"/>
          <p:nvPr userDrawn="1"/>
        </p:nvSpPr>
        <p:spPr>
          <a:xfrm>
            <a:off x="139698" y="6391275"/>
            <a:ext cx="12199940" cy="381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050" b="0" i="0" kern="1200" baseline="0" dirty="0">
                <a:solidFill>
                  <a:schemeClr val="bg1"/>
                </a:solidFill>
                <a:effectLst/>
                <a:latin typeface="Open Sans"/>
                <a:ea typeface="Proxima Nova Light" charset="0"/>
                <a:cs typeface="Proxima Nova Light" charset="0"/>
              </a:rPr>
              <a:t>Heritage Square One | 4835 LBJ Freeway, Suite 900 | Dallas, Texas 75244</a:t>
            </a:r>
            <a:endParaRPr lang="en-US" sz="1050" b="0" i="0" baseline="0" dirty="0">
              <a:solidFill>
                <a:schemeClr val="bg1"/>
              </a:solidFill>
              <a:latin typeface="Open Sans"/>
              <a:ea typeface="Proxima Nova Light" charset="0"/>
              <a:cs typeface="Proxima Nova Light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61C3E52A-6410-490B-8E4D-5004F112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1" y="970449"/>
            <a:ext cx="121935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39C99-6ECA-465A-BDDC-0284BAB9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941" y="1825625"/>
            <a:ext cx="121888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2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rgbClr val="012169"/>
          </a:solidFill>
          <a:latin typeface="Open Sans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rgbClr val="F95700"/>
          </a:solidFill>
          <a:latin typeface="Open Sans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 baseline="0">
          <a:solidFill>
            <a:srgbClr val="F95700"/>
          </a:solidFill>
          <a:latin typeface="Open Sans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8C0722-5428-42D5-9D22-DB44F9ECD3B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318036" y="131662"/>
            <a:ext cx="1650050" cy="5236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73083-5A49-459A-B36E-9C5D48812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26DE8-AD39-43BE-B2CB-52F562B58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25" r:id="rId2"/>
    <p:sldLayoutId id="2147483662" r:id="rId3"/>
    <p:sldLayoutId id="2147483652" r:id="rId4"/>
    <p:sldLayoutId id="2147483661" r:id="rId5"/>
    <p:sldLayoutId id="2147483686" r:id="rId6"/>
    <p:sldLayoutId id="2147483664" r:id="rId7"/>
    <p:sldLayoutId id="2147483655" r:id="rId8"/>
    <p:sldLayoutId id="2147483727" r:id="rId9"/>
    <p:sldLayoutId id="2147483728" r:id="rId10"/>
    <p:sldLayoutId id="2147483685" r:id="rId11"/>
    <p:sldLayoutId id="2147483656" r:id="rId12"/>
    <p:sldLayoutId id="2147483667" r:id="rId13"/>
    <p:sldLayoutId id="2147483658" r:id="rId14"/>
    <p:sldLayoutId id="2147483659" r:id="rId15"/>
    <p:sldLayoutId id="2147483682" r:id="rId16"/>
    <p:sldLayoutId id="2147483668" r:id="rId17"/>
    <p:sldLayoutId id="214748367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rgbClr val="012169"/>
          </a:solidFill>
          <a:latin typeface="Open Sans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rgbClr val="F95700"/>
          </a:solidFill>
          <a:latin typeface="Open Sans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595959"/>
          </a:solidFill>
          <a:latin typeface="Open Sans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 baseline="0">
          <a:solidFill>
            <a:srgbClr val="595959"/>
          </a:solidFill>
          <a:latin typeface="Open Sans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12169"/>
          </a:solidFill>
          <a:latin typeface="Open Sans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F95700"/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68E3-EB49-7F4D-A088-CCD2DB7E65C7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BD0F-128B-CA4D-BD97-509F64753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7133F-A1CE-4BB5-BB8F-391573D20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2513" y="1261421"/>
            <a:ext cx="10196427" cy="576757"/>
          </a:xfrm>
        </p:spPr>
        <p:txBody>
          <a:bodyPr/>
          <a:lstStyle/>
          <a:p>
            <a:r>
              <a:rPr lang="en-US" dirty="0"/>
              <a:t>Influencing the Opiate Epidemic: </a:t>
            </a:r>
          </a:p>
          <a:p>
            <a:r>
              <a:rPr lang="en-US" dirty="0"/>
              <a:t>Reducing Risk Through Emergency Department Prescribing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CD7801-0110-4B9C-9403-9B854871DD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128" y="3076575"/>
            <a:ext cx="10187798" cy="352425"/>
          </a:xfrm>
        </p:spPr>
        <p:txBody>
          <a:bodyPr/>
          <a:lstStyle/>
          <a:p>
            <a:r>
              <a:rPr lang="en-US" dirty="0"/>
              <a:t>Robert Risch, MD., MBA, FACEP</a:t>
            </a:r>
          </a:p>
          <a:p>
            <a:r>
              <a:rPr lang="en-US" dirty="0"/>
              <a:t>John Garrett MD., FACEP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1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A2436E-46E6-4249-B2B3-32B7E43F8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 the 6 months of program roll out 218,000 patients were cared for by participating EDs, while the baseline period included 436,000 patient encounters.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5773B-D05E-C048-98B5-05D1CC3C06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673E2-4C2C-1144-89CE-9F86868BDB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pic>
        <p:nvPicPr>
          <p:cNvPr id="10" name="Picture Placeholder 9" descr="Bar chart">
            <a:extLst>
              <a:ext uri="{FF2B5EF4-FFF2-40B4-BE49-F238E27FC236}">
                <a16:creationId xmlns:a16="http://schemas.microsoft.com/office/drawing/2014/main" id="{80E6A7DF-C322-4573-879E-7023B33736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12" b="912"/>
          <a:stretch>
            <a:fillRect/>
          </a:stretch>
        </p:blipFill>
        <p:spPr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BB85A-FBB8-044C-87E3-10BA3E52D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37D68-3553-524D-90B0-8E3CB9960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3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C712D0-9B83-4E58-92A5-DA638A488E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Overall opiate use dropped from a baseline of 15.9 (SD 7.3) MME/patient discharged to 9.0 (SD 7.3) MME/patient discharged (p&lt;0.0001).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82984A-B867-4D76-833C-77F1A5DE39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2020E-7474-3B47-9579-AA041B528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A433-DE02-1D4E-9619-DD8A11BE5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4664AC-C875-4EFE-8441-F2E4D472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683" y="2363159"/>
            <a:ext cx="5034117" cy="32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D79FB5-1A52-417B-9A4C-7C11B3FFC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Annualized this reflects a reduction of 122,000 tablets of opiates prescribed through our </a:t>
            </a:r>
            <a:r>
              <a:rPr lang="en-US" dirty="0" err="1"/>
              <a:t>EDs.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F3707-7525-4966-94B9-7E8B70B23E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1" name="Picture Placeholder 10" descr="Downward trend">
            <a:extLst>
              <a:ext uri="{FF2B5EF4-FFF2-40B4-BE49-F238E27FC236}">
                <a16:creationId xmlns:a16="http://schemas.microsoft.com/office/drawing/2014/main" id="{6476522E-D440-4B46-A7AD-88C6A769D4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12" b="912"/>
          <a:stretch>
            <a:fillRect/>
          </a:stretch>
        </p:blipFill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C3B14-2096-4C9F-9985-9AD0D353C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0B3C1-3B2A-4318-9C2A-B86BF4B6C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94E4DA-359A-4E21-8312-1B5B9DDA7A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027" y="881276"/>
            <a:ext cx="10196427" cy="57675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71FC1C-D8CB-4194-832D-D5B494EAF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4732" y="1648303"/>
            <a:ext cx="9049110" cy="828693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595959"/>
                </a:solidFill>
              </a:rPr>
              <a:t>There was significant variation in performance amongst hospitals with some reducing opiates by 72% (14.4 (SD 7.2) MME to 4.1 (SD 4.3) MME, p&lt;0.001). 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03C7D-2533-438C-861D-6030D5C9A37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315200" cy="365125"/>
          </a:xfrm>
        </p:spPr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E5DC1-1460-4FB8-9AFB-8905A7787A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E1E3162-417D-4857-B772-BE319D4ECC6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D0700-0433-43F3-85A5-56605E65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299" y="2544742"/>
            <a:ext cx="8455885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6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F0221-19B3-4E48-A278-92A12614D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4DD59-0E82-40FF-885D-E4B195150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4518" y="6424613"/>
            <a:ext cx="7315200" cy="365125"/>
          </a:xfrm>
        </p:spPr>
        <p:txBody>
          <a:bodyPr/>
          <a:lstStyle/>
          <a:p>
            <a:endParaRPr lang="en-US" dirty="0"/>
          </a:p>
          <a:p>
            <a:pPr algn="l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3CA5F-1BAB-453E-93AE-7A027F95D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B2570-CDF8-407E-AF3C-BCFB947D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15" y="1971208"/>
            <a:ext cx="8039967" cy="445340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D8A38E-B821-4F63-BDB2-75A8C0D9D7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3873" y="1451989"/>
            <a:ext cx="9764713" cy="47942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Overall patient satisfaction scores increased over the course of the program.</a:t>
            </a:r>
          </a:p>
          <a:p>
            <a:endParaRPr lang="en-US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66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27E06C-77A2-4583-9931-30BEA2E0FF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>
                <a:ln w="0"/>
                <a:solidFill>
                  <a:srgbClr val="0121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comprehensive Emergency Department pain management program reduces opiate prescribing.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E1003-F9D6-4108-9DC7-DE0B163A0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52604-A577-43BF-9BDF-ACB7BA64B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E3AEF-7980-47A0-A17E-9B70BBE94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5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48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Medicine">
            <a:extLst>
              <a:ext uri="{FF2B5EF4-FFF2-40B4-BE49-F238E27FC236}">
                <a16:creationId xmlns:a16="http://schemas.microsoft.com/office/drawing/2014/main" id="{6CF1E5F6-9E7D-4DC0-A0F5-AC8E1907ED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7" b="87"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4AAE97B-D446-4E70-81C1-298F321AE7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pPr marL="457200" indent="-457200">
              <a:lnSpc>
                <a:spcPct val="100000"/>
              </a:lnSpc>
              <a:buClr>
                <a:srgbClr val="F95700"/>
              </a:buClr>
              <a:buFont typeface="Courier New" panose="02070309020205020404" pitchFamily="49" charset="0"/>
              <a:buChar char="o"/>
            </a:pPr>
            <a:r>
              <a:rPr lang="en-US" dirty="0"/>
              <a:t>The United States opiate crisis appears to be influenced by opiate prescribing patterns.  </a:t>
            </a:r>
          </a:p>
          <a:p>
            <a:pPr marL="112014" indent="-285750">
              <a:lnSpc>
                <a:spcPct val="100000"/>
              </a:lnSpc>
              <a:buClr>
                <a:srgbClr val="F95700"/>
              </a:buClr>
              <a:buFont typeface="Courier New" panose="02070309020205020404" pitchFamily="49" charset="0"/>
              <a:buChar char="o"/>
            </a:pPr>
            <a:endParaRPr lang="en-US" dirty="0"/>
          </a:p>
          <a:p>
            <a:pPr marL="457200" indent="-457200">
              <a:lnSpc>
                <a:spcPct val="100000"/>
              </a:lnSpc>
              <a:buClr>
                <a:srgbClr val="F95700"/>
              </a:buClr>
              <a:buFont typeface="Courier New" panose="02070309020205020404" pitchFamily="49" charset="0"/>
              <a:buChar char="o"/>
            </a:pPr>
            <a:r>
              <a:rPr lang="en-US" dirty="0"/>
              <a:t>Per the Center for Disease Control, 10% of opiate naïve patients who receive an opiate prescription for greater than 7-days will still be using at 3-years.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B7A26C-B36C-45F6-AC1E-0BE02B0BE4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BBF38-559E-4073-8577-D8E3F48ED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D64B7-1A94-4AF0-9446-B65C0CD93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8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1E62C7-F7B9-44C6-A184-329DF2FEB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Emergency Departments (EDs) care for patients with painful conditions and often utilize opiate pain medications.  </a:t>
            </a:r>
          </a:p>
          <a:p>
            <a:r>
              <a:rPr lang="en-US" dirty="0"/>
              <a:t>This likely contributes to the overall burden of opiate exposure in opiate naïve patients. </a:t>
            </a:r>
          </a:p>
          <a:p>
            <a:r>
              <a:rPr lang="en-US" dirty="0"/>
              <a:t>The aim of the project was to reduce ED opiate prescribing across 10 hospitals through streamlined workflows, education, and individual provider feedback.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D0B618-8CF5-4A6D-8B2C-54E7D4777D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D489E-AF2E-4F3C-889D-6F9312A77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5CA2A-FC07-4A74-84E2-456233167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08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78CA7F-CA02-4FB0-BBD4-F7ECBEAEE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Provider opiate prescribing patterns over a 12-month baseline period were converted to oral morphine milligram equivalents (MME) and normalized by patient volume. </a:t>
            </a:r>
          </a:p>
          <a:p>
            <a:pPr lvl="1"/>
            <a:r>
              <a:rPr lang="en-US" dirty="0"/>
              <a:t>We noted marked variation in prescribing patterns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0BC0E2-BD05-46D6-B67F-86B844E71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7A18-B756-4870-84FB-3A81C26D0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r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C01A3-36F7-4CA2-A13E-B5F2E039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796816-26CA-4B67-9EC1-4F9FE2910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340" y="2348303"/>
            <a:ext cx="5437515" cy="33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7AFE1A-F12B-4920-AC20-CE602859D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96DB7C-820C-4207-B417-6B294D57E3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7786" y="1756475"/>
            <a:ext cx="10187798" cy="352425"/>
          </a:xfrm>
        </p:spPr>
        <p:txBody>
          <a:bodyPr/>
          <a:lstStyle/>
          <a:p>
            <a:r>
              <a:rPr lang="en-US" dirty="0">
                <a:solidFill>
                  <a:srgbClr val="595959"/>
                </a:solidFill>
              </a:rPr>
              <a:t>Providers received personal and peer prescribing patterns in an unblinded manner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197EA-1030-485B-9096-DCB7755787A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8136" y="6572100"/>
            <a:ext cx="7315200" cy="365125"/>
          </a:xfrm>
        </p:spPr>
        <p:txBody>
          <a:bodyPr/>
          <a:lstStyle/>
          <a:p>
            <a:endParaRPr lang="en-US" dirty="0"/>
          </a:p>
          <a:p>
            <a:pPr algn="r"/>
            <a:r>
              <a:rPr lang="en-US" sz="800" dirty="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14CE9-F131-42EA-9058-A4A1618881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E1E3162-417D-4857-B772-BE319D4ECC64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AF0A59-5D2E-4EDA-8CAA-BEF87F5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6" y="2555768"/>
            <a:ext cx="11437087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3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9DB183C-2C47-4B94-A090-B2BE697C8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key component of roll out was the development of a comprehensive educational program highlighting </a:t>
            </a:r>
          </a:p>
          <a:p>
            <a:pPr marL="457200" lvl="1" indent="0">
              <a:buNone/>
            </a:pPr>
            <a:r>
              <a:rPr lang="en-US" dirty="0"/>
              <a:t>1) Opiate alternatives</a:t>
            </a:r>
          </a:p>
          <a:p>
            <a:pPr marL="457200" lvl="1" indent="0">
              <a:buNone/>
            </a:pPr>
            <a:r>
              <a:rPr lang="en-US" dirty="0"/>
              <a:t>2) Multimodal Therapy</a:t>
            </a:r>
          </a:p>
          <a:p>
            <a:pPr marL="457200" lvl="1" indent="0">
              <a:buNone/>
            </a:pPr>
            <a:r>
              <a:rPr lang="en-US" dirty="0"/>
              <a:t>3) Risk stratification for adverse effects</a:t>
            </a:r>
          </a:p>
          <a:p>
            <a:pPr marL="457200" lvl="1" indent="0">
              <a:buNone/>
            </a:pPr>
            <a:r>
              <a:rPr lang="en-US" dirty="0"/>
              <a:t>4) Communication with patients developed </a:t>
            </a: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21944A-EEEE-4513-9A46-C04DFF869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527153D-E5CF-43B0-A346-1913454EE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DF7264C-617C-4644-9F74-4BB85C698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3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Contract">
            <a:extLst>
              <a:ext uri="{FF2B5EF4-FFF2-40B4-BE49-F238E27FC236}">
                <a16:creationId xmlns:a16="http://schemas.microsoft.com/office/drawing/2014/main" id="{4898C464-6C28-4DBB-9474-01842E2401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7" b="87"/>
          <a:stretch>
            <a:fillRect/>
          </a:stretch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BBB2302-1DC8-4FAA-B11E-2E360E7E76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Clr>
                <a:srgbClr val="F95700"/>
              </a:buClr>
              <a:buFont typeface="Courier New" panose="02070309020205020404" pitchFamily="49" charset="0"/>
              <a:buChar char="o"/>
            </a:pPr>
            <a:r>
              <a:rPr lang="en-US" dirty="0"/>
              <a:t>The electronic healthcare record prescription writer was updated to default a standard number of pills (12). </a:t>
            </a:r>
          </a:p>
          <a:p>
            <a:pPr marL="457200" indent="-457200">
              <a:lnSpc>
                <a:spcPct val="100000"/>
              </a:lnSpc>
              <a:buClr>
                <a:srgbClr val="F95700"/>
              </a:buClr>
              <a:buFont typeface="Courier New" panose="02070309020205020404" pitchFamily="49" charset="0"/>
              <a:buChar char="o"/>
            </a:pPr>
            <a:endParaRPr lang="en-US" dirty="0"/>
          </a:p>
          <a:p>
            <a:pPr marL="457200" indent="-457200">
              <a:lnSpc>
                <a:spcPct val="100000"/>
              </a:lnSpc>
              <a:buClr>
                <a:srgbClr val="F95700"/>
              </a:buClr>
              <a:buFont typeface="Courier New" panose="02070309020205020404" pitchFamily="49" charset="0"/>
              <a:buChar char="o"/>
            </a:pPr>
            <a:r>
              <a:rPr lang="en-US" dirty="0"/>
              <a:t>Each month individual providers received unblinded 3-monthing rolling data on opiate prescribing. Group opiate prescribing was tracked monthly. 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6DFE12F-40F2-4339-AFF4-71E9E844E6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3E97DD5-CF86-4BA0-AF89-6F64F0DC1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6D1648-F450-4A72-BAED-3EA069593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1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A248CB-2E64-4E2B-A47D-F42FB1B8F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Individual &amp; group performance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0F7E16-7021-41B4-A6BB-C8C880D597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Opiate MME Administered in the ED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F5833-8DFD-4EE9-B505-C41438B403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315200" cy="365125"/>
          </a:xfrm>
        </p:spPr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E038F-3736-4E66-B6BE-5A86009533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E1E3162-417D-4857-B772-BE319D4ECC64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F35258-C20C-491B-BB55-5E013DD0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9" y="2336301"/>
            <a:ext cx="1062037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1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3EE97A-65F0-4F23-A280-253530A504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5001B8-8D26-4D88-9B15-8828206E1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/>
          <a:lstStyle/>
          <a:p>
            <a:r>
              <a:rPr lang="en-US" dirty="0"/>
              <a:t>Pre and post utilizations were compared utilizing descriptive statistics and student’s t-test.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DF9E6D-916C-4237-A04D-D73D41E91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31013-178B-4217-9260-98F4EA4F8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  <a:p>
            <a:pPr algn="l"/>
            <a:r>
              <a:rPr lang="en-US" sz="8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158B8-C84F-4CEF-B6AA-6C759801F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321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IES Colors">
      <a:dk1>
        <a:srgbClr val="012169"/>
      </a:dk1>
      <a:lt1>
        <a:sysClr val="window" lastClr="FFFFFF"/>
      </a:lt1>
      <a:dk2>
        <a:srgbClr val="F95700"/>
      </a:dk2>
      <a:lt2>
        <a:srgbClr val="E7E6E6"/>
      </a:lt2>
      <a:accent1>
        <a:srgbClr val="595959"/>
      </a:accent1>
      <a:accent2>
        <a:srgbClr val="F95700"/>
      </a:accent2>
      <a:accent3>
        <a:srgbClr val="595959"/>
      </a:accent3>
      <a:accent4>
        <a:srgbClr val="012169"/>
      </a:accent4>
      <a:accent5>
        <a:srgbClr val="F95700"/>
      </a:accent5>
      <a:accent6>
        <a:srgbClr val="595959"/>
      </a:accent6>
      <a:hlink>
        <a:srgbClr val="012169"/>
      </a:hlink>
      <a:folHlink>
        <a:srgbClr val="F95700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ES Colors">
      <a:dk1>
        <a:srgbClr val="012169"/>
      </a:dk1>
      <a:lt1>
        <a:sysClr val="window" lastClr="FFFFFF"/>
      </a:lt1>
      <a:dk2>
        <a:srgbClr val="F95700"/>
      </a:dk2>
      <a:lt2>
        <a:srgbClr val="E7E6E6"/>
      </a:lt2>
      <a:accent1>
        <a:srgbClr val="595959"/>
      </a:accent1>
      <a:accent2>
        <a:srgbClr val="F95700"/>
      </a:accent2>
      <a:accent3>
        <a:srgbClr val="595959"/>
      </a:accent3>
      <a:accent4>
        <a:srgbClr val="012169"/>
      </a:accent4>
      <a:accent5>
        <a:srgbClr val="F95700"/>
      </a:accent5>
      <a:accent6>
        <a:srgbClr val="595959"/>
      </a:accent6>
      <a:hlink>
        <a:srgbClr val="012169"/>
      </a:hlink>
      <a:folHlink>
        <a:srgbClr val="F95700"/>
      </a:folHlink>
    </a:clrScheme>
    <a:fontScheme name="Custom 1">
      <a:majorFont>
        <a:latin typeface="Open Sans"/>
        <a:ea typeface=""/>
        <a:cs typeface=""/>
      </a:majorFont>
      <a:minorFont>
        <a:latin typeface="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11720</TotalTime>
  <Words>633</Words>
  <Application>Microsoft Macintosh PowerPoint</Application>
  <PresentationFormat>Widescreen</PresentationFormat>
  <Paragraphs>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alibri</vt:lpstr>
      <vt:lpstr>Arial</vt:lpstr>
      <vt:lpstr>Calibri</vt:lpstr>
      <vt:lpstr>Calibri Light</vt:lpstr>
      <vt:lpstr>Courier New</vt:lpstr>
      <vt:lpstr>Open Sans</vt:lpstr>
      <vt:lpstr>Proxima Nova Light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Shaneen Lang</dc:creator>
  <cp:lastModifiedBy>Robert Risch</cp:lastModifiedBy>
  <cp:revision>96</cp:revision>
  <cp:lastPrinted>2018-04-19T21:32:36Z</cp:lastPrinted>
  <dcterms:created xsi:type="dcterms:W3CDTF">2017-09-14T21:01:52Z</dcterms:created>
  <dcterms:modified xsi:type="dcterms:W3CDTF">2018-11-02T15:59:55Z</dcterms:modified>
</cp:coreProperties>
</file>