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Lst>
  <p:notesMasterIdLst>
    <p:notesMasterId r:id="rId3"/>
  </p:notesMasterIdLst>
  <p:handoutMasterIdLst>
    <p:handoutMasterId r:id="rId4"/>
  </p:handoutMasterIdLst>
  <p:sldIdLst>
    <p:sldId id="258" r:id="rId2"/>
  </p:sldIdLst>
  <p:sldSz cx="51206400" cy="38404800"/>
  <p:notesSz cx="6858000" cy="9144000"/>
  <p:defaultTextStyle>
    <a:defPPr>
      <a:defRPr lang="en-US"/>
    </a:defPPr>
    <a:lvl1pPr marL="0" algn="l" defTabSz="1962648" rtl="0" eaLnBrk="1" latinLnBrk="0" hangingPunct="1">
      <a:defRPr sz="7800" kern="1200">
        <a:solidFill>
          <a:schemeClr val="tx1"/>
        </a:solidFill>
        <a:latin typeface="+mn-lt"/>
        <a:ea typeface="+mn-ea"/>
        <a:cs typeface="+mn-cs"/>
      </a:defRPr>
    </a:lvl1pPr>
    <a:lvl2pPr marL="1962648" algn="l" defTabSz="1962648" rtl="0" eaLnBrk="1" latinLnBrk="0" hangingPunct="1">
      <a:defRPr sz="7800" kern="1200">
        <a:solidFill>
          <a:schemeClr val="tx1"/>
        </a:solidFill>
        <a:latin typeface="+mn-lt"/>
        <a:ea typeface="+mn-ea"/>
        <a:cs typeface="+mn-cs"/>
      </a:defRPr>
    </a:lvl2pPr>
    <a:lvl3pPr marL="3925296" algn="l" defTabSz="1962648" rtl="0" eaLnBrk="1" latinLnBrk="0" hangingPunct="1">
      <a:defRPr sz="7800" kern="1200">
        <a:solidFill>
          <a:schemeClr val="tx1"/>
        </a:solidFill>
        <a:latin typeface="+mn-lt"/>
        <a:ea typeface="+mn-ea"/>
        <a:cs typeface="+mn-cs"/>
      </a:defRPr>
    </a:lvl3pPr>
    <a:lvl4pPr marL="5887944" algn="l" defTabSz="1962648" rtl="0" eaLnBrk="1" latinLnBrk="0" hangingPunct="1">
      <a:defRPr sz="7800" kern="1200">
        <a:solidFill>
          <a:schemeClr val="tx1"/>
        </a:solidFill>
        <a:latin typeface="+mn-lt"/>
        <a:ea typeface="+mn-ea"/>
        <a:cs typeface="+mn-cs"/>
      </a:defRPr>
    </a:lvl4pPr>
    <a:lvl5pPr marL="7850592" algn="l" defTabSz="1962648" rtl="0" eaLnBrk="1" latinLnBrk="0" hangingPunct="1">
      <a:defRPr sz="7800" kern="1200">
        <a:solidFill>
          <a:schemeClr val="tx1"/>
        </a:solidFill>
        <a:latin typeface="+mn-lt"/>
        <a:ea typeface="+mn-ea"/>
        <a:cs typeface="+mn-cs"/>
      </a:defRPr>
    </a:lvl5pPr>
    <a:lvl6pPr marL="9813240" algn="l" defTabSz="1962648" rtl="0" eaLnBrk="1" latinLnBrk="0" hangingPunct="1">
      <a:defRPr sz="7800" kern="1200">
        <a:solidFill>
          <a:schemeClr val="tx1"/>
        </a:solidFill>
        <a:latin typeface="+mn-lt"/>
        <a:ea typeface="+mn-ea"/>
        <a:cs typeface="+mn-cs"/>
      </a:defRPr>
    </a:lvl6pPr>
    <a:lvl7pPr marL="11775888" algn="l" defTabSz="1962648" rtl="0" eaLnBrk="1" latinLnBrk="0" hangingPunct="1">
      <a:defRPr sz="7800" kern="1200">
        <a:solidFill>
          <a:schemeClr val="tx1"/>
        </a:solidFill>
        <a:latin typeface="+mn-lt"/>
        <a:ea typeface="+mn-ea"/>
        <a:cs typeface="+mn-cs"/>
      </a:defRPr>
    </a:lvl7pPr>
    <a:lvl8pPr marL="13738538" algn="l" defTabSz="1962648" rtl="0" eaLnBrk="1" latinLnBrk="0" hangingPunct="1">
      <a:defRPr sz="7800" kern="1200">
        <a:solidFill>
          <a:schemeClr val="tx1"/>
        </a:solidFill>
        <a:latin typeface="+mn-lt"/>
        <a:ea typeface="+mn-ea"/>
        <a:cs typeface="+mn-cs"/>
      </a:defRPr>
    </a:lvl8pPr>
    <a:lvl9pPr marL="15701186" algn="l" defTabSz="1962648" rtl="0" eaLnBrk="1" latinLnBrk="0" hangingPunct="1">
      <a:defRPr sz="7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E"/>
    <a:srgbClr val="FAC81A"/>
    <a:srgbClr val="F3B3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098" autoAdjust="0"/>
    <p:restoredTop sz="94692" autoAdjust="0"/>
  </p:normalViewPr>
  <p:slideViewPr>
    <p:cSldViewPr snapToGrid="0" snapToObjects="1">
      <p:cViewPr>
        <p:scale>
          <a:sx n="25" d="100"/>
          <a:sy n="25" d="100"/>
        </p:scale>
        <p:origin x="398" y="-2429"/>
      </p:cViewPr>
      <p:guideLst>
        <p:guide orient="horz" pos="12096"/>
        <p:guide pos="1612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295987-AE32-0945-906F-7F288E936EBE}" type="datetimeFigureOut">
              <a:rPr lang="en-US" smtClean="0"/>
              <a:pPr/>
              <a:t>10/28/2018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B3842B-7EA0-1B4E-8364-F4E7C277C5DB}" type="slidenum">
              <a:rPr lang="en-US" smtClean="0"/>
              <a:pPr/>
              <a:t>‹#›</a:t>
            </a:fld>
            <a:endParaRPr lang="en-US"/>
          </a:p>
        </p:txBody>
      </p:sp>
    </p:spTree>
    <p:extLst>
      <p:ext uri="{BB962C8B-B14F-4D97-AF65-F5344CB8AC3E}">
        <p14:creationId xmlns:p14="http://schemas.microsoft.com/office/powerpoint/2010/main" val="3564027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771DD3-37E1-C744-9E86-37BA69704733}" type="datetimeFigureOut">
              <a:rPr lang="en-US" smtClean="0"/>
              <a:pPr/>
              <a:t>10/28/2018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D38FEE-102F-AD4D-BABF-627E6EAA3701}" type="slidenum">
              <a:rPr lang="en-US" smtClean="0"/>
              <a:pPr/>
              <a:t>‹#›</a:t>
            </a:fld>
            <a:endParaRPr lang="en-US"/>
          </a:p>
        </p:txBody>
      </p:sp>
    </p:spTree>
    <p:extLst>
      <p:ext uri="{BB962C8B-B14F-4D97-AF65-F5344CB8AC3E}">
        <p14:creationId xmlns:p14="http://schemas.microsoft.com/office/powerpoint/2010/main" val="3872065290"/>
      </p:ext>
    </p:extLst>
  </p:cSld>
  <p:clrMap bg1="lt1" tx1="dk1" bg2="lt2" tx2="dk2" accent1="accent1" accent2="accent2" accent3="accent3" accent4="accent4" accent5="accent5" accent6="accent6" hlink="hlink" folHlink="folHlink"/>
  <p:notesStyle>
    <a:lvl1pPr marL="0" algn="l" defTabSz="477042" rtl="0" eaLnBrk="1" latinLnBrk="0" hangingPunct="1">
      <a:defRPr sz="1200" kern="1200">
        <a:solidFill>
          <a:schemeClr val="tx1"/>
        </a:solidFill>
        <a:latin typeface="+mn-lt"/>
        <a:ea typeface="+mn-ea"/>
        <a:cs typeface="+mn-cs"/>
      </a:defRPr>
    </a:lvl1pPr>
    <a:lvl2pPr marL="477042" algn="l" defTabSz="477042" rtl="0" eaLnBrk="1" latinLnBrk="0" hangingPunct="1">
      <a:defRPr sz="1200" kern="1200">
        <a:solidFill>
          <a:schemeClr val="tx1"/>
        </a:solidFill>
        <a:latin typeface="+mn-lt"/>
        <a:ea typeface="+mn-ea"/>
        <a:cs typeface="+mn-cs"/>
      </a:defRPr>
    </a:lvl2pPr>
    <a:lvl3pPr marL="954084" algn="l" defTabSz="477042" rtl="0" eaLnBrk="1" latinLnBrk="0" hangingPunct="1">
      <a:defRPr sz="1200" kern="1200">
        <a:solidFill>
          <a:schemeClr val="tx1"/>
        </a:solidFill>
        <a:latin typeface="+mn-lt"/>
        <a:ea typeface="+mn-ea"/>
        <a:cs typeface="+mn-cs"/>
      </a:defRPr>
    </a:lvl3pPr>
    <a:lvl4pPr marL="1431128" algn="l" defTabSz="477042" rtl="0" eaLnBrk="1" latinLnBrk="0" hangingPunct="1">
      <a:defRPr sz="1200" kern="1200">
        <a:solidFill>
          <a:schemeClr val="tx1"/>
        </a:solidFill>
        <a:latin typeface="+mn-lt"/>
        <a:ea typeface="+mn-ea"/>
        <a:cs typeface="+mn-cs"/>
      </a:defRPr>
    </a:lvl4pPr>
    <a:lvl5pPr marL="1908170" algn="l" defTabSz="477042" rtl="0" eaLnBrk="1" latinLnBrk="0" hangingPunct="1">
      <a:defRPr sz="1200" kern="1200">
        <a:solidFill>
          <a:schemeClr val="tx1"/>
        </a:solidFill>
        <a:latin typeface="+mn-lt"/>
        <a:ea typeface="+mn-ea"/>
        <a:cs typeface="+mn-cs"/>
      </a:defRPr>
    </a:lvl5pPr>
    <a:lvl6pPr marL="2385212" algn="l" defTabSz="477042" rtl="0" eaLnBrk="1" latinLnBrk="0" hangingPunct="1">
      <a:defRPr sz="1200" kern="1200">
        <a:solidFill>
          <a:schemeClr val="tx1"/>
        </a:solidFill>
        <a:latin typeface="+mn-lt"/>
        <a:ea typeface="+mn-ea"/>
        <a:cs typeface="+mn-cs"/>
      </a:defRPr>
    </a:lvl6pPr>
    <a:lvl7pPr marL="2862254" algn="l" defTabSz="477042" rtl="0" eaLnBrk="1" latinLnBrk="0" hangingPunct="1">
      <a:defRPr sz="1200" kern="1200">
        <a:solidFill>
          <a:schemeClr val="tx1"/>
        </a:solidFill>
        <a:latin typeface="+mn-lt"/>
        <a:ea typeface="+mn-ea"/>
        <a:cs typeface="+mn-cs"/>
      </a:defRPr>
    </a:lvl7pPr>
    <a:lvl8pPr marL="3339298" algn="l" defTabSz="477042" rtl="0" eaLnBrk="1" latinLnBrk="0" hangingPunct="1">
      <a:defRPr sz="1200" kern="1200">
        <a:solidFill>
          <a:schemeClr val="tx1"/>
        </a:solidFill>
        <a:latin typeface="+mn-lt"/>
        <a:ea typeface="+mn-ea"/>
        <a:cs typeface="+mn-cs"/>
      </a:defRPr>
    </a:lvl8pPr>
    <a:lvl9pPr marL="3816340" algn="l" defTabSz="47704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D38FEE-102F-AD4D-BABF-627E6EAA3701}" type="slidenum">
              <a:rPr lang="en-US" smtClean="0"/>
              <a:pPr/>
              <a:t>1</a:t>
            </a:fld>
            <a:endParaRPr lang="en-US"/>
          </a:p>
        </p:txBody>
      </p:sp>
    </p:spTree>
    <p:extLst>
      <p:ext uri="{BB962C8B-B14F-4D97-AF65-F5344CB8AC3E}">
        <p14:creationId xmlns:p14="http://schemas.microsoft.com/office/powerpoint/2010/main" val="2956874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y 2-Column Poster">
    <p:bg>
      <p:bgRef idx="1001">
        <a:schemeClr val="bg1"/>
      </p:bgRef>
    </p:bg>
    <p:spTree>
      <p:nvGrpSpPr>
        <p:cNvPr id="1" name=""/>
        <p:cNvGrpSpPr/>
        <p:nvPr/>
      </p:nvGrpSpPr>
      <p:grpSpPr>
        <a:xfrm>
          <a:off x="0" y="0"/>
          <a:ext cx="0" cy="0"/>
          <a:chOff x="0" y="0"/>
          <a:chExt cx="0" cy="0"/>
        </a:xfrm>
      </p:grpSpPr>
      <p:sp>
        <p:nvSpPr>
          <p:cNvPr id="32" name="Text Placeholder 103"/>
          <p:cNvSpPr>
            <a:spLocks noGrp="1"/>
          </p:cNvSpPr>
          <p:nvPr>
            <p:ph type="body" sz="quarter" idx="24" hasCustomPrompt="1"/>
          </p:nvPr>
        </p:nvSpPr>
        <p:spPr>
          <a:xfrm>
            <a:off x="1702300" y="35569393"/>
            <a:ext cx="35568653" cy="1468934"/>
          </a:xfrm>
          <a:prstGeom prst="rect">
            <a:avLst/>
          </a:prstGeom>
        </p:spPr>
        <p:txBody>
          <a:bodyPr vert="horz" lIns="95408" tIns="47704" rIns="95408" bIns="47704" anchor="b"/>
          <a:lstStyle>
            <a:lvl1pPr>
              <a:buNone/>
              <a:defRPr sz="1800" baseline="0"/>
            </a:lvl1pPr>
            <a:lvl2pPr>
              <a:buNone/>
              <a:defRPr sz="1800"/>
            </a:lvl2pPr>
            <a:lvl3pPr>
              <a:buNone/>
              <a:defRPr sz="1800"/>
            </a:lvl3pPr>
            <a:lvl4pPr>
              <a:buNone/>
              <a:defRPr sz="1800"/>
            </a:lvl4pPr>
            <a:lvl5pPr>
              <a:buNone/>
              <a:defRPr sz="1800"/>
            </a:lvl5pPr>
          </a:lstStyle>
          <a:p>
            <a:pPr lvl="0"/>
            <a:r>
              <a:rPr lang="en-US" dirty="0"/>
              <a:t>This is where further credits or small notes would be placed</a:t>
            </a:r>
          </a:p>
        </p:txBody>
      </p:sp>
      <p:sp>
        <p:nvSpPr>
          <p:cNvPr id="33" name="Text Placeholder 7"/>
          <p:cNvSpPr>
            <a:spLocks noGrp="1"/>
          </p:cNvSpPr>
          <p:nvPr>
            <p:ph type="body" sz="quarter" idx="32" hasCustomPrompt="1"/>
          </p:nvPr>
        </p:nvSpPr>
        <p:spPr>
          <a:xfrm>
            <a:off x="38180083" y="35569393"/>
            <a:ext cx="11142133" cy="1468934"/>
          </a:xfrm>
          <a:prstGeom prst="rect">
            <a:avLst/>
          </a:prstGeom>
        </p:spPr>
        <p:txBody>
          <a:bodyPr vert="horz" lIns="95408" tIns="47704" rIns="95408" bIns="47704" anchor="b"/>
          <a:lstStyle>
            <a:lvl1pPr marL="0" indent="0">
              <a:spcBef>
                <a:spcPts val="0"/>
              </a:spcBef>
              <a:buNone/>
              <a:defRPr sz="2200" b="1">
                <a:solidFill>
                  <a:schemeClr val="tx1">
                    <a:lumMod val="50000"/>
                  </a:schemeClr>
                </a:solidFill>
              </a:defRPr>
            </a:lvl1pPr>
            <a:lvl2pPr marL="0" indent="0">
              <a:spcBef>
                <a:spcPts val="0"/>
              </a:spcBef>
              <a:buNone/>
              <a:defRPr sz="2600"/>
            </a:lvl2pPr>
            <a:lvl3pPr marL="0" indent="0">
              <a:spcBef>
                <a:spcPts val="0"/>
              </a:spcBef>
              <a:buNone/>
              <a:defRPr sz="2600"/>
            </a:lvl3pPr>
            <a:lvl4pPr marL="0" indent="0">
              <a:spcBef>
                <a:spcPts val="0"/>
              </a:spcBef>
              <a:buNone/>
              <a:defRPr sz="2600"/>
            </a:lvl4pPr>
            <a:lvl5pPr marL="0" indent="0">
              <a:spcBef>
                <a:spcPts val="0"/>
              </a:spcBef>
              <a:buNone/>
              <a:defRPr sz="2600"/>
            </a:lvl5pPr>
          </a:lstStyle>
          <a:p>
            <a:pPr lvl="0"/>
            <a:r>
              <a:rPr lang="en-US" dirty="0"/>
              <a:t>VANDERBILT UNIVERSITY SCHOOL OF MEDICINE</a:t>
            </a:r>
          </a:p>
          <a:p>
            <a:pPr lvl="0"/>
            <a:r>
              <a:rPr lang="en-US" dirty="0"/>
              <a:t>NASHVILLE, TENNESSEE</a:t>
            </a:r>
          </a:p>
        </p:txBody>
      </p:sp>
      <p:sp>
        <p:nvSpPr>
          <p:cNvPr id="34" name="Content Placeholder 85"/>
          <p:cNvSpPr>
            <a:spLocks noGrp="1"/>
          </p:cNvSpPr>
          <p:nvPr>
            <p:ph sz="quarter" idx="12" hasCustomPrompt="1"/>
          </p:nvPr>
        </p:nvSpPr>
        <p:spPr>
          <a:xfrm>
            <a:off x="2560323" y="6235046"/>
            <a:ext cx="20508736" cy="698760"/>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Summary</a:t>
            </a:r>
          </a:p>
        </p:txBody>
      </p:sp>
      <p:sp>
        <p:nvSpPr>
          <p:cNvPr id="35" name="Content Placeholder 85"/>
          <p:cNvSpPr>
            <a:spLocks noGrp="1"/>
          </p:cNvSpPr>
          <p:nvPr>
            <p:ph sz="quarter" idx="13" hasCustomPrompt="1"/>
          </p:nvPr>
        </p:nvSpPr>
        <p:spPr>
          <a:xfrm>
            <a:off x="2561232" y="15992238"/>
            <a:ext cx="20508736" cy="698760"/>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introduction</a:t>
            </a:r>
          </a:p>
        </p:txBody>
      </p:sp>
      <p:sp>
        <p:nvSpPr>
          <p:cNvPr id="36" name="Content Placeholder 85"/>
          <p:cNvSpPr>
            <a:spLocks noGrp="1"/>
          </p:cNvSpPr>
          <p:nvPr>
            <p:ph sz="quarter" idx="15" hasCustomPrompt="1"/>
          </p:nvPr>
        </p:nvSpPr>
        <p:spPr>
          <a:xfrm>
            <a:off x="2560323" y="24994595"/>
            <a:ext cx="20508736" cy="698760"/>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methods</a:t>
            </a:r>
          </a:p>
        </p:txBody>
      </p:sp>
      <p:sp>
        <p:nvSpPr>
          <p:cNvPr id="37" name="Content Placeholder 85"/>
          <p:cNvSpPr>
            <a:spLocks noGrp="1"/>
          </p:cNvSpPr>
          <p:nvPr>
            <p:ph sz="quarter" idx="18" hasCustomPrompt="1"/>
          </p:nvPr>
        </p:nvSpPr>
        <p:spPr>
          <a:xfrm>
            <a:off x="28135453" y="6235046"/>
            <a:ext cx="20508736" cy="698760"/>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results</a:t>
            </a:r>
          </a:p>
        </p:txBody>
      </p:sp>
      <p:sp>
        <p:nvSpPr>
          <p:cNvPr id="38" name="Content Placeholder 85"/>
          <p:cNvSpPr>
            <a:spLocks noGrp="1"/>
          </p:cNvSpPr>
          <p:nvPr>
            <p:ph sz="quarter" idx="19" hasCustomPrompt="1"/>
          </p:nvPr>
        </p:nvSpPr>
        <p:spPr>
          <a:xfrm>
            <a:off x="28136363" y="15992238"/>
            <a:ext cx="20508736" cy="698760"/>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conclusions</a:t>
            </a:r>
          </a:p>
        </p:txBody>
      </p:sp>
      <p:sp>
        <p:nvSpPr>
          <p:cNvPr id="39" name="Content Placeholder 85"/>
          <p:cNvSpPr>
            <a:spLocks noGrp="1"/>
          </p:cNvSpPr>
          <p:nvPr>
            <p:ph sz="quarter" idx="21" hasCustomPrompt="1"/>
          </p:nvPr>
        </p:nvSpPr>
        <p:spPr>
          <a:xfrm>
            <a:off x="28135453" y="24994595"/>
            <a:ext cx="20508736" cy="698760"/>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references</a:t>
            </a:r>
          </a:p>
        </p:txBody>
      </p:sp>
      <p:sp>
        <p:nvSpPr>
          <p:cNvPr id="40" name="Content Placeholder 82"/>
          <p:cNvSpPr>
            <a:spLocks noGrp="1"/>
          </p:cNvSpPr>
          <p:nvPr>
            <p:ph sz="quarter" idx="10"/>
          </p:nvPr>
        </p:nvSpPr>
        <p:spPr>
          <a:xfrm>
            <a:off x="2560816" y="7209717"/>
            <a:ext cx="20509152" cy="2526069"/>
          </a:xfrm>
          <a:prstGeom prst="rect">
            <a:avLst/>
          </a:prstGeom>
        </p:spPr>
        <p:txBody>
          <a:bodyPr vert="horz" lIns="95408" tIns="47704" rIns="95408" bIns="47704"/>
          <a:lstStyle>
            <a:lvl1pPr marL="7813228" indent="-7813228">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41" name="Content Placeholder 82"/>
          <p:cNvSpPr>
            <a:spLocks noGrp="1"/>
          </p:cNvSpPr>
          <p:nvPr>
            <p:ph sz="quarter" idx="11"/>
          </p:nvPr>
        </p:nvSpPr>
        <p:spPr>
          <a:xfrm>
            <a:off x="2560320" y="16966908"/>
            <a:ext cx="20509152" cy="2526069"/>
          </a:xfrm>
          <a:prstGeom prst="rect">
            <a:avLst/>
          </a:prstGeom>
        </p:spPr>
        <p:txBody>
          <a:bodyPr vert="horz" lIns="95408" tIns="47704" rIns="95408" bIns="47704"/>
          <a:lstStyle>
            <a:lvl1pPr marL="7813228" indent="-7813228">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42" name="Content Placeholder 82"/>
          <p:cNvSpPr>
            <a:spLocks noGrp="1"/>
          </p:cNvSpPr>
          <p:nvPr>
            <p:ph sz="quarter" idx="14"/>
          </p:nvPr>
        </p:nvSpPr>
        <p:spPr>
          <a:xfrm>
            <a:off x="2559413" y="25969265"/>
            <a:ext cx="20509152" cy="2526069"/>
          </a:xfrm>
          <a:prstGeom prst="rect">
            <a:avLst/>
          </a:prstGeom>
        </p:spPr>
        <p:txBody>
          <a:bodyPr vert="horz" lIns="95408" tIns="47704" rIns="95408" bIns="47704"/>
          <a:lstStyle>
            <a:lvl1pPr marL="7813228" indent="-7813228">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43" name="Content Placeholder 82"/>
          <p:cNvSpPr>
            <a:spLocks noGrp="1"/>
          </p:cNvSpPr>
          <p:nvPr>
            <p:ph sz="quarter" idx="16"/>
          </p:nvPr>
        </p:nvSpPr>
        <p:spPr>
          <a:xfrm>
            <a:off x="28135944" y="7209717"/>
            <a:ext cx="20509152" cy="2526069"/>
          </a:xfrm>
          <a:prstGeom prst="rect">
            <a:avLst/>
          </a:prstGeom>
        </p:spPr>
        <p:txBody>
          <a:bodyPr vert="horz" lIns="95408" tIns="47704" rIns="95408" bIns="47704"/>
          <a:lstStyle>
            <a:lvl1pPr marL="7813228" indent="-7813228">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44" name="Content Placeholder 82"/>
          <p:cNvSpPr>
            <a:spLocks noGrp="1"/>
          </p:cNvSpPr>
          <p:nvPr>
            <p:ph sz="quarter" idx="17"/>
          </p:nvPr>
        </p:nvSpPr>
        <p:spPr>
          <a:xfrm>
            <a:off x="28135451" y="16966908"/>
            <a:ext cx="20509152" cy="2526069"/>
          </a:xfrm>
          <a:prstGeom prst="rect">
            <a:avLst/>
          </a:prstGeom>
        </p:spPr>
        <p:txBody>
          <a:bodyPr vert="horz" lIns="95408" tIns="47704" rIns="95408" bIns="47704"/>
          <a:lstStyle>
            <a:lvl1pPr marL="7813228" indent="-7813228">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45" name="Content Placeholder 82"/>
          <p:cNvSpPr>
            <a:spLocks noGrp="1"/>
          </p:cNvSpPr>
          <p:nvPr>
            <p:ph sz="quarter" idx="20"/>
          </p:nvPr>
        </p:nvSpPr>
        <p:spPr>
          <a:xfrm>
            <a:off x="28134539" y="25969265"/>
            <a:ext cx="20509152" cy="2526069"/>
          </a:xfrm>
          <a:prstGeom prst="rect">
            <a:avLst/>
          </a:prstGeom>
        </p:spPr>
        <p:txBody>
          <a:bodyPr vert="horz" lIns="95408" tIns="47704" rIns="95408" bIns="47704"/>
          <a:lstStyle>
            <a:lvl1pPr marL="7813228" indent="-7813228">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20" name="Title 77"/>
          <p:cNvSpPr>
            <a:spLocks noGrp="1"/>
          </p:cNvSpPr>
          <p:nvPr>
            <p:ph type="title"/>
          </p:nvPr>
        </p:nvSpPr>
        <p:spPr>
          <a:xfrm>
            <a:off x="2561233" y="1011959"/>
            <a:ext cx="32996195" cy="2196240"/>
          </a:xfrm>
          <a:prstGeom prst="rect">
            <a:avLst/>
          </a:prstGeom>
        </p:spPr>
        <p:txBody>
          <a:bodyPr vert="horz" lIns="182880" tIns="91440" rIns="182880" bIns="91440" anchor="ctr"/>
          <a:lstStyle>
            <a:lvl1pPr algn="l">
              <a:defRPr sz="4800">
                <a:solidFill>
                  <a:schemeClr val="bg1"/>
                </a:solidFill>
              </a:defRPr>
            </a:lvl1pPr>
          </a:lstStyle>
          <a:p>
            <a:r>
              <a:rPr lang="en-US" dirty="0"/>
              <a:t>Click to edit Master title style</a:t>
            </a:r>
          </a:p>
        </p:txBody>
      </p:sp>
      <p:sp>
        <p:nvSpPr>
          <p:cNvPr id="18" name="Text Placeholder 18"/>
          <p:cNvSpPr>
            <a:spLocks noGrp="1"/>
          </p:cNvSpPr>
          <p:nvPr>
            <p:ph type="body" sz="quarter" idx="33" hasCustomPrompt="1"/>
          </p:nvPr>
        </p:nvSpPr>
        <p:spPr>
          <a:xfrm>
            <a:off x="2531054" y="3335978"/>
            <a:ext cx="21212978" cy="1184610"/>
          </a:xfrm>
          <a:prstGeom prst="rect">
            <a:avLst/>
          </a:prstGeom>
        </p:spPr>
        <p:txBody>
          <a:bodyPr vert="horz" lIns="182880" tIns="91440" rIns="182880" bIns="91440" anchor="ctr"/>
          <a:lstStyle>
            <a:lvl1pPr marL="0" indent="0" algn="l">
              <a:buNone/>
              <a:defRPr sz="3600" b="1" cap="all" baseline="0">
                <a:solidFill>
                  <a:srgbClr val="3C3C3B"/>
                </a:solidFill>
              </a:defRPr>
            </a:lvl1pPr>
            <a:lvl2pPr marL="0" indent="0" algn="ctr">
              <a:defRPr sz="7200" b="1" cap="all">
                <a:solidFill>
                  <a:srgbClr val="FFFFFE"/>
                </a:solidFill>
              </a:defRPr>
            </a:lvl2pPr>
            <a:lvl3pPr marL="0" indent="0" algn="ctr">
              <a:defRPr sz="7200" b="1" cap="all">
                <a:solidFill>
                  <a:srgbClr val="FFFFFE"/>
                </a:solidFill>
              </a:defRPr>
            </a:lvl3pPr>
            <a:lvl4pPr marL="0" indent="0" algn="ctr">
              <a:defRPr sz="7200" b="1" cap="all">
                <a:solidFill>
                  <a:srgbClr val="FFFFFE"/>
                </a:solidFill>
              </a:defRPr>
            </a:lvl4pPr>
            <a:lvl5pPr marL="0" indent="0" algn="ctr">
              <a:defRPr sz="7200" b="1" cap="all">
                <a:solidFill>
                  <a:srgbClr val="FFFFFE"/>
                </a:solidFill>
              </a:defRPr>
            </a:lvl5pPr>
          </a:lstStyle>
          <a:p>
            <a:pPr lvl="0"/>
            <a:r>
              <a:rPr lang="en-US" dirty="0"/>
              <a:t>First last 1   •   first last 2   •   first last 3   •   first last 4 </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y 3-Column Poster">
    <p:bg>
      <p:bgRef idx="1001">
        <a:schemeClr val="bg1"/>
      </p:bgRef>
    </p:bg>
    <p:spTree>
      <p:nvGrpSpPr>
        <p:cNvPr id="1" name=""/>
        <p:cNvGrpSpPr/>
        <p:nvPr/>
      </p:nvGrpSpPr>
      <p:grpSpPr>
        <a:xfrm>
          <a:off x="0" y="0"/>
          <a:ext cx="0" cy="0"/>
          <a:chOff x="0" y="0"/>
          <a:chExt cx="0" cy="0"/>
        </a:xfrm>
      </p:grpSpPr>
      <p:sp>
        <p:nvSpPr>
          <p:cNvPr id="20" name="Content Placeholder 82"/>
          <p:cNvSpPr>
            <a:spLocks noGrp="1"/>
          </p:cNvSpPr>
          <p:nvPr>
            <p:ph sz="quarter" idx="10"/>
          </p:nvPr>
        </p:nvSpPr>
        <p:spPr>
          <a:xfrm>
            <a:off x="2560827" y="7556513"/>
            <a:ext cx="13704565" cy="3214998"/>
          </a:xfrm>
          <a:prstGeom prst="rect">
            <a:avLst/>
          </a:prstGeom>
        </p:spPr>
        <p:txBody>
          <a:bodyPr vert="horz" lIns="95408" tIns="47704" rIns="95408" bIns="47704"/>
          <a:lstStyle>
            <a:lvl1pPr marL="0" indent="0">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21" name="Content Placeholder 85"/>
          <p:cNvSpPr>
            <a:spLocks noGrp="1"/>
          </p:cNvSpPr>
          <p:nvPr>
            <p:ph sz="quarter" idx="12" hasCustomPrompt="1"/>
          </p:nvPr>
        </p:nvSpPr>
        <p:spPr>
          <a:xfrm>
            <a:off x="2560328" y="6075696"/>
            <a:ext cx="13704288" cy="889332"/>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Summary</a:t>
            </a:r>
          </a:p>
        </p:txBody>
      </p:sp>
      <p:sp>
        <p:nvSpPr>
          <p:cNvPr id="22" name="Content Placeholder 82"/>
          <p:cNvSpPr>
            <a:spLocks noGrp="1"/>
          </p:cNvSpPr>
          <p:nvPr>
            <p:ph sz="quarter" idx="25"/>
          </p:nvPr>
        </p:nvSpPr>
        <p:spPr>
          <a:xfrm>
            <a:off x="18733531" y="7556513"/>
            <a:ext cx="13704565" cy="3214998"/>
          </a:xfrm>
          <a:prstGeom prst="rect">
            <a:avLst/>
          </a:prstGeom>
        </p:spPr>
        <p:txBody>
          <a:bodyPr vert="horz" lIns="95408" tIns="47704" rIns="95408" bIns="47704"/>
          <a:lstStyle>
            <a:lvl1pPr marL="0" indent="0">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23" name="Content Placeholder 85"/>
          <p:cNvSpPr>
            <a:spLocks noGrp="1"/>
          </p:cNvSpPr>
          <p:nvPr>
            <p:ph sz="quarter" idx="26" hasCustomPrompt="1"/>
          </p:nvPr>
        </p:nvSpPr>
        <p:spPr>
          <a:xfrm>
            <a:off x="18733029" y="6075696"/>
            <a:ext cx="13704288" cy="889332"/>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results</a:t>
            </a:r>
          </a:p>
        </p:txBody>
      </p:sp>
      <p:sp>
        <p:nvSpPr>
          <p:cNvPr id="24" name="Content Placeholder 82"/>
          <p:cNvSpPr>
            <a:spLocks noGrp="1"/>
          </p:cNvSpPr>
          <p:nvPr>
            <p:ph sz="quarter" idx="27"/>
          </p:nvPr>
        </p:nvSpPr>
        <p:spPr>
          <a:xfrm>
            <a:off x="34938563" y="7556513"/>
            <a:ext cx="13704565" cy="3214998"/>
          </a:xfrm>
          <a:prstGeom prst="rect">
            <a:avLst/>
          </a:prstGeom>
        </p:spPr>
        <p:txBody>
          <a:bodyPr vert="horz" lIns="95408" tIns="47704" rIns="95408" bIns="47704"/>
          <a:lstStyle>
            <a:lvl1pPr marL="0" indent="0">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25" name="Content Placeholder 85"/>
          <p:cNvSpPr>
            <a:spLocks noGrp="1"/>
          </p:cNvSpPr>
          <p:nvPr>
            <p:ph sz="quarter" idx="28" hasCustomPrompt="1"/>
          </p:nvPr>
        </p:nvSpPr>
        <p:spPr>
          <a:xfrm>
            <a:off x="34938064" y="6075696"/>
            <a:ext cx="13704288" cy="889332"/>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conclusions</a:t>
            </a:r>
          </a:p>
        </p:txBody>
      </p:sp>
      <p:sp>
        <p:nvSpPr>
          <p:cNvPr id="26" name="Content Placeholder 82"/>
          <p:cNvSpPr>
            <a:spLocks noGrp="1"/>
          </p:cNvSpPr>
          <p:nvPr>
            <p:ph sz="quarter" idx="11"/>
          </p:nvPr>
        </p:nvSpPr>
        <p:spPr>
          <a:xfrm>
            <a:off x="2560331" y="17244558"/>
            <a:ext cx="13704565" cy="3214998"/>
          </a:xfrm>
          <a:prstGeom prst="rect">
            <a:avLst/>
          </a:prstGeom>
        </p:spPr>
        <p:txBody>
          <a:bodyPr vert="horz" lIns="95408" tIns="47704" rIns="95408" bIns="47704"/>
          <a:lstStyle>
            <a:lvl1pPr marL="0" indent="0">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27" name="Content Placeholder 85"/>
          <p:cNvSpPr>
            <a:spLocks noGrp="1"/>
          </p:cNvSpPr>
          <p:nvPr>
            <p:ph sz="quarter" idx="13" hasCustomPrompt="1"/>
          </p:nvPr>
        </p:nvSpPr>
        <p:spPr>
          <a:xfrm>
            <a:off x="2561237" y="15763740"/>
            <a:ext cx="13704288" cy="889332"/>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introduction</a:t>
            </a:r>
          </a:p>
        </p:txBody>
      </p:sp>
      <p:sp>
        <p:nvSpPr>
          <p:cNvPr id="28" name="Content Placeholder 82"/>
          <p:cNvSpPr>
            <a:spLocks noGrp="1"/>
          </p:cNvSpPr>
          <p:nvPr>
            <p:ph sz="quarter" idx="29"/>
          </p:nvPr>
        </p:nvSpPr>
        <p:spPr>
          <a:xfrm>
            <a:off x="34937792" y="17244558"/>
            <a:ext cx="13704565" cy="3214998"/>
          </a:xfrm>
          <a:prstGeom prst="rect">
            <a:avLst/>
          </a:prstGeom>
        </p:spPr>
        <p:txBody>
          <a:bodyPr vert="horz" lIns="95408" tIns="47704" rIns="95408" bIns="47704"/>
          <a:lstStyle>
            <a:lvl1pPr marL="0" indent="0">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29" name="Content Placeholder 85"/>
          <p:cNvSpPr>
            <a:spLocks noGrp="1"/>
          </p:cNvSpPr>
          <p:nvPr>
            <p:ph sz="quarter" idx="30" hasCustomPrompt="1"/>
          </p:nvPr>
        </p:nvSpPr>
        <p:spPr>
          <a:xfrm>
            <a:off x="34937293" y="15763740"/>
            <a:ext cx="13704288" cy="889332"/>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references</a:t>
            </a:r>
          </a:p>
        </p:txBody>
      </p:sp>
      <p:sp>
        <p:nvSpPr>
          <p:cNvPr id="30" name="Content Placeholder 82"/>
          <p:cNvSpPr>
            <a:spLocks noGrp="1"/>
          </p:cNvSpPr>
          <p:nvPr>
            <p:ph sz="quarter" idx="14"/>
          </p:nvPr>
        </p:nvSpPr>
        <p:spPr>
          <a:xfrm>
            <a:off x="2559424" y="27748106"/>
            <a:ext cx="13704565" cy="3214998"/>
          </a:xfrm>
          <a:prstGeom prst="rect">
            <a:avLst/>
          </a:prstGeom>
        </p:spPr>
        <p:txBody>
          <a:bodyPr vert="horz" lIns="95408" tIns="47704" rIns="95408" bIns="47704"/>
          <a:lstStyle>
            <a:lvl1pPr marL="0" indent="0">
              <a:buNone/>
              <a:defRPr sz="1800"/>
            </a:lvl1pPr>
            <a:lvl2pPr marL="7813228" indent="-7813228">
              <a:buNone/>
              <a:defRPr sz="2600"/>
            </a:lvl2pPr>
            <a:lvl3pPr marL="7813228" indent="-7813228">
              <a:buNone/>
              <a:defRPr sz="2600"/>
            </a:lvl3pPr>
            <a:lvl4pPr marL="7813228" indent="-7813228">
              <a:buNone/>
              <a:defRPr sz="2600"/>
            </a:lvl4pPr>
            <a:lvl5pPr marL="7813228" indent="-7813228">
              <a:buNone/>
              <a:defRPr sz="2600"/>
            </a:lvl5pPr>
          </a:lstStyle>
          <a:p>
            <a:pPr lvl="0"/>
            <a:r>
              <a:rPr lang="en-US" dirty="0"/>
              <a:t>Click to edit Master text styles</a:t>
            </a:r>
          </a:p>
        </p:txBody>
      </p:sp>
      <p:sp>
        <p:nvSpPr>
          <p:cNvPr id="31" name="Content Placeholder 85"/>
          <p:cNvSpPr>
            <a:spLocks noGrp="1"/>
          </p:cNvSpPr>
          <p:nvPr>
            <p:ph sz="quarter" idx="15" hasCustomPrompt="1"/>
          </p:nvPr>
        </p:nvSpPr>
        <p:spPr>
          <a:xfrm>
            <a:off x="2560328" y="26267285"/>
            <a:ext cx="13704288" cy="889332"/>
          </a:xfrm>
          <a:prstGeom prst="rect">
            <a:avLst/>
          </a:prstGeom>
          <a:gradFill flip="none" rotWithShape="1">
            <a:gsLst>
              <a:gs pos="75000">
                <a:schemeClr val="tx2">
                  <a:lumMod val="20000"/>
                  <a:lumOff val="80000"/>
                </a:schemeClr>
              </a:gs>
              <a:gs pos="34000">
                <a:schemeClr val="bg1"/>
              </a:gs>
              <a:gs pos="7000">
                <a:schemeClr val="tx2">
                  <a:lumMod val="20000"/>
                  <a:lumOff val="80000"/>
                </a:schemeClr>
              </a:gs>
            </a:gsLst>
            <a:lin ang="0" scaled="1"/>
            <a:tileRect/>
          </a:gradFill>
          <a:ln>
            <a:noFill/>
          </a:ln>
          <a:effectLst>
            <a:outerShdw blurRad="50800" dist="50800" dir="2700000" sx="65000" sy="65000" algn="tl" rotWithShape="0">
              <a:srgbClr val="000000">
                <a:alpha val="43000"/>
              </a:srgbClr>
            </a:outerShdw>
          </a:effectLst>
        </p:spPr>
        <p:txBody>
          <a:bodyPr vert="horz" lIns="95408" tIns="47704" rIns="95408" bIns="47704" anchor="ctr"/>
          <a:lstStyle>
            <a:lvl1pPr marL="0" indent="0" algn="ctr">
              <a:buNone/>
              <a:defRPr sz="3200" b="1" cap="all">
                <a:solidFill>
                  <a:srgbClr val="60625E"/>
                </a:solidFill>
              </a:defRPr>
            </a:lvl1pPr>
            <a:lvl2pPr marL="0" indent="0" algn="ctr">
              <a:buNone/>
              <a:defRPr sz="3800" b="1"/>
            </a:lvl2pPr>
            <a:lvl3pPr marL="0" indent="0" algn="ctr">
              <a:buNone/>
              <a:defRPr sz="3800" b="1"/>
            </a:lvl3pPr>
            <a:lvl4pPr marL="0" indent="0" algn="ctr">
              <a:buNone/>
              <a:defRPr sz="3800" b="1"/>
            </a:lvl4pPr>
            <a:lvl5pPr marL="0" indent="0" algn="ctr">
              <a:buNone/>
              <a:defRPr sz="3800" b="1"/>
            </a:lvl5pPr>
          </a:lstStyle>
          <a:p>
            <a:pPr lvl="0"/>
            <a:r>
              <a:rPr lang="en-US" dirty="0"/>
              <a:t>methods</a:t>
            </a:r>
          </a:p>
        </p:txBody>
      </p:sp>
      <p:sp>
        <p:nvSpPr>
          <p:cNvPr id="32" name="Text Placeholder 103"/>
          <p:cNvSpPr>
            <a:spLocks noGrp="1"/>
          </p:cNvSpPr>
          <p:nvPr>
            <p:ph type="body" sz="quarter" idx="24" hasCustomPrompt="1"/>
          </p:nvPr>
        </p:nvSpPr>
        <p:spPr>
          <a:xfrm>
            <a:off x="1702300" y="35569393"/>
            <a:ext cx="35568653" cy="1468934"/>
          </a:xfrm>
          <a:prstGeom prst="rect">
            <a:avLst/>
          </a:prstGeom>
        </p:spPr>
        <p:txBody>
          <a:bodyPr vert="horz" lIns="95408" tIns="47704" rIns="95408" bIns="47704" anchor="b"/>
          <a:lstStyle>
            <a:lvl1pPr>
              <a:buNone/>
              <a:defRPr sz="1800" baseline="0"/>
            </a:lvl1pPr>
            <a:lvl2pPr>
              <a:buNone/>
              <a:defRPr sz="1800"/>
            </a:lvl2pPr>
            <a:lvl3pPr>
              <a:buNone/>
              <a:defRPr sz="1800"/>
            </a:lvl3pPr>
            <a:lvl4pPr>
              <a:buNone/>
              <a:defRPr sz="1800"/>
            </a:lvl4pPr>
            <a:lvl5pPr>
              <a:buNone/>
              <a:defRPr sz="1800"/>
            </a:lvl5pPr>
          </a:lstStyle>
          <a:p>
            <a:pPr lvl="0"/>
            <a:r>
              <a:rPr lang="en-US" dirty="0"/>
              <a:t>This is where further credits or small notes would be placed</a:t>
            </a:r>
          </a:p>
        </p:txBody>
      </p:sp>
      <p:sp>
        <p:nvSpPr>
          <p:cNvPr id="33" name="Text Placeholder 7"/>
          <p:cNvSpPr>
            <a:spLocks noGrp="1"/>
          </p:cNvSpPr>
          <p:nvPr>
            <p:ph type="body" sz="quarter" idx="32" hasCustomPrompt="1"/>
          </p:nvPr>
        </p:nvSpPr>
        <p:spPr>
          <a:xfrm>
            <a:off x="38180083" y="35569393"/>
            <a:ext cx="11142133" cy="1468934"/>
          </a:xfrm>
          <a:prstGeom prst="rect">
            <a:avLst/>
          </a:prstGeom>
        </p:spPr>
        <p:txBody>
          <a:bodyPr vert="horz" lIns="95408" tIns="47704" rIns="95408" bIns="47704" anchor="b"/>
          <a:lstStyle>
            <a:lvl1pPr marL="0" indent="0">
              <a:spcBef>
                <a:spcPts val="0"/>
              </a:spcBef>
              <a:buNone/>
              <a:defRPr sz="2200" b="1">
                <a:solidFill>
                  <a:schemeClr val="tx1">
                    <a:lumMod val="50000"/>
                  </a:schemeClr>
                </a:solidFill>
              </a:defRPr>
            </a:lvl1pPr>
            <a:lvl2pPr marL="0" indent="0">
              <a:spcBef>
                <a:spcPts val="0"/>
              </a:spcBef>
              <a:buNone/>
              <a:defRPr sz="2600"/>
            </a:lvl2pPr>
            <a:lvl3pPr marL="0" indent="0">
              <a:spcBef>
                <a:spcPts val="0"/>
              </a:spcBef>
              <a:buNone/>
              <a:defRPr sz="2600"/>
            </a:lvl3pPr>
            <a:lvl4pPr marL="0" indent="0">
              <a:spcBef>
                <a:spcPts val="0"/>
              </a:spcBef>
              <a:buNone/>
              <a:defRPr sz="2600"/>
            </a:lvl4pPr>
            <a:lvl5pPr marL="0" indent="0">
              <a:spcBef>
                <a:spcPts val="0"/>
              </a:spcBef>
              <a:buNone/>
              <a:defRPr sz="2600"/>
            </a:lvl5pPr>
          </a:lstStyle>
          <a:p>
            <a:pPr lvl="0"/>
            <a:r>
              <a:rPr lang="en-US" dirty="0"/>
              <a:t>VANDERBILT UNIVERSITY SCHOOL OF MEDICINE</a:t>
            </a:r>
          </a:p>
          <a:p>
            <a:pPr lvl="0"/>
            <a:r>
              <a:rPr lang="en-US" dirty="0"/>
              <a:t>NASHVILLE, TENNESSEE</a:t>
            </a:r>
          </a:p>
        </p:txBody>
      </p:sp>
      <p:sp>
        <p:nvSpPr>
          <p:cNvPr id="36" name="Title 77"/>
          <p:cNvSpPr>
            <a:spLocks noGrp="1"/>
          </p:cNvSpPr>
          <p:nvPr>
            <p:ph type="title"/>
          </p:nvPr>
        </p:nvSpPr>
        <p:spPr>
          <a:xfrm>
            <a:off x="2561233" y="1011959"/>
            <a:ext cx="32996195" cy="2196240"/>
          </a:xfrm>
          <a:prstGeom prst="rect">
            <a:avLst/>
          </a:prstGeom>
        </p:spPr>
        <p:txBody>
          <a:bodyPr vert="horz" lIns="182880" tIns="91440" rIns="182880" bIns="91440" anchor="ctr"/>
          <a:lstStyle>
            <a:lvl1pPr algn="l">
              <a:defRPr sz="4800">
                <a:solidFill>
                  <a:schemeClr val="bg1"/>
                </a:solidFill>
              </a:defRPr>
            </a:lvl1pPr>
          </a:lstStyle>
          <a:p>
            <a:r>
              <a:rPr lang="en-US" dirty="0"/>
              <a:t>Click to edit Master title style</a:t>
            </a:r>
          </a:p>
        </p:txBody>
      </p:sp>
      <p:sp>
        <p:nvSpPr>
          <p:cNvPr id="18" name="Text Placeholder 18"/>
          <p:cNvSpPr>
            <a:spLocks noGrp="1"/>
          </p:cNvSpPr>
          <p:nvPr>
            <p:ph type="body" sz="quarter" idx="33" hasCustomPrompt="1"/>
          </p:nvPr>
        </p:nvSpPr>
        <p:spPr>
          <a:xfrm>
            <a:off x="2531054" y="3335978"/>
            <a:ext cx="21212978" cy="1184610"/>
          </a:xfrm>
          <a:prstGeom prst="rect">
            <a:avLst/>
          </a:prstGeom>
        </p:spPr>
        <p:txBody>
          <a:bodyPr vert="horz" lIns="182880" tIns="91440" rIns="182880" bIns="91440" anchor="ctr"/>
          <a:lstStyle>
            <a:lvl1pPr marL="0" indent="0" algn="l">
              <a:buNone/>
              <a:defRPr sz="3600" b="1" cap="all" baseline="0">
                <a:solidFill>
                  <a:srgbClr val="3C3C3B"/>
                </a:solidFill>
              </a:defRPr>
            </a:lvl1pPr>
            <a:lvl2pPr marL="0" indent="0" algn="ctr">
              <a:defRPr sz="7200" b="1" cap="all">
                <a:solidFill>
                  <a:srgbClr val="FFFFFE"/>
                </a:solidFill>
              </a:defRPr>
            </a:lvl2pPr>
            <a:lvl3pPr marL="0" indent="0" algn="ctr">
              <a:defRPr sz="7200" b="1" cap="all">
                <a:solidFill>
                  <a:srgbClr val="FFFFFE"/>
                </a:solidFill>
              </a:defRPr>
            </a:lvl3pPr>
            <a:lvl4pPr marL="0" indent="0" algn="ctr">
              <a:defRPr sz="7200" b="1" cap="all">
                <a:solidFill>
                  <a:srgbClr val="FFFFFE"/>
                </a:solidFill>
              </a:defRPr>
            </a:lvl4pPr>
            <a:lvl5pPr marL="0" indent="0" algn="ctr">
              <a:defRPr sz="7200" b="1" cap="all">
                <a:solidFill>
                  <a:srgbClr val="FFFFFE"/>
                </a:solidFill>
              </a:defRPr>
            </a:lvl5pPr>
          </a:lstStyle>
          <a:p>
            <a:pPr lvl="0"/>
            <a:r>
              <a:rPr lang="en-US" dirty="0"/>
              <a:t>First last 1   •   first last 2   •   first last 3   •   first last 4 </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51206400" cy="4511019"/>
          </a:xfrm>
          <a:prstGeom prst="rect">
            <a:avLst/>
          </a:prstGeom>
          <a:gradFill flip="none" rotWithShape="1">
            <a:gsLst>
              <a:gs pos="100000">
                <a:schemeClr val="accent4">
                  <a:lumMod val="50000"/>
                </a:schemeClr>
              </a:gs>
              <a:gs pos="0">
                <a:schemeClr val="bg1">
                  <a:lumMod val="50000"/>
                </a:schemeClr>
              </a:gs>
            </a:gsLst>
            <a:path path="circle">
              <a:fillToRect l="50000" t="50000" r="50000" b="50000"/>
            </a:path>
            <a:tileRect/>
          </a:gradFill>
          <a:ln>
            <a:noFill/>
          </a:ln>
        </p:spPr>
        <p:style>
          <a:lnRef idx="1">
            <a:schemeClr val="accent5"/>
          </a:lnRef>
          <a:fillRef idx="3">
            <a:schemeClr val="accent5"/>
          </a:fillRef>
          <a:effectRef idx="2">
            <a:schemeClr val="accent5"/>
          </a:effectRef>
          <a:fontRef idx="minor">
            <a:schemeClr val="lt1"/>
          </a:fontRef>
        </p:style>
        <p:txBody>
          <a:bodyPr lIns="93185" tIns="46592" rIns="93185" bIns="46592" rtlCol="0" anchor="ctr"/>
          <a:lstStyle/>
          <a:p>
            <a:pPr algn="ctr"/>
            <a:endParaRPr lang="en-US"/>
          </a:p>
        </p:txBody>
      </p:sp>
      <p:sp>
        <p:nvSpPr>
          <p:cNvPr id="8" name="Rectangle 7"/>
          <p:cNvSpPr/>
          <p:nvPr userDrawn="1"/>
        </p:nvSpPr>
        <p:spPr>
          <a:xfrm>
            <a:off x="0" y="4511018"/>
            <a:ext cx="51206400" cy="366837"/>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9797823" y="1493613"/>
            <a:ext cx="9187161" cy="1499595"/>
          </a:xfrm>
          <a:prstGeom prst="rect">
            <a:avLst/>
          </a:prstGeom>
        </p:spPr>
      </p:pic>
      <p:sp>
        <p:nvSpPr>
          <p:cNvPr id="10" name="Rectangle 9"/>
          <p:cNvSpPr/>
          <p:nvPr userDrawn="1"/>
        </p:nvSpPr>
        <p:spPr>
          <a:xfrm>
            <a:off x="0" y="37734589"/>
            <a:ext cx="51206400" cy="670211"/>
          </a:xfrm>
          <a:prstGeom prst="rect">
            <a:avLst/>
          </a:prstGeom>
          <a:gradFill flip="none" rotWithShape="1">
            <a:gsLst>
              <a:gs pos="100000">
                <a:schemeClr val="accent4">
                  <a:lumMod val="50000"/>
                </a:schemeClr>
              </a:gs>
              <a:gs pos="0">
                <a:schemeClr val="bg1">
                  <a:lumMod val="50000"/>
                </a:schemeClr>
              </a:gs>
            </a:gsLst>
            <a:path path="circle">
              <a:fillToRect l="50000" t="50000" r="50000" b="50000"/>
            </a:path>
            <a:tileRect/>
          </a:gradFill>
          <a:ln>
            <a:noFill/>
          </a:ln>
        </p:spPr>
        <p:style>
          <a:lnRef idx="1">
            <a:schemeClr val="accent5"/>
          </a:lnRef>
          <a:fillRef idx="3">
            <a:schemeClr val="accent5"/>
          </a:fillRef>
          <a:effectRef idx="2">
            <a:schemeClr val="accent5"/>
          </a:effectRef>
          <a:fontRef idx="minor">
            <a:schemeClr val="lt1"/>
          </a:fontRef>
        </p:style>
        <p:txBody>
          <a:bodyPr lIns="93185" tIns="46592" rIns="93185" bIns="46592"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Lst>
  <p:txStyles>
    <p:titleStyle>
      <a:lvl1pPr algn="ctr" defTabSz="1962648" rtl="0" eaLnBrk="1" latinLnBrk="0" hangingPunct="1">
        <a:spcBef>
          <a:spcPct val="0"/>
        </a:spcBef>
        <a:buNone/>
        <a:defRPr sz="5000" kern="1200" cap="all" spc="626" baseline="0">
          <a:solidFill>
            <a:schemeClr val="bg1"/>
          </a:solidFill>
          <a:latin typeface="+mj-lt"/>
          <a:ea typeface="+mj-ea"/>
          <a:cs typeface="+mj-cs"/>
        </a:defRPr>
      </a:lvl1pPr>
    </p:titleStyle>
    <p:bodyStyle>
      <a:lvl1pPr marL="1471986" indent="-1471986" algn="l" defTabSz="1962648" rtl="0" eaLnBrk="1" latinLnBrk="0" hangingPunct="1">
        <a:spcBef>
          <a:spcPct val="20000"/>
        </a:spcBef>
        <a:buFont typeface="Arial"/>
        <a:buChar char="•"/>
        <a:defRPr sz="3800" kern="1200">
          <a:solidFill>
            <a:schemeClr val="tx1"/>
          </a:solidFill>
          <a:latin typeface="+mn-lt"/>
          <a:ea typeface="+mn-ea"/>
          <a:cs typeface="+mn-cs"/>
        </a:defRPr>
      </a:lvl1pPr>
      <a:lvl2pPr marL="3189304" indent="-1226656" algn="l" defTabSz="1962648" rtl="0" eaLnBrk="1" latinLnBrk="0" hangingPunct="1">
        <a:spcBef>
          <a:spcPct val="20000"/>
        </a:spcBef>
        <a:buFont typeface="Arial"/>
        <a:buChar char="–"/>
        <a:defRPr sz="2600" kern="1200">
          <a:solidFill>
            <a:schemeClr val="tx1"/>
          </a:solidFill>
          <a:latin typeface="+mn-lt"/>
          <a:ea typeface="+mn-ea"/>
          <a:cs typeface="+mn-cs"/>
        </a:defRPr>
      </a:lvl2pPr>
      <a:lvl3pPr marL="4906620" indent="-981324" algn="l" defTabSz="1962648" rtl="0" eaLnBrk="1" latinLnBrk="0" hangingPunct="1">
        <a:spcBef>
          <a:spcPct val="20000"/>
        </a:spcBef>
        <a:buFont typeface="Arial"/>
        <a:buChar char="•"/>
        <a:defRPr sz="2000" kern="1200">
          <a:solidFill>
            <a:schemeClr val="tx1"/>
          </a:solidFill>
          <a:latin typeface="+mn-lt"/>
          <a:ea typeface="+mn-ea"/>
          <a:cs typeface="+mn-cs"/>
        </a:defRPr>
      </a:lvl3pPr>
      <a:lvl4pPr marL="6869268" indent="-981324" algn="l" defTabSz="1962648" rtl="0" eaLnBrk="1" latinLnBrk="0" hangingPunct="1">
        <a:spcBef>
          <a:spcPct val="20000"/>
        </a:spcBef>
        <a:buFont typeface="Arial"/>
        <a:buChar char="–"/>
        <a:defRPr sz="1800" kern="1200">
          <a:solidFill>
            <a:schemeClr val="tx1"/>
          </a:solidFill>
          <a:latin typeface="+mn-lt"/>
          <a:ea typeface="+mn-ea"/>
          <a:cs typeface="+mn-cs"/>
        </a:defRPr>
      </a:lvl4pPr>
      <a:lvl5pPr marL="8831916" indent="-981324" algn="l" defTabSz="1962648" rtl="0" eaLnBrk="1" latinLnBrk="0" hangingPunct="1">
        <a:spcBef>
          <a:spcPct val="20000"/>
        </a:spcBef>
        <a:buFont typeface="Arial"/>
        <a:buChar char="»"/>
        <a:defRPr sz="1600" kern="1200">
          <a:solidFill>
            <a:schemeClr val="tx1"/>
          </a:solidFill>
          <a:latin typeface="+mn-lt"/>
          <a:ea typeface="+mn-ea"/>
          <a:cs typeface="+mn-cs"/>
        </a:defRPr>
      </a:lvl5pPr>
      <a:lvl6pPr marL="10794564" indent="-981324" algn="l" defTabSz="1962648" rtl="0" eaLnBrk="1" latinLnBrk="0" hangingPunct="1">
        <a:spcBef>
          <a:spcPct val="20000"/>
        </a:spcBef>
        <a:buFont typeface="Arial"/>
        <a:buChar char="•"/>
        <a:defRPr sz="8600" kern="1200">
          <a:solidFill>
            <a:schemeClr val="tx1"/>
          </a:solidFill>
          <a:latin typeface="+mn-lt"/>
          <a:ea typeface="+mn-ea"/>
          <a:cs typeface="+mn-cs"/>
        </a:defRPr>
      </a:lvl6pPr>
      <a:lvl7pPr marL="12757214" indent="-981324" algn="l" defTabSz="1962648" rtl="0" eaLnBrk="1" latinLnBrk="0" hangingPunct="1">
        <a:spcBef>
          <a:spcPct val="20000"/>
        </a:spcBef>
        <a:buFont typeface="Arial"/>
        <a:buChar char="•"/>
        <a:defRPr sz="8600" kern="1200">
          <a:solidFill>
            <a:schemeClr val="tx1"/>
          </a:solidFill>
          <a:latin typeface="+mn-lt"/>
          <a:ea typeface="+mn-ea"/>
          <a:cs typeface="+mn-cs"/>
        </a:defRPr>
      </a:lvl7pPr>
      <a:lvl8pPr marL="14719862" indent="-981324" algn="l" defTabSz="1962648" rtl="0" eaLnBrk="1" latinLnBrk="0" hangingPunct="1">
        <a:spcBef>
          <a:spcPct val="20000"/>
        </a:spcBef>
        <a:buFont typeface="Arial"/>
        <a:buChar char="•"/>
        <a:defRPr sz="8600" kern="1200">
          <a:solidFill>
            <a:schemeClr val="tx1"/>
          </a:solidFill>
          <a:latin typeface="+mn-lt"/>
          <a:ea typeface="+mn-ea"/>
          <a:cs typeface="+mn-cs"/>
        </a:defRPr>
      </a:lvl8pPr>
      <a:lvl9pPr marL="16682510" indent="-981324" algn="l" defTabSz="1962648"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62648" rtl="0" eaLnBrk="1" latinLnBrk="0" hangingPunct="1">
        <a:defRPr sz="7800" kern="1200">
          <a:solidFill>
            <a:schemeClr val="tx1"/>
          </a:solidFill>
          <a:latin typeface="+mn-lt"/>
          <a:ea typeface="+mn-ea"/>
          <a:cs typeface="+mn-cs"/>
        </a:defRPr>
      </a:lvl1pPr>
      <a:lvl2pPr marL="1962648" algn="l" defTabSz="1962648" rtl="0" eaLnBrk="1" latinLnBrk="0" hangingPunct="1">
        <a:defRPr sz="7800" kern="1200">
          <a:solidFill>
            <a:schemeClr val="tx1"/>
          </a:solidFill>
          <a:latin typeface="+mn-lt"/>
          <a:ea typeface="+mn-ea"/>
          <a:cs typeface="+mn-cs"/>
        </a:defRPr>
      </a:lvl2pPr>
      <a:lvl3pPr marL="3925296" algn="l" defTabSz="1962648" rtl="0" eaLnBrk="1" latinLnBrk="0" hangingPunct="1">
        <a:defRPr sz="7800" kern="1200">
          <a:solidFill>
            <a:schemeClr val="tx1"/>
          </a:solidFill>
          <a:latin typeface="+mn-lt"/>
          <a:ea typeface="+mn-ea"/>
          <a:cs typeface="+mn-cs"/>
        </a:defRPr>
      </a:lvl3pPr>
      <a:lvl4pPr marL="5887944" algn="l" defTabSz="1962648" rtl="0" eaLnBrk="1" latinLnBrk="0" hangingPunct="1">
        <a:defRPr sz="7800" kern="1200">
          <a:solidFill>
            <a:schemeClr val="tx1"/>
          </a:solidFill>
          <a:latin typeface="+mn-lt"/>
          <a:ea typeface="+mn-ea"/>
          <a:cs typeface="+mn-cs"/>
        </a:defRPr>
      </a:lvl4pPr>
      <a:lvl5pPr marL="7850592" algn="l" defTabSz="1962648" rtl="0" eaLnBrk="1" latinLnBrk="0" hangingPunct="1">
        <a:defRPr sz="7800" kern="1200">
          <a:solidFill>
            <a:schemeClr val="tx1"/>
          </a:solidFill>
          <a:latin typeface="+mn-lt"/>
          <a:ea typeface="+mn-ea"/>
          <a:cs typeface="+mn-cs"/>
        </a:defRPr>
      </a:lvl5pPr>
      <a:lvl6pPr marL="9813240" algn="l" defTabSz="1962648" rtl="0" eaLnBrk="1" latinLnBrk="0" hangingPunct="1">
        <a:defRPr sz="7800" kern="1200">
          <a:solidFill>
            <a:schemeClr val="tx1"/>
          </a:solidFill>
          <a:latin typeface="+mn-lt"/>
          <a:ea typeface="+mn-ea"/>
          <a:cs typeface="+mn-cs"/>
        </a:defRPr>
      </a:lvl6pPr>
      <a:lvl7pPr marL="11775888" algn="l" defTabSz="1962648" rtl="0" eaLnBrk="1" latinLnBrk="0" hangingPunct="1">
        <a:defRPr sz="7800" kern="1200">
          <a:solidFill>
            <a:schemeClr val="tx1"/>
          </a:solidFill>
          <a:latin typeface="+mn-lt"/>
          <a:ea typeface="+mn-ea"/>
          <a:cs typeface="+mn-cs"/>
        </a:defRPr>
      </a:lvl7pPr>
      <a:lvl8pPr marL="13738538" algn="l" defTabSz="1962648" rtl="0" eaLnBrk="1" latinLnBrk="0" hangingPunct="1">
        <a:defRPr sz="7800" kern="1200">
          <a:solidFill>
            <a:schemeClr val="tx1"/>
          </a:solidFill>
          <a:latin typeface="+mn-lt"/>
          <a:ea typeface="+mn-ea"/>
          <a:cs typeface="+mn-cs"/>
        </a:defRPr>
      </a:lvl8pPr>
      <a:lvl9pPr marL="15701186" algn="l" defTabSz="1962648" rtl="0" eaLnBrk="1" latinLnBrk="0" hangingPunct="1">
        <a:defRPr sz="7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Placeholder 30"/>
          <p:cNvSpPr>
            <a:spLocks noGrp="1"/>
          </p:cNvSpPr>
          <p:nvPr>
            <p:ph type="body" sz="quarter" idx="24"/>
          </p:nvPr>
        </p:nvSpPr>
        <p:spPr/>
        <p:txBody>
          <a:bodyPr/>
          <a:lstStyle/>
          <a:p>
            <a:r>
              <a:rPr lang="en-US" sz="2900" b="1" dirty="0"/>
              <a:t>GRANTS</a:t>
            </a:r>
            <a:r>
              <a:rPr lang="en-US" sz="2900" dirty="0"/>
              <a:t>:</a:t>
            </a:r>
            <a:r>
              <a:rPr lang="en-US" sz="2900" b="1" dirty="0"/>
              <a:t> </a:t>
            </a:r>
            <a:r>
              <a:rPr lang="en-US" sz="2900" dirty="0"/>
              <a:t>Research reported in this publication was supported by the United States National Institutes of Health’s (NIH) National Center for Advancing Translational Sciences award numbers UL1TR000445, and National Heart Lung and Blood Institute’s (NHLBI) award number K23HL133477. No funding agent was directly involved in the design or conduct of the trial. The content is solely the responsibility of the authors and does not necessarily represent the official views of the National Institutes of Health. </a:t>
            </a:r>
          </a:p>
        </p:txBody>
      </p:sp>
      <p:sp>
        <p:nvSpPr>
          <p:cNvPr id="21" name="Content Placeholder 20"/>
          <p:cNvSpPr>
            <a:spLocks noGrp="1"/>
          </p:cNvSpPr>
          <p:nvPr>
            <p:ph sz="quarter" idx="12"/>
          </p:nvPr>
        </p:nvSpPr>
        <p:spPr>
          <a:xfrm>
            <a:off x="2561232" y="6235046"/>
            <a:ext cx="20508736" cy="698760"/>
          </a:xfrm>
        </p:spPr>
        <p:txBody>
          <a:bodyPr/>
          <a:lstStyle/>
          <a:p>
            <a:r>
              <a:rPr lang="en-US" dirty="0"/>
              <a:t>SUMMARY</a:t>
            </a:r>
          </a:p>
        </p:txBody>
      </p:sp>
      <p:sp>
        <p:nvSpPr>
          <p:cNvPr id="22" name="Content Placeholder 21"/>
          <p:cNvSpPr>
            <a:spLocks noGrp="1"/>
          </p:cNvSpPr>
          <p:nvPr>
            <p:ph sz="quarter" idx="13"/>
          </p:nvPr>
        </p:nvSpPr>
        <p:spPr>
          <a:xfrm>
            <a:off x="2558997" y="11756210"/>
            <a:ext cx="20508736" cy="698760"/>
          </a:xfrm>
        </p:spPr>
        <p:txBody>
          <a:bodyPr/>
          <a:lstStyle/>
          <a:p>
            <a:r>
              <a:rPr lang="en-US" dirty="0"/>
              <a:t>INTRODUCTION</a:t>
            </a:r>
          </a:p>
        </p:txBody>
      </p:sp>
      <p:sp>
        <p:nvSpPr>
          <p:cNvPr id="24" name="Content Placeholder 23"/>
          <p:cNvSpPr>
            <a:spLocks noGrp="1"/>
          </p:cNvSpPr>
          <p:nvPr>
            <p:ph sz="quarter" idx="15"/>
          </p:nvPr>
        </p:nvSpPr>
        <p:spPr>
          <a:xfrm>
            <a:off x="2561648" y="28635671"/>
            <a:ext cx="20508736" cy="698760"/>
          </a:xfrm>
        </p:spPr>
        <p:txBody>
          <a:bodyPr/>
          <a:lstStyle/>
          <a:p>
            <a:r>
              <a:rPr lang="en-US" dirty="0"/>
              <a:t>METHODS</a:t>
            </a:r>
          </a:p>
        </p:txBody>
      </p:sp>
      <p:sp>
        <p:nvSpPr>
          <p:cNvPr id="27" name="Content Placeholder 26"/>
          <p:cNvSpPr>
            <a:spLocks noGrp="1"/>
          </p:cNvSpPr>
          <p:nvPr>
            <p:ph sz="quarter" idx="18"/>
          </p:nvPr>
        </p:nvSpPr>
        <p:spPr/>
        <p:txBody>
          <a:bodyPr/>
          <a:lstStyle/>
          <a:p>
            <a:r>
              <a:rPr lang="en-US" dirty="0"/>
              <a:t>RESULTS</a:t>
            </a:r>
          </a:p>
        </p:txBody>
      </p:sp>
      <p:sp>
        <p:nvSpPr>
          <p:cNvPr id="28" name="Content Placeholder 27"/>
          <p:cNvSpPr>
            <a:spLocks noGrp="1"/>
          </p:cNvSpPr>
          <p:nvPr>
            <p:ph sz="quarter" idx="19"/>
          </p:nvPr>
        </p:nvSpPr>
        <p:spPr>
          <a:xfrm>
            <a:off x="28134847" y="24548362"/>
            <a:ext cx="20508736" cy="698760"/>
          </a:xfrm>
        </p:spPr>
        <p:txBody>
          <a:bodyPr/>
          <a:lstStyle/>
          <a:p>
            <a:r>
              <a:rPr lang="en-US" dirty="0"/>
              <a:t>CONCLUSIONS</a:t>
            </a:r>
          </a:p>
        </p:txBody>
      </p:sp>
      <p:sp>
        <p:nvSpPr>
          <p:cNvPr id="30" name="Content Placeholder 29"/>
          <p:cNvSpPr>
            <a:spLocks noGrp="1"/>
          </p:cNvSpPr>
          <p:nvPr>
            <p:ph sz="quarter" idx="21"/>
          </p:nvPr>
        </p:nvSpPr>
        <p:spPr>
          <a:xfrm>
            <a:off x="28134431" y="31024629"/>
            <a:ext cx="20508736" cy="698760"/>
          </a:xfrm>
        </p:spPr>
        <p:txBody>
          <a:bodyPr/>
          <a:lstStyle/>
          <a:p>
            <a:r>
              <a:rPr lang="en-US" dirty="0"/>
              <a:t>REFERENCES</a:t>
            </a:r>
          </a:p>
        </p:txBody>
      </p:sp>
      <p:sp>
        <p:nvSpPr>
          <p:cNvPr id="19" name="Content Placeholder 18"/>
          <p:cNvSpPr>
            <a:spLocks noGrp="1"/>
          </p:cNvSpPr>
          <p:nvPr>
            <p:ph sz="quarter" idx="10"/>
          </p:nvPr>
        </p:nvSpPr>
        <p:spPr/>
        <p:txBody>
          <a:bodyPr/>
          <a:lstStyle/>
          <a:p>
            <a:pPr marL="285750" indent="-285750">
              <a:buFont typeface="Arial" panose="020B0604020202020204" pitchFamily="34" charset="0"/>
              <a:buChar char="•"/>
            </a:pPr>
            <a:r>
              <a:rPr lang="en-US" sz="3100" dirty="0"/>
              <a:t>Electrocardiogram (ECG) expert review can be effectively carried out remotely using secure, encrypted commercial smartphone apps.</a:t>
            </a:r>
          </a:p>
          <a:p>
            <a:pPr marL="285750" indent="-285750">
              <a:buFont typeface="Arial" panose="020B0604020202020204" pitchFamily="34" charset="0"/>
              <a:buChar char="•"/>
            </a:pPr>
            <a:r>
              <a:rPr lang="en-US" sz="3100" dirty="0"/>
              <a:t>In this academic emergency department in a moderate resource setting, faculty frequently disagreed with resident ECG interpretations, with 34 out of 69 ECG over-reads having a different diagnosis of probable or major clinical significance.</a:t>
            </a:r>
          </a:p>
          <a:p>
            <a:pPr marL="285750" indent="-285750">
              <a:buFont typeface="Arial" panose="020B0604020202020204" pitchFamily="34" charset="0"/>
              <a:buChar char="•"/>
            </a:pPr>
            <a:r>
              <a:rPr lang="en-US" sz="3100" dirty="0"/>
              <a:t>Remote review of ECGs can serve as a timely tool for ECG interpretation improvement and trainee education.</a:t>
            </a:r>
          </a:p>
        </p:txBody>
      </p:sp>
      <p:sp>
        <p:nvSpPr>
          <p:cNvPr id="20" name="Content Placeholder 19"/>
          <p:cNvSpPr>
            <a:spLocks noGrp="1"/>
          </p:cNvSpPr>
          <p:nvPr>
            <p:ph sz="quarter" idx="11"/>
          </p:nvPr>
        </p:nvSpPr>
        <p:spPr>
          <a:xfrm>
            <a:off x="2561648" y="13033999"/>
            <a:ext cx="20509152" cy="6751736"/>
          </a:xfrm>
        </p:spPr>
        <p:txBody>
          <a:bodyPr/>
          <a:lstStyle/>
          <a:p>
            <a:pPr marL="285750" indent="-285750">
              <a:buFont typeface="Arial" panose="020B0604020202020204" pitchFamily="34" charset="0"/>
              <a:buChar char="•"/>
            </a:pPr>
            <a:r>
              <a:rPr lang="en-US" sz="3100" dirty="0"/>
              <a:t>Inadequate or untimely ECG interpretation is a frequent cause of errors in clinical care in the emergency department.</a:t>
            </a:r>
            <a:r>
              <a:rPr lang="en-US" sz="3100" baseline="30000" dirty="0"/>
              <a:t>1</a:t>
            </a:r>
          </a:p>
          <a:p>
            <a:pPr marL="285750" indent="-285750">
              <a:buFont typeface="Arial" panose="020B0604020202020204" pitchFamily="34" charset="0"/>
              <a:buChar char="•"/>
            </a:pPr>
            <a:r>
              <a:rPr lang="en-US" sz="3100" dirty="0"/>
              <a:t>Incorrect ECG interpretation has led to unfavorable patient outcomes, overuse of resources, and prolonged hospital stay.</a:t>
            </a:r>
            <a:r>
              <a:rPr lang="en-US" sz="3100" baseline="30000" dirty="0"/>
              <a:t>2</a:t>
            </a:r>
          </a:p>
          <a:p>
            <a:pPr marL="285750" indent="-285750">
              <a:buFont typeface="Arial" panose="020B0604020202020204" pitchFamily="34" charset="0"/>
              <a:buChar char="•"/>
            </a:pPr>
            <a:r>
              <a:rPr lang="en-US" sz="3100" dirty="0"/>
              <a:t>Consumer-grade smartphone applications are now capable of transmitting securely encrypted photographs across continents in seconds in a privacy-compliant manner (WhatsApp, Menlo Park, CA).</a:t>
            </a:r>
          </a:p>
          <a:p>
            <a:pPr marL="285750" indent="-285750">
              <a:buFont typeface="Arial" panose="020B0604020202020204" pitchFamily="34" charset="0"/>
              <a:buChar char="•"/>
            </a:pPr>
            <a:endParaRPr lang="en-US" sz="3100" dirty="0"/>
          </a:p>
          <a:p>
            <a:pPr marL="285750" indent="-285750">
              <a:buFont typeface="Arial" panose="020B0604020202020204" pitchFamily="34" charset="0"/>
              <a:buChar char="•"/>
            </a:pPr>
            <a:r>
              <a:rPr lang="en-US" sz="3100" dirty="0"/>
              <a:t>Georgetown Public Hospital Corporation (GPHC) is the academic, tertiary referral hospital for the country of Guyana, an English-speaking country in South America that is among the poorest countries in the Western hemisphere (Figure 1).</a:t>
            </a:r>
          </a:p>
          <a:p>
            <a:pPr marL="285750" indent="-285750">
              <a:buFont typeface="Arial" panose="020B0604020202020204" pitchFamily="34" charset="0"/>
              <a:buChar char="•"/>
            </a:pPr>
            <a:r>
              <a:rPr lang="en-US" sz="3100" dirty="0"/>
              <a:t>GPHC offers a full complement of residency training programs including an emergency medicine residency program recognized by the Ministry of Health of Guyana. It is an ideal setting for academic quality improvement initiatives.</a:t>
            </a:r>
            <a:r>
              <a:rPr lang="en-US" sz="3100" baseline="30000" dirty="0"/>
              <a:t>3</a:t>
            </a:r>
          </a:p>
        </p:txBody>
      </p:sp>
      <p:sp>
        <p:nvSpPr>
          <p:cNvPr id="23" name="Content Placeholder 22"/>
          <p:cNvSpPr>
            <a:spLocks noGrp="1"/>
          </p:cNvSpPr>
          <p:nvPr>
            <p:ph sz="quarter" idx="14"/>
          </p:nvPr>
        </p:nvSpPr>
        <p:spPr>
          <a:xfrm>
            <a:off x="2558997" y="29754524"/>
            <a:ext cx="20509152" cy="2526069"/>
          </a:xfrm>
        </p:spPr>
        <p:txBody>
          <a:bodyPr/>
          <a:lstStyle/>
          <a:p>
            <a:pPr marL="285750" indent="-285750">
              <a:buFont typeface="Arial" panose="020B0604020202020204" pitchFamily="34" charset="0"/>
              <a:buChar char="•"/>
            </a:pPr>
            <a:r>
              <a:rPr lang="en-US" sz="3100" dirty="0"/>
              <a:t>Residents asked to anonymize and send first 2 ECGs of each shift between October 2017 – February 2018.</a:t>
            </a:r>
          </a:p>
          <a:p>
            <a:pPr marL="285750" indent="-285750">
              <a:buFont typeface="Arial" panose="020B0604020202020204" pitchFamily="34" charset="0"/>
              <a:buChar char="•"/>
            </a:pPr>
            <a:r>
              <a:rPr lang="en-US" sz="3100" dirty="0"/>
              <a:t>ECGs securely transmitted (WhatsApp, Menlo Park, CA) and interpretations stored (Microsoft Excel, Redmond, WA; Box, Redwood City, CA).</a:t>
            </a:r>
          </a:p>
          <a:p>
            <a:pPr marL="285750" indent="-285750">
              <a:buFont typeface="Arial" panose="020B0604020202020204" pitchFamily="34" charset="0"/>
              <a:buChar char="•"/>
            </a:pPr>
            <a:r>
              <a:rPr lang="en-US" sz="3100" dirty="0"/>
              <a:t>Two faculty members independently reviewed ECGs for key findings (rhythm, axis, T waves, ST segments, other key findings), with a third faculty </a:t>
            </a:r>
            <a:r>
              <a:rPr lang="en-US" sz="3100"/>
              <a:t>member adjudicating </a:t>
            </a:r>
            <a:r>
              <a:rPr lang="en-US" sz="3100" dirty="0"/>
              <a:t>discrepancies.</a:t>
            </a:r>
          </a:p>
          <a:p>
            <a:pPr marL="285750" indent="-285750">
              <a:buFont typeface="Arial" panose="020B0604020202020204" pitchFamily="34" charset="0"/>
              <a:buChar char="•"/>
            </a:pPr>
            <a:r>
              <a:rPr lang="en-US" sz="3100" dirty="0"/>
              <a:t> ECG findings were coded and discrepancies were categorized into three categories – errors without clinical significance (Group 1), errors with probable clinical significance (Group 2), and errors with major clinical significance (Group 3).</a:t>
            </a:r>
          </a:p>
        </p:txBody>
      </p:sp>
      <p:sp>
        <p:nvSpPr>
          <p:cNvPr id="25" name="Content Placeholder 24"/>
          <p:cNvSpPr>
            <a:spLocks noGrp="1"/>
          </p:cNvSpPr>
          <p:nvPr>
            <p:ph sz="quarter" idx="16"/>
          </p:nvPr>
        </p:nvSpPr>
        <p:spPr/>
        <p:txBody>
          <a:bodyPr/>
          <a:lstStyle/>
          <a:p>
            <a:pPr marL="285750" indent="-285750">
              <a:buFont typeface="Arial" panose="020B0604020202020204" pitchFamily="34" charset="0"/>
              <a:buChar char="•"/>
            </a:pPr>
            <a:r>
              <a:rPr lang="en-US" sz="3100" dirty="0"/>
              <a:t>51% (35/69) [95%CI 34-68%] of ECG interpretations were concordant between resident and faculty interpretations. Discordant results are in Table 1.</a:t>
            </a:r>
          </a:p>
          <a:p>
            <a:pPr marL="285750" indent="-285750">
              <a:buFont typeface="Arial" panose="020B0604020202020204" pitchFamily="34" charset="0"/>
              <a:buChar char="•"/>
            </a:pPr>
            <a:endParaRPr lang="en-US" sz="3100" dirty="0"/>
          </a:p>
          <a:p>
            <a:pPr marL="285750" lvl="1" indent="-285750">
              <a:buFont typeface="Arial" panose="020B0604020202020204" pitchFamily="34" charset="0"/>
              <a:buChar char="•"/>
            </a:pPr>
            <a:endParaRPr lang="en-US" sz="3100" dirty="0"/>
          </a:p>
          <a:p>
            <a:pPr marL="285750" indent="-285750">
              <a:buFont typeface="Arial" panose="020B0604020202020204" pitchFamily="34" charset="0"/>
              <a:buChar char="•"/>
            </a:pPr>
            <a:r>
              <a:rPr lang="en-US" sz="3100" dirty="0"/>
              <a:t>36% (25/69) [95%CI 17-55%] of first round faculty reviews were adjudicated by a third faculty member (Table 2).</a:t>
            </a:r>
          </a:p>
          <a:p>
            <a:pPr marL="285750" indent="-285750">
              <a:buFont typeface="Arial" panose="020B0604020202020204" pitchFamily="34" charset="0"/>
              <a:buChar char="•"/>
            </a:pPr>
            <a:endParaRPr lang="en-US" sz="3100" dirty="0"/>
          </a:p>
        </p:txBody>
      </p:sp>
      <p:sp>
        <p:nvSpPr>
          <p:cNvPr id="26" name="Content Placeholder 25"/>
          <p:cNvSpPr>
            <a:spLocks noGrp="1"/>
          </p:cNvSpPr>
          <p:nvPr>
            <p:ph sz="quarter" idx="17"/>
          </p:nvPr>
        </p:nvSpPr>
        <p:spPr>
          <a:xfrm>
            <a:off x="28134847" y="25693355"/>
            <a:ext cx="20509152" cy="2526069"/>
          </a:xfrm>
        </p:spPr>
        <p:txBody>
          <a:bodyPr/>
          <a:lstStyle/>
          <a:p>
            <a:pPr marL="285750" indent="-285750">
              <a:buFont typeface="Arial" panose="020B0604020202020204" pitchFamily="34" charset="0"/>
              <a:buChar char="•"/>
            </a:pPr>
            <a:r>
              <a:rPr lang="en-US" sz="3100" dirty="0"/>
              <a:t>Remote review of ECGs using freely available software is feasible for both clinical quality assurance and trainee education.</a:t>
            </a:r>
          </a:p>
          <a:p>
            <a:pPr marL="285750" indent="-285750">
              <a:buFont typeface="Arial" panose="020B0604020202020204" pitchFamily="34" charset="0"/>
              <a:buChar char="•"/>
            </a:pPr>
            <a:r>
              <a:rPr lang="en-US" sz="3100" dirty="0"/>
              <a:t>This remote review mechanism may be most useful for residency programs and emergency departments in remote or resource-poor areas.</a:t>
            </a:r>
          </a:p>
          <a:p>
            <a:pPr marL="285750" indent="-285750">
              <a:buFont typeface="Arial" panose="020B0604020202020204" pitchFamily="34" charset="0"/>
              <a:buChar char="•"/>
            </a:pPr>
            <a:r>
              <a:rPr lang="en-US" sz="3100" dirty="0"/>
              <a:t>High proportion of serious diagnoses including ST-elevation myocardial infarction (STEMI) suggests that residents at GPHC use ECG much more selectively than in the United States, primarily on clinically ill-appearing patients.</a:t>
            </a:r>
          </a:p>
          <a:p>
            <a:pPr marL="285750" indent="-285750">
              <a:buFont typeface="Arial" panose="020B0604020202020204" pitchFamily="34" charset="0"/>
              <a:buChar char="•"/>
            </a:pPr>
            <a:r>
              <a:rPr lang="en-US" sz="3100" dirty="0"/>
              <a:t>Availability of a second and/or third faculty member may improve recognition of subtle cases including ischemia during tachydysrhythmias.</a:t>
            </a:r>
          </a:p>
          <a:p>
            <a:pPr marL="285750" indent="-285750">
              <a:buFont typeface="Arial" panose="020B0604020202020204" pitchFamily="34" charset="0"/>
              <a:buChar char="•"/>
            </a:pPr>
            <a:endParaRPr lang="en-US" sz="3100" dirty="0"/>
          </a:p>
        </p:txBody>
      </p:sp>
      <p:graphicFrame>
        <p:nvGraphicFramePr>
          <p:cNvPr id="10" name="Content Placeholder 9">
            <a:extLst>
              <a:ext uri="{FF2B5EF4-FFF2-40B4-BE49-F238E27FC236}">
                <a16:creationId xmlns:a16="http://schemas.microsoft.com/office/drawing/2014/main" id="{61ECB2D6-7E8F-41C3-9E9B-5CB4D0803107}"/>
              </a:ext>
            </a:extLst>
          </p:cNvPr>
          <p:cNvGraphicFramePr>
            <a:graphicFrameLocks noGrp="1"/>
          </p:cNvGraphicFramePr>
          <p:nvPr>
            <p:ph sz="quarter" idx="20"/>
            <p:extLst>
              <p:ext uri="{D42A27DB-BD31-4B8C-83A1-F6EECF244321}">
                <p14:modId xmlns:p14="http://schemas.microsoft.com/office/powerpoint/2010/main" val="3080376037"/>
              </p:ext>
            </p:extLst>
          </p:nvPr>
        </p:nvGraphicFramePr>
        <p:xfrm>
          <a:off x="28136184" y="11099548"/>
          <a:ext cx="20508912" cy="3657600"/>
        </p:xfrm>
        <a:graphic>
          <a:graphicData uri="http://schemas.openxmlformats.org/drawingml/2006/table">
            <a:tbl>
              <a:tblPr firstRow="1" bandRow="1">
                <a:tableStyleId>{5C22544A-7EE6-4342-B048-85BDC9FD1C3A}</a:tableStyleId>
              </a:tblPr>
              <a:tblGrid>
                <a:gridCol w="6836304">
                  <a:extLst>
                    <a:ext uri="{9D8B030D-6E8A-4147-A177-3AD203B41FA5}">
                      <a16:colId xmlns:a16="http://schemas.microsoft.com/office/drawing/2014/main" val="2495244346"/>
                    </a:ext>
                  </a:extLst>
                </a:gridCol>
                <a:gridCol w="6836304">
                  <a:extLst>
                    <a:ext uri="{9D8B030D-6E8A-4147-A177-3AD203B41FA5}">
                      <a16:colId xmlns:a16="http://schemas.microsoft.com/office/drawing/2014/main" val="1054863245"/>
                    </a:ext>
                  </a:extLst>
                </a:gridCol>
                <a:gridCol w="6836304">
                  <a:extLst>
                    <a:ext uri="{9D8B030D-6E8A-4147-A177-3AD203B41FA5}">
                      <a16:colId xmlns:a16="http://schemas.microsoft.com/office/drawing/2014/main" val="2327657088"/>
                    </a:ext>
                  </a:extLst>
                </a:gridCol>
              </a:tblGrid>
              <a:tr h="370840">
                <a:tc>
                  <a:txBody>
                    <a:bodyPr/>
                    <a:lstStyle/>
                    <a:p>
                      <a:pPr marL="0" marR="0">
                        <a:spcBef>
                          <a:spcPts val="0"/>
                        </a:spcBef>
                        <a:spcAft>
                          <a:spcPts val="0"/>
                        </a:spcAft>
                      </a:pPr>
                      <a:r>
                        <a:rPr lang="en-US" sz="3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Challenge</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Count</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Frequency</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9126020"/>
                  </a:ext>
                </a:extLst>
              </a:tr>
              <a:tr h="370840">
                <a:tc>
                  <a:txBody>
                    <a:bodyPr/>
                    <a:lstStyle/>
                    <a:p>
                      <a:pPr marL="0" marR="0">
                        <a:spcBef>
                          <a:spcPts val="0"/>
                        </a:spcBef>
                        <a:spcAft>
                          <a:spcPts val="0"/>
                        </a:spcAft>
                      </a:pPr>
                      <a:r>
                        <a:rPr lang="en-US" sz="3000" dirty="0">
                          <a:effectLst/>
                          <a:latin typeface="Calibri" panose="020F0502020204030204" pitchFamily="34" charset="0"/>
                          <a:ea typeface="Calibri" panose="020F0502020204030204" pitchFamily="34" charset="0"/>
                          <a:cs typeface="Times New Roman" panose="02020603050405020304" pitchFamily="18" charset="0"/>
                        </a:rPr>
                        <a:t>Missed non-ST elevation myocardial infarction (NSTEMI)</a:t>
                      </a:r>
                    </a:p>
                  </a:txBody>
                  <a:tcPr marL="68580" marR="68580" marT="0" marB="0"/>
                </a:tc>
                <a:tc>
                  <a:txBody>
                    <a:bodyPr/>
                    <a:lstStyle/>
                    <a:p>
                      <a:pPr marL="0" marR="0" algn="ctr">
                        <a:spcBef>
                          <a:spcPts val="0"/>
                        </a:spcBef>
                        <a:spcAft>
                          <a:spcPts val="0"/>
                        </a:spcAft>
                      </a:pPr>
                      <a:r>
                        <a:rPr lang="en-US" sz="30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tc>
                <a:tc>
                  <a:txBody>
                    <a:bodyPr/>
                    <a:lstStyle/>
                    <a:p>
                      <a:pPr marL="0" marR="0" algn="ctr">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29%</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9858335"/>
                  </a:ext>
                </a:extLst>
              </a:tr>
              <a:tr h="370840">
                <a:tc>
                  <a:txBody>
                    <a:bodyPr/>
                    <a:lstStyle/>
                    <a:p>
                      <a:pPr marL="0" marR="0">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Missed ST elevation myocardial infarction (STEMI)</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7</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21%</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5321636"/>
                  </a:ext>
                </a:extLst>
              </a:tr>
              <a:tr h="370840">
                <a:tc>
                  <a:txBody>
                    <a:bodyPr/>
                    <a:lstStyle/>
                    <a:p>
                      <a:pPr marL="0" marR="0">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Missed or incorrect heart block</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7</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21%</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9480337"/>
                  </a:ext>
                </a:extLst>
              </a:tr>
              <a:tr h="370840">
                <a:tc>
                  <a:txBody>
                    <a:bodyPr/>
                    <a:lstStyle/>
                    <a:p>
                      <a:pPr marL="0" marR="0">
                        <a:spcBef>
                          <a:spcPts val="0"/>
                        </a:spcBef>
                        <a:spcAft>
                          <a:spcPts val="0"/>
                        </a:spcAft>
                      </a:pPr>
                      <a:r>
                        <a:rPr lang="en-US" sz="3000" dirty="0">
                          <a:effectLst/>
                          <a:latin typeface="Calibri" panose="020F0502020204030204" pitchFamily="34" charset="0"/>
                          <a:ea typeface="Calibri" panose="020F0502020204030204" pitchFamily="34" charset="0"/>
                          <a:cs typeface="Times New Roman" panose="02020603050405020304" pitchFamily="18" charset="0"/>
                        </a:rPr>
                        <a:t>Missed or incorrect dysrhythmia</a:t>
                      </a:r>
                    </a:p>
                  </a:txBody>
                  <a:tcPr marL="68580" marR="68580" marT="0" marB="0"/>
                </a:tc>
                <a:tc>
                  <a:txBody>
                    <a:bodyPr/>
                    <a:lstStyle/>
                    <a:p>
                      <a:pPr marL="0" marR="0" algn="ctr">
                        <a:spcBef>
                          <a:spcPts val="0"/>
                        </a:spcBef>
                        <a:spcAft>
                          <a:spcPts val="0"/>
                        </a:spcAft>
                      </a:pPr>
                      <a:r>
                        <a:rPr lang="en-US" sz="30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tc>
                <a:tc>
                  <a:txBody>
                    <a:bodyPr/>
                    <a:lstStyle/>
                    <a:p>
                      <a:pPr marL="0" marR="0" algn="ctr">
                        <a:spcBef>
                          <a:spcPts val="0"/>
                        </a:spcBef>
                        <a:spcAft>
                          <a:spcPts val="0"/>
                        </a:spcAft>
                      </a:pPr>
                      <a:r>
                        <a:rPr lang="en-US" sz="3000" dirty="0">
                          <a:effectLst/>
                          <a:latin typeface="Calibri" panose="020F0502020204030204" pitchFamily="34" charset="0"/>
                          <a:ea typeface="Calibri" panose="020F0502020204030204" pitchFamily="34" charset="0"/>
                          <a:cs typeface="Times New Roman" panose="02020603050405020304" pitchFamily="18" charset="0"/>
                        </a:rPr>
                        <a:t>18%</a:t>
                      </a:r>
                    </a:p>
                  </a:txBody>
                  <a:tcPr marL="68580" marR="68580" marT="0" marB="0"/>
                </a:tc>
                <a:extLst>
                  <a:ext uri="{0D108BD9-81ED-4DB2-BD59-A6C34878D82A}">
                    <a16:rowId xmlns:a16="http://schemas.microsoft.com/office/drawing/2014/main" val="2346828320"/>
                  </a:ext>
                </a:extLst>
              </a:tr>
              <a:tr h="370840">
                <a:tc>
                  <a:txBody>
                    <a:bodyPr/>
                    <a:lstStyle/>
                    <a:p>
                      <a:pPr marL="0" marR="0">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Normal ECG (over-call by resident)</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4</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12%</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0870464"/>
                  </a:ext>
                </a:extLst>
              </a:tr>
            </a:tbl>
          </a:graphicData>
        </a:graphic>
      </p:graphicFrame>
      <p:sp>
        <p:nvSpPr>
          <p:cNvPr id="18" name="Title 17"/>
          <p:cNvSpPr>
            <a:spLocks noGrp="1"/>
          </p:cNvSpPr>
          <p:nvPr>
            <p:ph type="title"/>
          </p:nvPr>
        </p:nvSpPr>
        <p:spPr>
          <a:xfrm>
            <a:off x="10210800" y="1011959"/>
            <a:ext cx="29359828" cy="2196240"/>
          </a:xfrm>
        </p:spPr>
        <p:txBody>
          <a:bodyPr/>
          <a:lstStyle/>
          <a:p>
            <a:r>
              <a:rPr lang="en-US" b="1" dirty="0"/>
              <a:t>Electrocardiogram Quality Assurance Interpretation in a Developing Country Setting: </a:t>
            </a:r>
            <a:r>
              <a:rPr lang="en-US" dirty="0"/>
              <a:t>A Program Pilot</a:t>
            </a:r>
          </a:p>
        </p:txBody>
      </p:sp>
      <p:sp>
        <p:nvSpPr>
          <p:cNvPr id="2" name="TextBox 1">
            <a:extLst>
              <a:ext uri="{FF2B5EF4-FFF2-40B4-BE49-F238E27FC236}">
                <a16:creationId xmlns:a16="http://schemas.microsoft.com/office/drawing/2014/main" id="{90E2211C-AE0E-4B26-86C6-1CF1040F0BF6}"/>
              </a:ext>
            </a:extLst>
          </p:cNvPr>
          <p:cNvSpPr txBox="1"/>
          <p:nvPr/>
        </p:nvSpPr>
        <p:spPr>
          <a:xfrm>
            <a:off x="457200" y="3274298"/>
            <a:ext cx="9467079" cy="769441"/>
          </a:xfrm>
          <a:prstGeom prst="rect">
            <a:avLst/>
          </a:prstGeom>
        </p:spPr>
        <p:txBody>
          <a:bodyPr vert="horz" wrap="none" rtlCol="0">
            <a:spAutoFit/>
          </a:bodyPr>
          <a:lstStyle/>
          <a:p>
            <a:pPr marL="0" marR="0" indent="0" algn="l" defTabSz="1881012" rtl="0" eaLnBrk="1" fontAlgn="auto" latinLnBrk="0" hangingPunct="1">
              <a:lnSpc>
                <a:spcPct val="100000"/>
              </a:lnSpc>
              <a:spcBef>
                <a:spcPct val="20000"/>
              </a:spcBef>
              <a:spcAft>
                <a:spcPts val="0"/>
              </a:spcAft>
              <a:buClrTx/>
              <a:buSzTx/>
              <a:buFont typeface="Arial"/>
              <a:buNone/>
              <a:tabLst/>
            </a:pPr>
            <a:r>
              <a:rPr kumimoji="0" lang="en-US" sz="44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Georgetown Public Hospital Corporation</a:t>
            </a:r>
          </a:p>
        </p:txBody>
      </p:sp>
      <p:sp>
        <p:nvSpPr>
          <p:cNvPr id="33" name="Text Placeholder 32"/>
          <p:cNvSpPr>
            <a:spLocks noGrp="1"/>
          </p:cNvSpPr>
          <p:nvPr>
            <p:ph type="body" sz="quarter" idx="33"/>
          </p:nvPr>
        </p:nvSpPr>
        <p:spPr>
          <a:xfrm>
            <a:off x="10210800" y="2736307"/>
            <a:ext cx="28986480" cy="1184610"/>
          </a:xfrm>
        </p:spPr>
        <p:txBody>
          <a:bodyPr/>
          <a:lstStyle/>
          <a:p>
            <a:r>
              <a:rPr lang="en-US" dirty="0" err="1"/>
              <a:t>Rayal</a:t>
            </a:r>
            <a:r>
              <a:rPr lang="en-US" dirty="0"/>
              <a:t> </a:t>
            </a:r>
            <a:r>
              <a:rPr lang="en-US" dirty="0" err="1"/>
              <a:t>Jhagru</a:t>
            </a:r>
            <a:r>
              <a:rPr lang="en-US" dirty="0"/>
              <a:t>, MD</a:t>
            </a:r>
            <a:r>
              <a:rPr lang="en-US" baseline="30000" dirty="0"/>
              <a:t>1</a:t>
            </a:r>
            <a:r>
              <a:rPr lang="en-US" dirty="0"/>
              <a:t>; Joseph M Reardon, MD, DTM&amp;H</a:t>
            </a:r>
            <a:r>
              <a:rPr lang="en-US" baseline="30000" dirty="0"/>
              <a:t>2,3</a:t>
            </a:r>
            <a:r>
              <a:rPr lang="en-US" dirty="0"/>
              <a:t>; Carmen C Wolfe, MD</a:t>
            </a:r>
            <a:r>
              <a:rPr lang="en-US" baseline="30000" dirty="0"/>
              <a:t>2</a:t>
            </a:r>
            <a:r>
              <a:rPr lang="en-US" dirty="0"/>
              <a:t>; </a:t>
            </a:r>
            <a:r>
              <a:rPr lang="en-US" dirty="0" err="1"/>
              <a:t>Maame</a:t>
            </a:r>
            <a:r>
              <a:rPr lang="en-US" dirty="0"/>
              <a:t> </a:t>
            </a:r>
            <a:r>
              <a:rPr lang="en-US" dirty="0" err="1"/>
              <a:t>Yaa</a:t>
            </a:r>
            <a:r>
              <a:rPr lang="en-US" dirty="0"/>
              <a:t> </a:t>
            </a:r>
            <a:r>
              <a:rPr lang="en-US" dirty="0" err="1"/>
              <a:t>yiadom</a:t>
            </a:r>
            <a:r>
              <a:rPr lang="en-US" dirty="0"/>
              <a:t>, MD, </a:t>
            </a:r>
            <a:r>
              <a:rPr lang="en-US" dirty="0" err="1"/>
              <a:t>mPH</a:t>
            </a:r>
            <a:r>
              <a:rPr lang="en-US" dirty="0"/>
              <a:t>, MSCI</a:t>
            </a:r>
            <a:r>
              <a:rPr lang="en-US" baseline="30000" dirty="0"/>
              <a:t>2</a:t>
            </a:r>
          </a:p>
        </p:txBody>
      </p:sp>
      <p:pic>
        <p:nvPicPr>
          <p:cNvPr id="3" name="Picture 2">
            <a:extLst>
              <a:ext uri="{FF2B5EF4-FFF2-40B4-BE49-F238E27FC236}">
                <a16:creationId xmlns:a16="http://schemas.microsoft.com/office/drawing/2014/main" id="{5DB764F3-0E92-4857-AB29-6A513FDACB9D}"/>
              </a:ext>
            </a:extLst>
          </p:cNvPr>
          <p:cNvPicPr>
            <a:picLocks noChangeAspect="1"/>
          </p:cNvPicPr>
          <p:nvPr/>
        </p:nvPicPr>
        <p:blipFill>
          <a:blip r:embed="rId3"/>
          <a:stretch>
            <a:fillRect/>
          </a:stretch>
        </p:blipFill>
        <p:spPr>
          <a:xfrm>
            <a:off x="3300892" y="280624"/>
            <a:ext cx="3313268" cy="2854949"/>
          </a:xfrm>
          <a:prstGeom prst="rect">
            <a:avLst/>
          </a:prstGeom>
        </p:spPr>
      </p:pic>
      <p:sp>
        <p:nvSpPr>
          <p:cNvPr id="4" name="TextBox 3">
            <a:extLst>
              <a:ext uri="{FF2B5EF4-FFF2-40B4-BE49-F238E27FC236}">
                <a16:creationId xmlns:a16="http://schemas.microsoft.com/office/drawing/2014/main" id="{B0B58C3E-C029-4127-8F36-A0FCB15F6D18}"/>
              </a:ext>
            </a:extLst>
          </p:cNvPr>
          <p:cNvSpPr txBox="1"/>
          <p:nvPr/>
        </p:nvSpPr>
        <p:spPr>
          <a:xfrm>
            <a:off x="10393680" y="3812906"/>
            <a:ext cx="27001944" cy="461665"/>
          </a:xfrm>
          <a:prstGeom prst="rect">
            <a:avLst/>
          </a:prstGeom>
        </p:spPr>
        <p:txBody>
          <a:bodyPr vert="horz" wrap="none" rtlCol="0">
            <a:spAutoFit/>
          </a:bodyPr>
          <a:lstStyle/>
          <a:p>
            <a:pPr marL="0" marR="0" indent="0" algn="l" defTabSz="1881012" rtl="0" eaLnBrk="1" fontAlgn="auto" latinLnBrk="0" hangingPunct="1">
              <a:lnSpc>
                <a:spcPct val="100000"/>
              </a:lnSpc>
              <a:spcBef>
                <a:spcPct val="20000"/>
              </a:spcBef>
              <a:spcAft>
                <a:spcPts val="0"/>
              </a:spcAft>
              <a:buClrTx/>
              <a:buSzTx/>
              <a:buFont typeface="Arial"/>
              <a:buNone/>
              <a:tabLst/>
            </a:pPr>
            <a:r>
              <a:rPr kumimoji="0" lang="en-US" sz="2400" b="0" i="0" u="none" strike="noStrike" kern="1200" cap="none" spc="0" normalizeH="0" baseline="30000" noProof="0" dirty="0">
                <a:ln>
                  <a:noFill/>
                </a:ln>
                <a:solidFill>
                  <a:schemeClr val="tx1"/>
                </a:solidFill>
                <a:effectLst/>
                <a:uLnTx/>
                <a:uFillTx/>
                <a:latin typeface="+mn-lt"/>
                <a:ea typeface="+mn-ea"/>
                <a:cs typeface="+mn-cs"/>
              </a:rPr>
              <a:t>1</a:t>
            </a:r>
            <a:r>
              <a:rPr kumimoji="0" lang="en-US" sz="2400" b="0" i="0" u="none" strike="noStrike" kern="1200" cap="none" spc="0" normalizeH="0" baseline="0" noProof="0" dirty="0">
                <a:ln>
                  <a:noFill/>
                </a:ln>
                <a:solidFill>
                  <a:schemeClr val="tx1"/>
                </a:solidFill>
                <a:effectLst/>
                <a:uLnTx/>
                <a:uFillTx/>
                <a:latin typeface="+mn-lt"/>
                <a:ea typeface="+mn-ea"/>
                <a:cs typeface="+mn-cs"/>
              </a:rPr>
              <a:t>Georgetown Public Hospital Corporation; Georgetown, Guyana, South America; </a:t>
            </a:r>
            <a:r>
              <a:rPr kumimoji="0" lang="en-US" sz="2400" b="0" i="0" u="none" strike="noStrike" kern="1200" cap="none" spc="0" normalizeH="0" baseline="30000" noProof="0" dirty="0">
                <a:ln>
                  <a:noFill/>
                </a:ln>
                <a:solidFill>
                  <a:schemeClr val="tx1"/>
                </a:solidFill>
                <a:effectLst/>
                <a:uLnTx/>
                <a:uFillTx/>
                <a:latin typeface="+mn-lt"/>
                <a:ea typeface="+mn-ea"/>
                <a:cs typeface="+mn-cs"/>
              </a:rPr>
              <a:t>2</a:t>
            </a:r>
            <a:r>
              <a:rPr kumimoji="0" lang="en-US" sz="2400" b="0" i="0" u="none" strike="noStrike" kern="1200" cap="none" spc="0" normalizeH="0" baseline="0" noProof="0" dirty="0">
                <a:ln>
                  <a:noFill/>
                </a:ln>
                <a:solidFill>
                  <a:schemeClr val="tx1"/>
                </a:solidFill>
                <a:effectLst/>
                <a:uLnTx/>
                <a:uFillTx/>
                <a:latin typeface="+mn-lt"/>
                <a:ea typeface="+mn-ea"/>
                <a:cs typeface="+mn-cs"/>
              </a:rPr>
              <a:t>Vanderbilt University Medical Center; Nashville, Tennessee; </a:t>
            </a:r>
            <a:r>
              <a:rPr kumimoji="0" lang="en-US" sz="2400" b="0" i="0" u="none" strike="noStrike" kern="1200" cap="none" spc="0" normalizeH="0" baseline="30000" noProof="0" dirty="0">
                <a:ln>
                  <a:noFill/>
                </a:ln>
                <a:solidFill>
                  <a:schemeClr val="tx1"/>
                </a:solidFill>
                <a:effectLst/>
                <a:uLnTx/>
                <a:uFillTx/>
                <a:latin typeface="+mn-lt"/>
                <a:ea typeface="+mn-ea"/>
                <a:cs typeface="+mn-cs"/>
              </a:rPr>
              <a:t>3</a:t>
            </a:r>
            <a:r>
              <a:rPr kumimoji="0" lang="en-US" sz="2400" b="0" i="0" u="none" strike="noStrike" kern="1200" cap="none" spc="0" normalizeH="0" baseline="0" noProof="0" dirty="0">
                <a:ln>
                  <a:noFill/>
                </a:ln>
                <a:solidFill>
                  <a:schemeClr val="tx1"/>
                </a:solidFill>
                <a:effectLst/>
                <a:uLnTx/>
                <a:uFillTx/>
                <a:latin typeface="+mn-lt"/>
                <a:ea typeface="+mn-ea"/>
                <a:cs typeface="+mn-cs"/>
              </a:rPr>
              <a:t>Greenville Health System, Greenville, South Carolina</a:t>
            </a:r>
          </a:p>
        </p:txBody>
      </p:sp>
      <p:graphicFrame>
        <p:nvGraphicFramePr>
          <p:cNvPr id="38" name="Content Placeholder 9">
            <a:extLst>
              <a:ext uri="{FF2B5EF4-FFF2-40B4-BE49-F238E27FC236}">
                <a16:creationId xmlns:a16="http://schemas.microsoft.com/office/drawing/2014/main" id="{60F62A59-B1AC-41C1-BF5D-5657FD9287F1}"/>
              </a:ext>
            </a:extLst>
          </p:cNvPr>
          <p:cNvGraphicFramePr>
            <a:graphicFrameLocks/>
          </p:cNvGraphicFramePr>
          <p:nvPr>
            <p:extLst>
              <p:ext uri="{D42A27DB-BD31-4B8C-83A1-F6EECF244321}">
                <p14:modId xmlns:p14="http://schemas.microsoft.com/office/powerpoint/2010/main" val="2348669505"/>
              </p:ext>
            </p:extLst>
          </p:nvPr>
        </p:nvGraphicFramePr>
        <p:xfrm>
          <a:off x="28134431" y="16316664"/>
          <a:ext cx="20508912" cy="6400800"/>
        </p:xfrm>
        <a:graphic>
          <a:graphicData uri="http://schemas.openxmlformats.org/drawingml/2006/table">
            <a:tbl>
              <a:tblPr firstRow="1" bandRow="1">
                <a:tableStyleId>{5C22544A-7EE6-4342-B048-85BDC9FD1C3A}</a:tableStyleId>
              </a:tblPr>
              <a:tblGrid>
                <a:gridCol w="6836304">
                  <a:extLst>
                    <a:ext uri="{9D8B030D-6E8A-4147-A177-3AD203B41FA5}">
                      <a16:colId xmlns:a16="http://schemas.microsoft.com/office/drawing/2014/main" val="2495244346"/>
                    </a:ext>
                  </a:extLst>
                </a:gridCol>
                <a:gridCol w="6836304">
                  <a:extLst>
                    <a:ext uri="{9D8B030D-6E8A-4147-A177-3AD203B41FA5}">
                      <a16:colId xmlns:a16="http://schemas.microsoft.com/office/drawing/2014/main" val="1054863245"/>
                    </a:ext>
                  </a:extLst>
                </a:gridCol>
                <a:gridCol w="6836304">
                  <a:extLst>
                    <a:ext uri="{9D8B030D-6E8A-4147-A177-3AD203B41FA5}">
                      <a16:colId xmlns:a16="http://schemas.microsoft.com/office/drawing/2014/main" val="2327657088"/>
                    </a:ext>
                  </a:extLst>
                </a:gridCol>
              </a:tblGrid>
              <a:tr h="370840">
                <a:tc>
                  <a:txBody>
                    <a:bodyPr/>
                    <a:lstStyle/>
                    <a:p>
                      <a:pPr marL="0" marR="0">
                        <a:spcBef>
                          <a:spcPts val="0"/>
                        </a:spcBef>
                        <a:spcAft>
                          <a:spcPts val="0"/>
                        </a:spcAft>
                      </a:pPr>
                      <a:r>
                        <a:rPr lang="en-US" sz="3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Challenge</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Count</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Frequency</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9126020"/>
                  </a:ext>
                </a:extLst>
              </a:tr>
              <a:tr h="370840">
                <a:tc>
                  <a:txBody>
                    <a:bodyPr/>
                    <a:lstStyle/>
                    <a:p>
                      <a:pPr marL="0" marR="0">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Myocardial Ischemia in setting of Tachydysrhythmia</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9</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36%</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9858335"/>
                  </a:ext>
                </a:extLst>
              </a:tr>
              <a:tr h="370840">
                <a:tc>
                  <a:txBody>
                    <a:bodyPr/>
                    <a:lstStyle/>
                    <a:p>
                      <a:pPr marL="0" marR="0">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Heart Block and/or Myocardial Ischemia</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7</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28%</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5321636"/>
                  </a:ext>
                </a:extLst>
              </a:tr>
              <a:tr h="370840">
                <a:tc>
                  <a:txBody>
                    <a:bodyPr/>
                    <a:lstStyle/>
                    <a:p>
                      <a:pPr marL="0" marR="0">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Differentiating among (paced or sinus) Tachydysrhythmias</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5</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20%</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9480337"/>
                  </a:ext>
                </a:extLst>
              </a:tr>
              <a:tr h="370840">
                <a:tc>
                  <a:txBody>
                    <a:bodyPr/>
                    <a:lstStyle/>
                    <a:p>
                      <a:pPr marL="0" marR="0">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Hyperkalemia vs Myocardial Ischemia</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3</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12%</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0870464"/>
                  </a:ext>
                </a:extLst>
              </a:tr>
              <a:tr h="370840">
                <a:tc>
                  <a:txBody>
                    <a:bodyPr/>
                    <a:lstStyle/>
                    <a:p>
                      <a:pPr marL="0" marR="0">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Left Bundle Branch Block vs Wolfe-Parkinson-White Syndrome</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3</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12%</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643104"/>
                  </a:ext>
                </a:extLst>
              </a:tr>
              <a:tr h="370840">
                <a:tc>
                  <a:txBody>
                    <a:bodyPr/>
                    <a:lstStyle/>
                    <a:p>
                      <a:pPr marL="0" marR="0">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Premature complexes vs Pericarditis vs Myocardial Ischemia</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2</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8%</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1026087"/>
                  </a:ext>
                </a:extLst>
              </a:tr>
              <a:tr h="370840">
                <a:tc>
                  <a:txBody>
                    <a:bodyPr/>
                    <a:lstStyle/>
                    <a:p>
                      <a:pPr marL="0" marR="0">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Non-STEMI Myocardial Ischemia vs STEMI</a:t>
                      </a:r>
                      <a:r>
                        <a:rPr lang="en-US" sz="3000" baseline="30000">
                          <a:effectLst/>
                          <a:latin typeface="Arial" panose="020B0604020202020204" pitchFamily="34" charset="0"/>
                          <a:ea typeface="Calibri" panose="020F0502020204030204" pitchFamily="34" charset="0"/>
                          <a:cs typeface="Times New Roman" panose="02020603050405020304" pitchFamily="18" charset="0"/>
                        </a:rPr>
                        <a:t>b</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a:effectLst/>
                          <a:latin typeface="Arial" panose="020B0604020202020204" pitchFamily="34" charset="0"/>
                          <a:ea typeface="Calibri" panose="020F0502020204030204" pitchFamily="34" charset="0"/>
                          <a:cs typeface="Times New Roman" panose="02020603050405020304" pitchFamily="18" charset="0"/>
                        </a:rPr>
                        <a:t>1</a:t>
                      </a:r>
                      <a:endParaRPr lang="en-US" sz="3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3000" dirty="0">
                          <a:effectLst/>
                          <a:latin typeface="Arial" panose="020B0604020202020204" pitchFamily="34" charset="0"/>
                          <a:ea typeface="Calibri" panose="020F0502020204030204" pitchFamily="34" charset="0"/>
                          <a:cs typeface="Times New Roman" panose="02020603050405020304" pitchFamily="18" charset="0"/>
                        </a:rPr>
                        <a:t>4%</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3798884"/>
                  </a:ext>
                </a:extLst>
              </a:tr>
            </a:tbl>
          </a:graphicData>
        </a:graphic>
      </p:graphicFrame>
      <p:sp>
        <p:nvSpPr>
          <p:cNvPr id="11" name="TextBox 10">
            <a:extLst>
              <a:ext uri="{FF2B5EF4-FFF2-40B4-BE49-F238E27FC236}">
                <a16:creationId xmlns:a16="http://schemas.microsoft.com/office/drawing/2014/main" id="{0D4CC495-8285-4340-B0C2-C1122FAC5188}"/>
              </a:ext>
            </a:extLst>
          </p:cNvPr>
          <p:cNvSpPr txBox="1"/>
          <p:nvPr/>
        </p:nvSpPr>
        <p:spPr>
          <a:xfrm>
            <a:off x="28410264" y="14874348"/>
            <a:ext cx="10420994" cy="461665"/>
          </a:xfrm>
          <a:prstGeom prst="rect">
            <a:avLst/>
          </a:prstGeom>
        </p:spPr>
        <p:txBody>
          <a:bodyPr vert="horz" wrap="none" rtlCol="0">
            <a:spAutoFit/>
          </a:bodyPr>
          <a:lstStyle/>
          <a:p>
            <a:pPr marL="0" marR="0" indent="0" algn="l" defTabSz="1881012" rtl="0" eaLnBrk="1" fontAlgn="auto" latinLnBrk="0" hangingPunct="1">
              <a:lnSpc>
                <a:spcPct val="100000"/>
              </a:lnSpc>
              <a:spcBef>
                <a:spcPct val="20000"/>
              </a:spcBef>
              <a:spcAft>
                <a:spcPts val="0"/>
              </a:spcAft>
              <a:buClrTx/>
              <a:buSzTx/>
              <a:buFont typeface="Arial"/>
              <a:buNone/>
              <a:tabLst/>
            </a:pPr>
            <a:r>
              <a:rPr kumimoji="0" lang="en-US" sz="2400" b="0" i="0" u="none" strike="noStrike" kern="1200" cap="none" spc="0" normalizeH="0" baseline="0" noProof="0" dirty="0">
                <a:ln>
                  <a:noFill/>
                </a:ln>
                <a:solidFill>
                  <a:schemeClr val="tx1"/>
                </a:solidFill>
                <a:effectLst/>
                <a:uLnTx/>
                <a:uFillTx/>
                <a:latin typeface="+mn-lt"/>
                <a:ea typeface="+mn-ea"/>
                <a:cs typeface="+mn-cs"/>
              </a:rPr>
              <a:t>Table 1: Discrepancies between trainee and faculty interpretations of ECGs</a:t>
            </a:r>
          </a:p>
        </p:txBody>
      </p:sp>
      <p:sp>
        <p:nvSpPr>
          <p:cNvPr id="39" name="Content Placeholder 24">
            <a:extLst>
              <a:ext uri="{FF2B5EF4-FFF2-40B4-BE49-F238E27FC236}">
                <a16:creationId xmlns:a16="http://schemas.microsoft.com/office/drawing/2014/main" id="{880B8BE5-7D7F-4EAD-8DF5-10A08335CD14}"/>
              </a:ext>
            </a:extLst>
          </p:cNvPr>
          <p:cNvSpPr txBox="1">
            <a:spLocks/>
          </p:cNvSpPr>
          <p:nvPr/>
        </p:nvSpPr>
        <p:spPr>
          <a:xfrm>
            <a:off x="28522593" y="8261960"/>
            <a:ext cx="20509152" cy="2526069"/>
          </a:xfrm>
          <a:prstGeom prst="rect">
            <a:avLst/>
          </a:prstGeom>
        </p:spPr>
        <p:txBody>
          <a:bodyPr vert="horz" lIns="95408" tIns="47704" rIns="95408" bIns="47704"/>
          <a:lstStyle>
            <a:lvl1pPr marL="7813228" indent="-7813228" algn="l" defTabSz="1962648" rtl="0" eaLnBrk="1" latinLnBrk="0" hangingPunct="1">
              <a:spcBef>
                <a:spcPct val="20000"/>
              </a:spcBef>
              <a:buFont typeface="Arial"/>
              <a:buNone/>
              <a:defRPr sz="1800" kern="1200">
                <a:solidFill>
                  <a:schemeClr val="tx1"/>
                </a:solidFill>
                <a:latin typeface="+mn-lt"/>
                <a:ea typeface="+mn-ea"/>
                <a:cs typeface="+mn-cs"/>
              </a:defRPr>
            </a:lvl1pPr>
            <a:lvl2pPr marL="7813228" indent="-7813228" algn="l" defTabSz="1962648" rtl="0" eaLnBrk="1" latinLnBrk="0" hangingPunct="1">
              <a:spcBef>
                <a:spcPct val="20000"/>
              </a:spcBef>
              <a:buFont typeface="Arial"/>
              <a:buNone/>
              <a:defRPr sz="2600" kern="1200">
                <a:solidFill>
                  <a:schemeClr val="tx1"/>
                </a:solidFill>
                <a:latin typeface="+mn-lt"/>
                <a:ea typeface="+mn-ea"/>
                <a:cs typeface="+mn-cs"/>
              </a:defRPr>
            </a:lvl2pPr>
            <a:lvl3pPr marL="7813228" indent="-7813228" algn="l" defTabSz="1962648" rtl="0" eaLnBrk="1" latinLnBrk="0" hangingPunct="1">
              <a:spcBef>
                <a:spcPct val="20000"/>
              </a:spcBef>
              <a:buFont typeface="Arial"/>
              <a:buNone/>
              <a:defRPr sz="2600" kern="1200">
                <a:solidFill>
                  <a:schemeClr val="tx1"/>
                </a:solidFill>
                <a:latin typeface="+mn-lt"/>
                <a:ea typeface="+mn-ea"/>
                <a:cs typeface="+mn-cs"/>
              </a:defRPr>
            </a:lvl3pPr>
            <a:lvl4pPr marL="7813228" indent="-7813228" algn="l" defTabSz="1962648" rtl="0" eaLnBrk="1" latinLnBrk="0" hangingPunct="1">
              <a:spcBef>
                <a:spcPct val="20000"/>
              </a:spcBef>
              <a:buFont typeface="Arial"/>
              <a:buNone/>
              <a:defRPr sz="2600" kern="1200">
                <a:solidFill>
                  <a:schemeClr val="tx1"/>
                </a:solidFill>
                <a:latin typeface="+mn-lt"/>
                <a:ea typeface="+mn-ea"/>
                <a:cs typeface="+mn-cs"/>
              </a:defRPr>
            </a:lvl4pPr>
            <a:lvl5pPr marL="7813228" indent="-7813228" algn="l" defTabSz="1962648" rtl="0" eaLnBrk="1" latinLnBrk="0" hangingPunct="1">
              <a:spcBef>
                <a:spcPct val="20000"/>
              </a:spcBef>
              <a:buFont typeface="Arial"/>
              <a:buNone/>
              <a:defRPr sz="2600" kern="1200">
                <a:solidFill>
                  <a:schemeClr val="tx1"/>
                </a:solidFill>
                <a:latin typeface="+mn-lt"/>
                <a:ea typeface="+mn-ea"/>
                <a:cs typeface="+mn-cs"/>
              </a:defRPr>
            </a:lvl5pPr>
            <a:lvl6pPr marL="10794564" indent="-981324" algn="l" defTabSz="1962648" rtl="0" eaLnBrk="1" latinLnBrk="0" hangingPunct="1">
              <a:spcBef>
                <a:spcPct val="20000"/>
              </a:spcBef>
              <a:buFont typeface="Arial"/>
              <a:buChar char="•"/>
              <a:defRPr sz="8600" kern="1200">
                <a:solidFill>
                  <a:schemeClr val="tx1"/>
                </a:solidFill>
                <a:latin typeface="+mn-lt"/>
                <a:ea typeface="+mn-ea"/>
                <a:cs typeface="+mn-cs"/>
              </a:defRPr>
            </a:lvl6pPr>
            <a:lvl7pPr marL="12757214" indent="-981324" algn="l" defTabSz="1962648" rtl="0" eaLnBrk="1" latinLnBrk="0" hangingPunct="1">
              <a:spcBef>
                <a:spcPct val="20000"/>
              </a:spcBef>
              <a:buFont typeface="Arial"/>
              <a:buChar char="•"/>
              <a:defRPr sz="8600" kern="1200">
                <a:solidFill>
                  <a:schemeClr val="tx1"/>
                </a:solidFill>
                <a:latin typeface="+mn-lt"/>
                <a:ea typeface="+mn-ea"/>
                <a:cs typeface="+mn-cs"/>
              </a:defRPr>
            </a:lvl7pPr>
            <a:lvl8pPr marL="14719862" indent="-981324" algn="l" defTabSz="1962648" rtl="0" eaLnBrk="1" latinLnBrk="0" hangingPunct="1">
              <a:spcBef>
                <a:spcPct val="20000"/>
              </a:spcBef>
              <a:buFont typeface="Arial"/>
              <a:buChar char="•"/>
              <a:defRPr sz="8600" kern="1200">
                <a:solidFill>
                  <a:schemeClr val="tx1"/>
                </a:solidFill>
                <a:latin typeface="+mn-lt"/>
                <a:ea typeface="+mn-ea"/>
                <a:cs typeface="+mn-cs"/>
              </a:defRPr>
            </a:lvl8pPr>
            <a:lvl9pPr marL="16682510" indent="-981324" algn="l" defTabSz="1962648" rtl="0" eaLnBrk="1" latinLnBrk="0" hangingPunct="1">
              <a:spcBef>
                <a:spcPct val="20000"/>
              </a:spcBef>
              <a:buFont typeface="Arial"/>
              <a:buChar char="•"/>
              <a:defRPr sz="8600" kern="1200">
                <a:solidFill>
                  <a:schemeClr val="tx1"/>
                </a:solidFill>
                <a:latin typeface="+mn-lt"/>
                <a:ea typeface="+mn-ea"/>
                <a:cs typeface="+mn-cs"/>
              </a:defRPr>
            </a:lvl9pPr>
          </a:lstStyle>
          <a:p>
            <a:pPr marL="285750" indent="-285750">
              <a:buFont typeface="Arial" panose="020B0604020202020204" pitchFamily="34" charset="0"/>
              <a:buChar char="•"/>
            </a:pPr>
            <a:r>
              <a:rPr lang="en-US" sz="3100" dirty="0"/>
              <a:t>74% (25/34) of discordant ECG interpretations between trainees and faculty were deemed to be of major clinical significance.15% (3/34) were deemed to be of probable clinical significance.</a:t>
            </a:r>
          </a:p>
        </p:txBody>
      </p:sp>
      <p:sp>
        <p:nvSpPr>
          <p:cNvPr id="40" name="TextBox 39">
            <a:extLst>
              <a:ext uri="{FF2B5EF4-FFF2-40B4-BE49-F238E27FC236}">
                <a16:creationId xmlns:a16="http://schemas.microsoft.com/office/drawing/2014/main" id="{4CF59D4A-6412-46B0-957B-8D8A3881578D}"/>
              </a:ext>
            </a:extLst>
          </p:cNvPr>
          <p:cNvSpPr txBox="1"/>
          <p:nvPr/>
        </p:nvSpPr>
        <p:spPr>
          <a:xfrm>
            <a:off x="28522593" y="22842767"/>
            <a:ext cx="15385943" cy="461665"/>
          </a:xfrm>
          <a:prstGeom prst="rect">
            <a:avLst/>
          </a:prstGeom>
        </p:spPr>
        <p:txBody>
          <a:bodyPr vert="horz" wrap="none" rtlCol="0">
            <a:spAutoFit/>
          </a:bodyPr>
          <a:lstStyle/>
          <a:p>
            <a:pPr marL="0" marR="0" indent="0" algn="l" defTabSz="1881012" rtl="0" eaLnBrk="1" fontAlgn="auto" latinLnBrk="0" hangingPunct="1">
              <a:lnSpc>
                <a:spcPct val="100000"/>
              </a:lnSpc>
              <a:spcBef>
                <a:spcPct val="20000"/>
              </a:spcBef>
              <a:spcAft>
                <a:spcPts val="0"/>
              </a:spcAft>
              <a:buClrTx/>
              <a:buSzTx/>
              <a:buFont typeface="Arial"/>
              <a:buNone/>
              <a:tabLst/>
            </a:pPr>
            <a:r>
              <a:rPr kumimoji="0" lang="en-US" sz="2400" b="0" i="0" u="none" strike="noStrike" kern="1200" cap="none" spc="0" normalizeH="0" baseline="0" noProof="0" dirty="0">
                <a:ln>
                  <a:noFill/>
                </a:ln>
                <a:solidFill>
                  <a:schemeClr val="tx1"/>
                </a:solidFill>
                <a:effectLst/>
                <a:uLnTx/>
                <a:uFillTx/>
                <a:latin typeface="+mn-lt"/>
                <a:ea typeface="+mn-ea"/>
                <a:cs typeface="+mn-cs"/>
              </a:rPr>
              <a:t>Table 2: Discrepancies between faculty interpretations of ECGs requiring adjudication by a third faculty member</a:t>
            </a:r>
          </a:p>
        </p:txBody>
      </p:sp>
      <p:sp>
        <p:nvSpPr>
          <p:cNvPr id="41" name="Content Placeholder 25">
            <a:extLst>
              <a:ext uri="{FF2B5EF4-FFF2-40B4-BE49-F238E27FC236}">
                <a16:creationId xmlns:a16="http://schemas.microsoft.com/office/drawing/2014/main" id="{2D593BC8-F9BD-4456-BAA5-745CB21BF843}"/>
              </a:ext>
            </a:extLst>
          </p:cNvPr>
          <p:cNvSpPr txBox="1">
            <a:spLocks/>
          </p:cNvSpPr>
          <p:nvPr/>
        </p:nvSpPr>
        <p:spPr>
          <a:xfrm>
            <a:off x="28134431" y="32233488"/>
            <a:ext cx="20509152" cy="2526069"/>
          </a:xfrm>
          <a:prstGeom prst="rect">
            <a:avLst/>
          </a:prstGeom>
        </p:spPr>
        <p:txBody>
          <a:bodyPr vert="horz" lIns="95408" tIns="47704" rIns="95408" bIns="47704"/>
          <a:lstStyle>
            <a:lvl1pPr marL="7813228" indent="-7813228" algn="l" defTabSz="1962648" rtl="0" eaLnBrk="1" latinLnBrk="0" hangingPunct="1">
              <a:spcBef>
                <a:spcPct val="20000"/>
              </a:spcBef>
              <a:buFont typeface="Arial"/>
              <a:buNone/>
              <a:defRPr sz="1800" kern="1200">
                <a:solidFill>
                  <a:schemeClr val="tx1"/>
                </a:solidFill>
                <a:latin typeface="+mn-lt"/>
                <a:ea typeface="+mn-ea"/>
                <a:cs typeface="+mn-cs"/>
              </a:defRPr>
            </a:lvl1pPr>
            <a:lvl2pPr marL="7813228" indent="-7813228" algn="l" defTabSz="1962648" rtl="0" eaLnBrk="1" latinLnBrk="0" hangingPunct="1">
              <a:spcBef>
                <a:spcPct val="20000"/>
              </a:spcBef>
              <a:buFont typeface="Arial"/>
              <a:buNone/>
              <a:defRPr sz="2600" kern="1200">
                <a:solidFill>
                  <a:schemeClr val="tx1"/>
                </a:solidFill>
                <a:latin typeface="+mn-lt"/>
                <a:ea typeface="+mn-ea"/>
                <a:cs typeface="+mn-cs"/>
              </a:defRPr>
            </a:lvl2pPr>
            <a:lvl3pPr marL="7813228" indent="-7813228" algn="l" defTabSz="1962648" rtl="0" eaLnBrk="1" latinLnBrk="0" hangingPunct="1">
              <a:spcBef>
                <a:spcPct val="20000"/>
              </a:spcBef>
              <a:buFont typeface="Arial"/>
              <a:buNone/>
              <a:defRPr sz="2600" kern="1200">
                <a:solidFill>
                  <a:schemeClr val="tx1"/>
                </a:solidFill>
                <a:latin typeface="+mn-lt"/>
                <a:ea typeface="+mn-ea"/>
                <a:cs typeface="+mn-cs"/>
              </a:defRPr>
            </a:lvl3pPr>
            <a:lvl4pPr marL="7813228" indent="-7813228" algn="l" defTabSz="1962648" rtl="0" eaLnBrk="1" latinLnBrk="0" hangingPunct="1">
              <a:spcBef>
                <a:spcPct val="20000"/>
              </a:spcBef>
              <a:buFont typeface="Arial"/>
              <a:buNone/>
              <a:defRPr sz="2600" kern="1200">
                <a:solidFill>
                  <a:schemeClr val="tx1"/>
                </a:solidFill>
                <a:latin typeface="+mn-lt"/>
                <a:ea typeface="+mn-ea"/>
                <a:cs typeface="+mn-cs"/>
              </a:defRPr>
            </a:lvl4pPr>
            <a:lvl5pPr marL="7813228" indent="-7813228" algn="l" defTabSz="1962648" rtl="0" eaLnBrk="1" latinLnBrk="0" hangingPunct="1">
              <a:spcBef>
                <a:spcPct val="20000"/>
              </a:spcBef>
              <a:buFont typeface="Arial"/>
              <a:buNone/>
              <a:defRPr sz="2600" kern="1200">
                <a:solidFill>
                  <a:schemeClr val="tx1"/>
                </a:solidFill>
                <a:latin typeface="+mn-lt"/>
                <a:ea typeface="+mn-ea"/>
                <a:cs typeface="+mn-cs"/>
              </a:defRPr>
            </a:lvl5pPr>
            <a:lvl6pPr marL="10794564" indent="-981324" algn="l" defTabSz="1962648" rtl="0" eaLnBrk="1" latinLnBrk="0" hangingPunct="1">
              <a:spcBef>
                <a:spcPct val="20000"/>
              </a:spcBef>
              <a:buFont typeface="Arial"/>
              <a:buChar char="•"/>
              <a:defRPr sz="8600" kern="1200">
                <a:solidFill>
                  <a:schemeClr val="tx1"/>
                </a:solidFill>
                <a:latin typeface="+mn-lt"/>
                <a:ea typeface="+mn-ea"/>
                <a:cs typeface="+mn-cs"/>
              </a:defRPr>
            </a:lvl6pPr>
            <a:lvl7pPr marL="12757214" indent="-981324" algn="l" defTabSz="1962648" rtl="0" eaLnBrk="1" latinLnBrk="0" hangingPunct="1">
              <a:spcBef>
                <a:spcPct val="20000"/>
              </a:spcBef>
              <a:buFont typeface="Arial"/>
              <a:buChar char="•"/>
              <a:defRPr sz="8600" kern="1200">
                <a:solidFill>
                  <a:schemeClr val="tx1"/>
                </a:solidFill>
                <a:latin typeface="+mn-lt"/>
                <a:ea typeface="+mn-ea"/>
                <a:cs typeface="+mn-cs"/>
              </a:defRPr>
            </a:lvl7pPr>
            <a:lvl8pPr marL="14719862" indent="-981324" algn="l" defTabSz="1962648" rtl="0" eaLnBrk="1" latinLnBrk="0" hangingPunct="1">
              <a:spcBef>
                <a:spcPct val="20000"/>
              </a:spcBef>
              <a:buFont typeface="Arial"/>
              <a:buChar char="•"/>
              <a:defRPr sz="8600" kern="1200">
                <a:solidFill>
                  <a:schemeClr val="tx1"/>
                </a:solidFill>
                <a:latin typeface="+mn-lt"/>
                <a:ea typeface="+mn-ea"/>
                <a:cs typeface="+mn-cs"/>
              </a:defRPr>
            </a:lvl8pPr>
            <a:lvl9pPr marL="16682510" indent="-981324" algn="l" defTabSz="1962648" rtl="0" eaLnBrk="1" latinLnBrk="0" hangingPunct="1">
              <a:spcBef>
                <a:spcPct val="20000"/>
              </a:spcBef>
              <a:buFont typeface="Arial"/>
              <a:buChar char="•"/>
              <a:defRPr sz="8600" kern="1200">
                <a:solidFill>
                  <a:schemeClr val="tx1"/>
                </a:solidFill>
                <a:latin typeface="+mn-lt"/>
                <a:ea typeface="+mn-ea"/>
                <a:cs typeface="+mn-cs"/>
              </a:defRPr>
            </a:lvl9pPr>
          </a:lstStyle>
          <a:p>
            <a:pPr marL="514350" indent="-514350">
              <a:buFont typeface="+mj-lt"/>
              <a:buAutoNum type="arabicPeriod"/>
            </a:pPr>
            <a:r>
              <a:rPr lang="en-US" sz="2300" dirty="0" err="1"/>
              <a:t>Snoey</a:t>
            </a:r>
            <a:r>
              <a:rPr lang="en-US" sz="2300" dirty="0"/>
              <a:t> ER, </a:t>
            </a:r>
            <a:r>
              <a:rPr lang="en-US" sz="2300" dirty="0" err="1"/>
              <a:t>Housset</a:t>
            </a:r>
            <a:r>
              <a:rPr lang="en-US" sz="2300" dirty="0"/>
              <a:t> B, Guyon P, </a:t>
            </a:r>
            <a:r>
              <a:rPr lang="en-US" sz="2300" dirty="0" err="1"/>
              <a:t>ElHaddad</a:t>
            </a:r>
            <a:r>
              <a:rPr lang="en-US" sz="2300" dirty="0"/>
              <a:t> S, </a:t>
            </a:r>
            <a:r>
              <a:rPr lang="en-US" sz="2300" dirty="0" err="1"/>
              <a:t>Valty</a:t>
            </a:r>
            <a:r>
              <a:rPr lang="en-US" sz="2300" dirty="0"/>
              <a:t> J, </a:t>
            </a:r>
            <a:r>
              <a:rPr lang="en-US" sz="2300" dirty="0" err="1"/>
              <a:t>Hericord</a:t>
            </a:r>
            <a:r>
              <a:rPr lang="en-US" sz="2300" dirty="0"/>
              <a:t> P. Analysis of emergency department interpretation of electrocardiograms. </a:t>
            </a:r>
            <a:r>
              <a:rPr lang="en-US" sz="2300" dirty="0" err="1"/>
              <a:t>Emerg</a:t>
            </a:r>
            <a:r>
              <a:rPr lang="en-US" sz="2300" dirty="0"/>
              <a:t> Med J. 1994;11(3):149–153. </a:t>
            </a:r>
          </a:p>
          <a:p>
            <a:pPr marL="514350" indent="-514350">
              <a:buFont typeface="+mj-lt"/>
              <a:buAutoNum type="arabicPeriod"/>
            </a:pPr>
            <a:r>
              <a:rPr lang="en-US" sz="2300" dirty="0" err="1"/>
              <a:t>Masoudi</a:t>
            </a:r>
            <a:r>
              <a:rPr lang="en-US" sz="2300" dirty="0"/>
              <a:t> FA, </a:t>
            </a:r>
            <a:r>
              <a:rPr lang="en-US" sz="2300" dirty="0" err="1"/>
              <a:t>Magid</a:t>
            </a:r>
            <a:r>
              <a:rPr lang="en-US" sz="2300" dirty="0"/>
              <a:t> DJ, Vinson DR, </a:t>
            </a:r>
            <a:r>
              <a:rPr lang="en-US" sz="2300" dirty="0" err="1"/>
              <a:t>Tricomi</a:t>
            </a:r>
            <a:r>
              <a:rPr lang="en-US" sz="2300" dirty="0"/>
              <a:t> AJ, Lyons EE, </a:t>
            </a:r>
            <a:r>
              <a:rPr lang="en-US" sz="2300" dirty="0" err="1"/>
              <a:t>Crounse</a:t>
            </a:r>
            <a:r>
              <a:rPr lang="en-US" sz="2300" dirty="0"/>
              <a:t> L, et al. Implications of the Failure to Identify High-Risk Electrocardiogram Findings for the Quality of Care of Patients With Acute Myocardial Infarction. Results of the Emergency Department Quality in Myocardial Infarction (EDQMI) Study. Circulation. 2006.</a:t>
            </a:r>
          </a:p>
          <a:p>
            <a:pPr marL="514350" indent="-514350">
              <a:buFont typeface="+mj-lt"/>
              <a:buAutoNum type="arabicPeriod"/>
            </a:pPr>
            <a:r>
              <a:rPr lang="en-US" sz="2300" dirty="0"/>
              <a:t>Forget NP, Rohde JP, </a:t>
            </a:r>
            <a:r>
              <a:rPr lang="en-US" sz="2300" dirty="0" err="1"/>
              <a:t>Rambaran</a:t>
            </a:r>
            <a:r>
              <a:rPr lang="en-US" sz="2300" dirty="0"/>
              <a:t> N, </a:t>
            </a:r>
            <a:r>
              <a:rPr lang="en-US" sz="2300" dirty="0" err="1"/>
              <a:t>Rambaran</a:t>
            </a:r>
            <a:r>
              <a:rPr lang="en-US" sz="2300" dirty="0"/>
              <a:t> M, Wright SR. Emergency Medicine in Guyana: Lessons from Developing the Country’s First Degree-conferring Residency Program. West J </a:t>
            </a:r>
            <a:r>
              <a:rPr lang="en-US" sz="2300" dirty="0" err="1"/>
              <a:t>Emerg</a:t>
            </a:r>
            <a:r>
              <a:rPr lang="en-US" sz="2300" dirty="0"/>
              <a:t> Med. 2013.</a:t>
            </a:r>
          </a:p>
          <a:p>
            <a:pPr marL="514350" indent="-514350">
              <a:buFont typeface="+mj-lt"/>
              <a:buAutoNum type="arabicPeriod"/>
            </a:pPr>
            <a:endParaRPr lang="en-US" sz="2300" dirty="0"/>
          </a:p>
          <a:p>
            <a:pPr marL="514350" indent="-514350">
              <a:buFont typeface="+mj-lt"/>
              <a:buAutoNum type="arabicPeriod"/>
            </a:pPr>
            <a:endParaRPr lang="en-US" sz="2300" dirty="0"/>
          </a:p>
        </p:txBody>
      </p:sp>
      <p:pic>
        <p:nvPicPr>
          <p:cNvPr id="13" name="Picture 12" descr="A close up of a map&#10;&#10;Description generated with high confidence">
            <a:extLst>
              <a:ext uri="{FF2B5EF4-FFF2-40B4-BE49-F238E27FC236}">
                <a16:creationId xmlns:a16="http://schemas.microsoft.com/office/drawing/2014/main" id="{DDFE773F-16D4-4ADE-BC2C-3A0E8741B1D5}"/>
              </a:ext>
            </a:extLst>
          </p:cNvPr>
          <p:cNvPicPr>
            <a:picLocks noChangeAspect="1"/>
          </p:cNvPicPr>
          <p:nvPr/>
        </p:nvPicPr>
        <p:blipFill>
          <a:blip r:embed="rId4"/>
          <a:stretch>
            <a:fillRect/>
          </a:stretch>
        </p:blipFill>
        <p:spPr>
          <a:xfrm>
            <a:off x="7098573" y="20299677"/>
            <a:ext cx="11430000" cy="6429375"/>
          </a:xfrm>
          <a:prstGeom prst="rect">
            <a:avLst/>
          </a:prstGeom>
        </p:spPr>
      </p:pic>
      <p:sp>
        <p:nvSpPr>
          <p:cNvPr id="14" name="TextBox 13">
            <a:extLst>
              <a:ext uri="{FF2B5EF4-FFF2-40B4-BE49-F238E27FC236}">
                <a16:creationId xmlns:a16="http://schemas.microsoft.com/office/drawing/2014/main" id="{5E090A1B-F6C8-4051-A42E-CE4554887196}"/>
              </a:ext>
            </a:extLst>
          </p:cNvPr>
          <p:cNvSpPr txBox="1"/>
          <p:nvPr/>
        </p:nvSpPr>
        <p:spPr>
          <a:xfrm>
            <a:off x="7098573" y="26863646"/>
            <a:ext cx="9425978" cy="461665"/>
          </a:xfrm>
          <a:prstGeom prst="rect">
            <a:avLst/>
          </a:prstGeom>
        </p:spPr>
        <p:txBody>
          <a:bodyPr vert="horz" wrap="none" rtlCol="0">
            <a:spAutoFit/>
          </a:bodyPr>
          <a:lstStyle/>
          <a:p>
            <a:pPr marL="0" marR="0" indent="0" algn="l" defTabSz="1881012" rtl="0" eaLnBrk="1" fontAlgn="auto" latinLnBrk="0" hangingPunct="1">
              <a:lnSpc>
                <a:spcPct val="100000"/>
              </a:lnSpc>
              <a:spcBef>
                <a:spcPct val="20000"/>
              </a:spcBef>
              <a:spcAft>
                <a:spcPts val="0"/>
              </a:spcAft>
              <a:buClrTx/>
              <a:buSzTx/>
              <a:buFont typeface="Arial"/>
              <a:buNone/>
              <a:tabLst/>
            </a:pPr>
            <a:r>
              <a:rPr kumimoji="0" lang="en-US" sz="2400" b="0" i="0" u="none" strike="noStrike" kern="1200" cap="none" spc="0" normalizeH="0" baseline="0" noProof="0" dirty="0">
                <a:ln>
                  <a:noFill/>
                </a:ln>
                <a:solidFill>
                  <a:schemeClr val="tx1"/>
                </a:solidFill>
                <a:effectLst/>
                <a:uLnTx/>
                <a:uFillTx/>
                <a:latin typeface="+mn-lt"/>
                <a:ea typeface="+mn-ea"/>
                <a:cs typeface="+mn-cs"/>
              </a:rPr>
              <a:t>Figure 1: Location of Guyana (Source: Wikipedia, marked</a:t>
            </a:r>
            <a:r>
              <a:rPr lang="en-US" sz="2400" dirty="0"/>
              <a:t> for reuse)</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742881084"/>
      </p:ext>
    </p:extLst>
  </p:cSld>
  <p:clrMapOvr>
    <a:masterClrMapping/>
  </p:clrMapOvr>
</p:sld>
</file>

<file path=ppt/theme/theme1.xml><?xml version="1.0" encoding="utf-8"?>
<a:theme xmlns:a="http://schemas.openxmlformats.org/drawingml/2006/main" name="VU Gray">
  <a:themeElements>
    <a:clrScheme name="VUMC 2">
      <a:dk1>
        <a:srgbClr val="3C3C3B"/>
      </a:dk1>
      <a:lt1>
        <a:sysClr val="window" lastClr="FFFFFF"/>
      </a:lt1>
      <a:dk2>
        <a:srgbClr val="856B38"/>
      </a:dk2>
      <a:lt2>
        <a:srgbClr val="E6DEC7"/>
      </a:lt2>
      <a:accent1>
        <a:srgbClr val="E6DEC7"/>
      </a:accent1>
      <a:accent2>
        <a:srgbClr val="141313"/>
      </a:accent2>
      <a:accent3>
        <a:srgbClr val="636463"/>
      </a:accent3>
      <a:accent4>
        <a:srgbClr val="777877"/>
      </a:accent4>
      <a:accent5>
        <a:srgbClr val="0C3D77"/>
      </a:accent5>
      <a:accent6>
        <a:srgbClr val="04264E"/>
      </a:accent6>
      <a:hlink>
        <a:srgbClr val="141313"/>
      </a:hlink>
      <a:folHlink>
        <a:srgbClr val="003F8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wrap="square">
        <a:spAutoFit/>
      </a:bodyPr>
      <a:lstStyle>
        <a:defPPr marL="0" marR="0" indent="0" algn="l" defTabSz="1881012" rtl="0" eaLnBrk="1" fontAlgn="auto" latinLnBrk="0" hangingPunct="1">
          <a:lnSpc>
            <a:spcPct val="100000"/>
          </a:lnSpc>
          <a:spcBef>
            <a:spcPct val="20000"/>
          </a:spcBef>
          <a:spcAft>
            <a:spcPts val="0"/>
          </a:spcAft>
          <a:buClrTx/>
          <a:buSzTx/>
          <a:buFont typeface="Arial"/>
          <a:buNone/>
          <a:tabLst/>
          <a:defRPr kumimoji="0" sz="24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612</TotalTime>
  <Words>981</Words>
  <Application>Microsoft Office PowerPoint</Application>
  <PresentationFormat>Custom</PresentationFormat>
  <Paragraphs>82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VU Gray</vt:lpstr>
      <vt:lpstr>Electrocardiogram Quality Assurance Interpretation in a Developing Country Setting: A Program Pilot</vt:lpstr>
    </vt:vector>
  </TitlesOfParts>
  <Company>Gaylord Entertainment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 Guest</dc:creator>
  <cp:lastModifiedBy>Joe Reardon</cp:lastModifiedBy>
  <cp:revision>67</cp:revision>
  <dcterms:created xsi:type="dcterms:W3CDTF">2014-10-23T04:57:25Z</dcterms:created>
  <dcterms:modified xsi:type="dcterms:W3CDTF">2018-10-29T03:06:18Z</dcterms:modified>
</cp:coreProperties>
</file>