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8" r:id="rId2"/>
  </p:sldMasterIdLst>
  <p:notesMasterIdLst>
    <p:notesMasterId r:id="rId14"/>
  </p:notesMasterIdLst>
  <p:sldIdLst>
    <p:sldId id="290" r:id="rId3"/>
    <p:sldId id="282" r:id="rId4"/>
    <p:sldId id="298" r:id="rId5"/>
    <p:sldId id="307" r:id="rId6"/>
    <p:sldId id="309" r:id="rId7"/>
    <p:sldId id="303" r:id="rId8"/>
    <p:sldId id="283" r:id="rId9"/>
    <p:sldId id="291" r:id="rId10"/>
    <p:sldId id="306" r:id="rId11"/>
    <p:sldId id="304" r:id="rId12"/>
    <p:sldId id="293" r:id="rId1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0F5"/>
    <a:srgbClr val="E4E0EA"/>
    <a:srgbClr val="D2C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6" autoAdjust="0"/>
    <p:restoredTop sz="80714"/>
  </p:normalViewPr>
  <p:slideViewPr>
    <p:cSldViewPr snapToGrid="0">
      <p:cViewPr>
        <p:scale>
          <a:sx n="63" d="100"/>
          <a:sy n="63" d="100"/>
        </p:scale>
        <p:origin x="190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Public\Documents\2018%20Projects\TIA\acute%20neuro%20preliminary%20with%20Insura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Public\Documents\2018%20Projects\TIA\Acute%20neuro%20prelimina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C:\Users\Public\Documents\1-%20Current%20Projects\Acute%20Neuro%20ED%20Triage\Pilot%20Data\Data%20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C:\Users\Public\Documents\1-%20Current%20Projects\Acute%20Neuro%20ED%20Triage\Pilot%20Data\Neuro%20Spell%20Data%209.17.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smtClean="0"/>
              <a:t>Emergency</a:t>
            </a:r>
            <a:r>
              <a:rPr lang="en-US" sz="1600" baseline="0" smtClean="0"/>
              <a:t> Department</a:t>
            </a:r>
            <a:r>
              <a:rPr lang="en-US" sz="1600" smtClean="0"/>
              <a:t> </a:t>
            </a:r>
            <a:r>
              <a:rPr lang="en-US" sz="1600" dirty="0" smtClean="0"/>
              <a:t>Admit </a:t>
            </a:r>
            <a:r>
              <a:rPr lang="en-US" sz="1600" dirty="0"/>
              <a:t>Hour</a:t>
            </a:r>
          </a:p>
        </c:rich>
      </c:tx>
      <c:layout>
        <c:manualLayout>
          <c:xMode val="edge"/>
          <c:yMode val="edge"/>
          <c:x val="0.216114189972653"/>
          <c:y val="0.0293472405361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Sheet3!$D$3</c:f>
              <c:strCache>
                <c:ptCount val="1"/>
                <c:pt idx="0">
                  <c:v>Admit Hour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Sheet3!$C$4:$C$27</c:f>
              <c:numCache>
                <c:formatCode>General</c:formatCode>
                <c:ptCount val="2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</c:numCache>
            </c:numRef>
          </c:cat>
          <c:val>
            <c:numRef>
              <c:f>Sheet3!$D$4:$D$27</c:f>
              <c:numCache>
                <c:formatCode>0.00%</c:formatCode>
                <c:ptCount val="24"/>
                <c:pt idx="0">
                  <c:v>0.0173410404624277</c:v>
                </c:pt>
                <c:pt idx="1">
                  <c:v>0.023121387283237</c:v>
                </c:pt>
                <c:pt idx="2">
                  <c:v>0.00963391136801541</c:v>
                </c:pt>
                <c:pt idx="3">
                  <c:v>0.00770712909441233</c:v>
                </c:pt>
                <c:pt idx="4">
                  <c:v>0.0115606936416185</c:v>
                </c:pt>
                <c:pt idx="5">
                  <c:v>0.0115606936416185</c:v>
                </c:pt>
                <c:pt idx="6">
                  <c:v>0.0250481695568401</c:v>
                </c:pt>
                <c:pt idx="7">
                  <c:v>0.0211946050096339</c:v>
                </c:pt>
                <c:pt idx="8">
                  <c:v>0.0346820809248555</c:v>
                </c:pt>
                <c:pt idx="9">
                  <c:v>0.069364161849711</c:v>
                </c:pt>
                <c:pt idx="10">
                  <c:v>0.0963391136801541</c:v>
                </c:pt>
                <c:pt idx="11">
                  <c:v>0.0712909441233141</c:v>
                </c:pt>
                <c:pt idx="12">
                  <c:v>0.0847784200385356</c:v>
                </c:pt>
                <c:pt idx="13">
                  <c:v>0.0905587668593449</c:v>
                </c:pt>
                <c:pt idx="14">
                  <c:v>0.094412331406551</c:v>
                </c:pt>
                <c:pt idx="15">
                  <c:v>0.0655105973025048</c:v>
                </c:pt>
                <c:pt idx="16">
                  <c:v>0.0500963391136802</c:v>
                </c:pt>
                <c:pt idx="17">
                  <c:v>0.0308285163776493</c:v>
                </c:pt>
                <c:pt idx="18">
                  <c:v>0.0366088631984586</c:v>
                </c:pt>
                <c:pt idx="19">
                  <c:v>0.0327552986512524</c:v>
                </c:pt>
                <c:pt idx="20">
                  <c:v>0.0211946050096339</c:v>
                </c:pt>
                <c:pt idx="21">
                  <c:v>0.0346820809248555</c:v>
                </c:pt>
                <c:pt idx="22">
                  <c:v>0.0308285163776493</c:v>
                </c:pt>
                <c:pt idx="23">
                  <c:v>0.0289017341040462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635632"/>
        <c:axId val="2102436336"/>
      </c:barChart>
      <c:catAx>
        <c:axId val="2094635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ED Admit Hour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436336"/>
        <c:crosses val="autoZero"/>
        <c:auto val="1"/>
        <c:lblAlgn val="ctr"/>
        <c:lblOffset val="100"/>
        <c:noMultiLvlLbl val="0"/>
      </c:catAx>
      <c:valAx>
        <c:axId val="210243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Encounters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6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Daily Volume Histogram</a:t>
            </a:r>
          </a:p>
          <a:p>
            <a:pPr>
              <a:defRPr b="1"/>
            </a:pPr>
            <a:r>
              <a:rPr lang="en-US" sz="1600" b="1" dirty="0"/>
              <a:t>0-3 pts per day 73% of time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Sheet3!$M$5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Sheet3!$L$6:$L$16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cat>
          <c:val>
            <c:numRef>
              <c:f>Sheet3!$M$6:$M$16</c:f>
              <c:numCache>
                <c:formatCode>General</c:formatCode>
                <c:ptCount val="11"/>
                <c:pt idx="0">
                  <c:v>14.0</c:v>
                </c:pt>
                <c:pt idx="1">
                  <c:v>29.0</c:v>
                </c:pt>
                <c:pt idx="2">
                  <c:v>41.0</c:v>
                </c:pt>
                <c:pt idx="3">
                  <c:v>44.0</c:v>
                </c:pt>
                <c:pt idx="4">
                  <c:v>22.0</c:v>
                </c:pt>
                <c:pt idx="5">
                  <c:v>17.0</c:v>
                </c:pt>
                <c:pt idx="6">
                  <c:v>12.0</c:v>
                </c:pt>
                <c:pt idx="7">
                  <c:v>2.0</c:v>
                </c:pt>
                <c:pt idx="8">
                  <c:v>1.0</c:v>
                </c:pt>
                <c:pt idx="9">
                  <c:v>1.0</c:v>
                </c:pt>
                <c:pt idx="10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1805232"/>
        <c:axId val="2071716240"/>
      </c:barChart>
      <c:catAx>
        <c:axId val="2071805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Daily Volume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716240"/>
        <c:crosses val="autoZero"/>
        <c:auto val="1"/>
        <c:lblAlgn val="ctr"/>
        <c:lblOffset val="100"/>
        <c:noMultiLvlLbl val="0"/>
      </c:catAx>
      <c:valAx>
        <c:axId val="207171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of days with specified volume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80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Avg Hrs from MD first contact through patients discharge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Sheet2!$N$21</c:f>
              <c:strCache>
                <c:ptCount val="1"/>
                <c:pt idx="0">
                  <c:v>Avg Hrs from MD first contact through patients discharge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nb-NO" smtClean="0"/>
                      <a:t>5.3*</a:t>
                    </a:r>
                    <a:endParaRPr lang="nb-NO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Sheet2!$O$20:$P$20</c:f>
              <c:strCache>
                <c:ptCount val="2"/>
                <c:pt idx="0">
                  <c:v>Neuro Spell Pathway Patients</c:v>
                </c:pt>
                <c:pt idx="1">
                  <c:v>Patients receiving MRI while in ED/Obs</c:v>
                </c:pt>
              </c:strCache>
            </c:strRef>
          </c:cat>
          <c:val>
            <c:numRef>
              <c:f>Sheet2!$O$21:$P$21</c:f>
              <c:numCache>
                <c:formatCode>General</c:formatCode>
                <c:ptCount val="2"/>
                <c:pt idx="0">
                  <c:v>5.3</c:v>
                </c:pt>
                <c:pt idx="1">
                  <c:v>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051696"/>
        <c:axId val="2131054640"/>
      </c:barChart>
      <c:catAx>
        <c:axId val="213105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054640"/>
        <c:crosses val="autoZero"/>
        <c:auto val="1"/>
        <c:lblAlgn val="ctr"/>
        <c:lblOffset val="100"/>
        <c:noMultiLvlLbl val="0"/>
      </c:catAx>
      <c:valAx>
        <c:axId val="213105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hrs from MD first contact through patients discharge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05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>
      <a:solidFill>
        <a:schemeClr val="accent1"/>
      </a:solidFill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% of </a:t>
            </a:r>
            <a:r>
              <a:rPr lang="en-US" sz="1800" b="1" i="0" baseline="0" dirty="0" smtClean="0">
                <a:effectLst/>
              </a:rPr>
              <a:t>Neuro Patients </a:t>
            </a:r>
            <a:r>
              <a:rPr lang="en-US" sz="1800" b="1" i="0" baseline="0" dirty="0">
                <a:effectLst/>
              </a:rPr>
              <a:t>discharged from the ED and Pathway Utilization</a:t>
            </a:r>
            <a:endParaRPr lang="en-US" sz="1800" b="1" dirty="0">
              <a:effectLst/>
            </a:endParaRPr>
          </a:p>
        </c:rich>
      </c:tx>
      <c:layout>
        <c:manualLayout>
          <c:xMode val="edge"/>
          <c:yMode val="edge"/>
          <c:x val="0.118737946107661"/>
          <c:y val="0.0490265779384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71227034120735"/>
          <c:y val="0.176342592592593"/>
          <c:w val="0.872321741032371"/>
          <c:h val="0.543803222513853"/>
        </c:manualLayout>
      </c:layout>
      <c:lineChart>
        <c:grouping val="standard"/>
        <c:varyColors val="0"/>
        <c:ser>
          <c:idx val="0"/>
          <c:order val="0"/>
          <c:tx>
            <c:strRef>
              <c:f>Utilization!$N$7</c:f>
              <c:strCache>
                <c:ptCount val="1"/>
                <c:pt idx="0">
                  <c:v>% of Pts discharged from 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Utilization!$K$8:$K$21</c:f>
              <c:strCache>
                <c:ptCount val="14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  <c:pt idx="12">
                  <c:v>Sep</c:v>
                </c:pt>
                <c:pt idx="13">
                  <c:v>Oct</c:v>
                </c:pt>
              </c:strCache>
            </c:strRef>
          </c:cat>
          <c:val>
            <c:numRef>
              <c:f>Utilization!$N$8:$N$21</c:f>
              <c:numCache>
                <c:formatCode>0%</c:formatCode>
                <c:ptCount val="14"/>
                <c:pt idx="0">
                  <c:v>0.323529411764706</c:v>
                </c:pt>
                <c:pt idx="1">
                  <c:v>0.202702702702703</c:v>
                </c:pt>
                <c:pt idx="2">
                  <c:v>0.105263157894737</c:v>
                </c:pt>
                <c:pt idx="3">
                  <c:v>0.212121212121212</c:v>
                </c:pt>
                <c:pt idx="4">
                  <c:v>0.409090909090909</c:v>
                </c:pt>
                <c:pt idx="5">
                  <c:v>0.473684210526316</c:v>
                </c:pt>
                <c:pt idx="6">
                  <c:v>0.45</c:v>
                </c:pt>
                <c:pt idx="7">
                  <c:v>0.4</c:v>
                </c:pt>
                <c:pt idx="8">
                  <c:v>0.369047619047619</c:v>
                </c:pt>
                <c:pt idx="9">
                  <c:v>0.463414634146342</c:v>
                </c:pt>
                <c:pt idx="10">
                  <c:v>0.358024691358025</c:v>
                </c:pt>
                <c:pt idx="11">
                  <c:v>0.409638554216867</c:v>
                </c:pt>
                <c:pt idx="12">
                  <c:v>0.471264367816092</c:v>
                </c:pt>
                <c:pt idx="13">
                  <c:v>0.457142857142857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Utilization!$O$7</c:f>
              <c:strCache>
                <c:ptCount val="1"/>
                <c:pt idx="0">
                  <c:v>Baseline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Utilization!$K$8:$K$21</c:f>
              <c:strCache>
                <c:ptCount val="14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  <c:pt idx="12">
                  <c:v>Sep</c:v>
                </c:pt>
                <c:pt idx="13">
                  <c:v>Oct</c:v>
                </c:pt>
              </c:strCache>
            </c:strRef>
          </c:cat>
          <c:val>
            <c:numRef>
              <c:f>Utilization!$O$8:$O$21</c:f>
              <c:numCache>
                <c:formatCode>0%</c:formatCode>
                <c:ptCount val="14"/>
                <c:pt idx="0">
                  <c:v>0.24</c:v>
                </c:pt>
                <c:pt idx="1">
                  <c:v>0.24</c:v>
                </c:pt>
                <c:pt idx="2">
                  <c:v>0.24</c:v>
                </c:pt>
                <c:pt idx="3">
                  <c:v>0.24</c:v>
                </c:pt>
                <c:pt idx="4">
                  <c:v>0.24</c:v>
                </c:pt>
                <c:pt idx="5">
                  <c:v>0.24</c:v>
                </c:pt>
                <c:pt idx="6">
                  <c:v>0.24</c:v>
                </c:pt>
                <c:pt idx="7">
                  <c:v>0.24</c:v>
                </c:pt>
                <c:pt idx="8">
                  <c:v>0.24</c:v>
                </c:pt>
                <c:pt idx="9">
                  <c:v>0.24</c:v>
                </c:pt>
                <c:pt idx="10">
                  <c:v>0.24</c:v>
                </c:pt>
                <c:pt idx="11">
                  <c:v>0.24</c:v>
                </c:pt>
                <c:pt idx="12">
                  <c:v>0.24</c:v>
                </c:pt>
                <c:pt idx="13">
                  <c:v>0.24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Utilization!$P$7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Utilization!$K$8:$K$21</c:f>
              <c:strCache>
                <c:ptCount val="14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  <c:pt idx="12">
                  <c:v>Sep</c:v>
                </c:pt>
                <c:pt idx="13">
                  <c:v>Oct</c:v>
                </c:pt>
              </c:strCache>
            </c:strRef>
          </c:cat>
          <c:val>
            <c:numRef>
              <c:f>Utilization!$P$8:$P$21</c:f>
              <c:numCache>
                <c:formatCode>0%</c:formatCode>
                <c:ptCount val="14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0.6</c:v>
                </c:pt>
                <c:pt idx="12">
                  <c:v>0.6</c:v>
                </c:pt>
                <c:pt idx="13">
                  <c:v>0.6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Utilization!$R$7</c:f>
              <c:strCache>
                <c:ptCount val="1"/>
                <c:pt idx="0">
                  <c:v>Pathway Utilization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Utilization!$K$8:$K$21</c:f>
              <c:strCache>
                <c:ptCount val="14"/>
                <c:pt idx="0">
                  <c:v>Sep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  <c:pt idx="12">
                  <c:v>Sep</c:v>
                </c:pt>
                <c:pt idx="13">
                  <c:v>Oct</c:v>
                </c:pt>
              </c:strCache>
            </c:strRef>
          </c:cat>
          <c:val>
            <c:numRef>
              <c:f>Utilization!$R$8:$R$21</c:f>
              <c:numCache>
                <c:formatCode>General</c:formatCode>
                <c:ptCount val="14"/>
                <c:pt idx="4" formatCode="0%">
                  <c:v>0.151515151515152</c:v>
                </c:pt>
                <c:pt idx="5" formatCode="0%">
                  <c:v>0.140350877192982</c:v>
                </c:pt>
                <c:pt idx="6" formatCode="0%">
                  <c:v>0.166666666666667</c:v>
                </c:pt>
                <c:pt idx="7" formatCode="0%">
                  <c:v>0.15</c:v>
                </c:pt>
                <c:pt idx="8" formatCode="0%">
                  <c:v>0.190476190476191</c:v>
                </c:pt>
                <c:pt idx="9" formatCode="0%">
                  <c:v>0.207317073170732</c:v>
                </c:pt>
                <c:pt idx="10" formatCode="0%">
                  <c:v>0.185185185185185</c:v>
                </c:pt>
                <c:pt idx="11" formatCode="0%">
                  <c:v>0.240963855421687</c:v>
                </c:pt>
                <c:pt idx="12" formatCode="0%">
                  <c:v>0.218390804597701</c:v>
                </c:pt>
                <c:pt idx="13" formatCode="0%">
                  <c:v>0.257142857142857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1265504"/>
        <c:axId val="2131268992"/>
      </c:lineChart>
      <c:catAx>
        <c:axId val="21312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268992"/>
        <c:crosses val="autoZero"/>
        <c:auto val="1"/>
        <c:lblAlgn val="ctr"/>
        <c:lblOffset val="100"/>
        <c:noMultiLvlLbl val="0"/>
      </c:catAx>
      <c:valAx>
        <c:axId val="2131268992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26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453814272778296"/>
          <c:y val="0.846561394636715"/>
          <c:w val="0.9"/>
          <c:h val="0.07445134090693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905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F04781-D75D-4859-A58B-790947E0B6F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3BEAA-A402-44B0-9C53-B04E07A1DB0B}">
      <dgm:prSet phldrT="[Text]"/>
      <dgm:spPr/>
      <dgm:t>
        <a:bodyPr/>
        <a:lstStyle/>
        <a:p>
          <a:r>
            <a:rPr lang="en-US" dirty="0" smtClean="0"/>
            <a:t>Additional Capacity</a:t>
          </a:r>
          <a:endParaRPr lang="en-US" dirty="0"/>
        </a:p>
      </dgm:t>
    </dgm:pt>
    <dgm:pt modelId="{C2CF9B3B-FD86-49F0-A30F-1D0D56AB84D7}" type="parTrans" cxnId="{D7CC992A-A9E2-49D5-8B48-7ED42E13FDAA}">
      <dgm:prSet/>
      <dgm:spPr/>
      <dgm:t>
        <a:bodyPr/>
        <a:lstStyle/>
        <a:p>
          <a:endParaRPr lang="en-US"/>
        </a:p>
      </dgm:t>
    </dgm:pt>
    <dgm:pt modelId="{7375E616-BE35-477D-A689-3D2812D1F2F8}" type="sibTrans" cxnId="{D7CC992A-A9E2-49D5-8B48-7ED42E13FDAA}">
      <dgm:prSet/>
      <dgm:spPr/>
      <dgm:t>
        <a:bodyPr/>
        <a:lstStyle/>
        <a:p>
          <a:endParaRPr lang="en-US"/>
        </a:p>
      </dgm:t>
    </dgm:pt>
    <dgm:pt modelId="{4E83B47C-5616-4AD7-9728-192D2ED782D6}">
      <dgm:prSet phldrT="[Text]"/>
      <dgm:spPr/>
      <dgm:t>
        <a:bodyPr/>
        <a:lstStyle/>
        <a:p>
          <a:r>
            <a:rPr lang="en-US" dirty="0" smtClean="0"/>
            <a:t>Boarding</a:t>
          </a:r>
          <a:r>
            <a:rPr lang="en-US" baseline="0" dirty="0" smtClean="0"/>
            <a:t> </a:t>
          </a:r>
        </a:p>
      </dgm:t>
    </dgm:pt>
    <dgm:pt modelId="{3BB652B0-CBE5-4651-8044-6FF8DAFD039C}" type="parTrans" cxnId="{D75E2D9B-9193-4404-BC40-68776F358CCA}">
      <dgm:prSet/>
      <dgm:spPr/>
      <dgm:t>
        <a:bodyPr/>
        <a:lstStyle/>
        <a:p>
          <a:endParaRPr lang="en-US"/>
        </a:p>
      </dgm:t>
    </dgm:pt>
    <dgm:pt modelId="{B7412A01-B758-48FD-8D02-A1E34E7DD82A}" type="sibTrans" cxnId="{D75E2D9B-9193-4404-BC40-68776F358CCA}">
      <dgm:prSet/>
      <dgm:spPr/>
      <dgm:t>
        <a:bodyPr/>
        <a:lstStyle/>
        <a:p>
          <a:endParaRPr lang="en-US"/>
        </a:p>
      </dgm:t>
    </dgm:pt>
    <dgm:pt modelId="{A9757630-3D0E-43D3-BF73-E9B811265650}">
      <dgm:prSet phldrT="[Text]"/>
      <dgm:spPr/>
      <dgm:t>
        <a:bodyPr/>
        <a:lstStyle/>
        <a:p>
          <a:r>
            <a:rPr lang="en-US" dirty="0" smtClean="0"/>
            <a:t>Patient Satisfaction</a:t>
          </a:r>
          <a:endParaRPr lang="en-US" dirty="0"/>
        </a:p>
      </dgm:t>
    </dgm:pt>
    <dgm:pt modelId="{04EB3AFE-9952-4DCE-AEBC-26EC5C90EFCA}" type="parTrans" cxnId="{1DF6AB4A-D7AE-4DE6-81BA-8E429AE3F8DB}">
      <dgm:prSet/>
      <dgm:spPr/>
      <dgm:t>
        <a:bodyPr/>
        <a:lstStyle/>
        <a:p>
          <a:endParaRPr lang="en-US"/>
        </a:p>
      </dgm:t>
    </dgm:pt>
    <dgm:pt modelId="{ACAB00B5-9E18-41A0-8BA9-550E0CD68426}" type="sibTrans" cxnId="{1DF6AB4A-D7AE-4DE6-81BA-8E429AE3F8DB}">
      <dgm:prSet/>
      <dgm:spPr/>
      <dgm:t>
        <a:bodyPr/>
        <a:lstStyle/>
        <a:p>
          <a:endParaRPr lang="en-US"/>
        </a:p>
      </dgm:t>
    </dgm:pt>
    <dgm:pt modelId="{7C499023-D296-4771-8BAD-12CF10D9A468}">
      <dgm:prSet phldrT="[Text]"/>
      <dgm:spPr/>
      <dgm:t>
        <a:bodyPr/>
        <a:lstStyle/>
        <a:p>
          <a:r>
            <a:rPr lang="en-US" dirty="0" smtClean="0"/>
            <a:t>Reduced</a:t>
          </a:r>
          <a:r>
            <a:rPr lang="en-US" baseline="0" dirty="0" smtClean="0"/>
            <a:t> hospital length of stay </a:t>
          </a:r>
          <a:endParaRPr lang="en-US" dirty="0"/>
        </a:p>
      </dgm:t>
    </dgm:pt>
    <dgm:pt modelId="{3FAD4C92-FBDF-4156-82A2-FC16EB1014E0}" type="parTrans" cxnId="{9E9128D2-0AC5-4281-98F6-4725957268BC}">
      <dgm:prSet/>
      <dgm:spPr/>
      <dgm:t>
        <a:bodyPr/>
        <a:lstStyle/>
        <a:p>
          <a:endParaRPr lang="en-US"/>
        </a:p>
      </dgm:t>
    </dgm:pt>
    <dgm:pt modelId="{2AB2CFE0-65F9-41D5-8010-232D159CCACA}" type="sibTrans" cxnId="{9E9128D2-0AC5-4281-98F6-4725957268BC}">
      <dgm:prSet/>
      <dgm:spPr/>
      <dgm:t>
        <a:bodyPr/>
        <a:lstStyle/>
        <a:p>
          <a:endParaRPr lang="en-US"/>
        </a:p>
      </dgm:t>
    </dgm:pt>
    <dgm:pt modelId="{1BC09C8E-8615-4A23-B268-5EFB970D8CB9}">
      <dgm:prSet phldrT="[Text]"/>
      <dgm:spPr/>
      <dgm:t>
        <a:bodyPr/>
        <a:lstStyle/>
        <a:p>
          <a:r>
            <a:rPr lang="en-US" dirty="0" smtClean="0"/>
            <a:t>Reduced</a:t>
          </a:r>
          <a:r>
            <a:rPr lang="en-US" baseline="0" dirty="0" smtClean="0"/>
            <a:t> Cost </a:t>
          </a:r>
          <a:endParaRPr lang="en-US" dirty="0"/>
        </a:p>
      </dgm:t>
    </dgm:pt>
    <dgm:pt modelId="{23A159FC-46BC-4807-AA97-66CE51ED63E3}" type="parTrans" cxnId="{CADAA892-C446-4DEA-8AA4-B3FE332EEB64}">
      <dgm:prSet/>
      <dgm:spPr/>
      <dgm:t>
        <a:bodyPr/>
        <a:lstStyle/>
        <a:p>
          <a:endParaRPr lang="en-US"/>
        </a:p>
      </dgm:t>
    </dgm:pt>
    <dgm:pt modelId="{FB45FDE8-FB16-4B14-AEA9-EC9AE95C8676}" type="sibTrans" cxnId="{CADAA892-C446-4DEA-8AA4-B3FE332EEB64}">
      <dgm:prSet/>
      <dgm:spPr/>
      <dgm:t>
        <a:bodyPr/>
        <a:lstStyle/>
        <a:p>
          <a:endParaRPr lang="en-US"/>
        </a:p>
      </dgm:t>
    </dgm:pt>
    <dgm:pt modelId="{47B551E3-23D9-4236-A34F-0D2B8DEE9766}">
      <dgm:prSet phldrT="[Text]"/>
      <dgm:spPr/>
      <dgm:t>
        <a:bodyPr/>
        <a:lstStyle/>
        <a:p>
          <a:r>
            <a:rPr lang="en-US" dirty="0" smtClean="0"/>
            <a:t>Employee Satisfaction</a:t>
          </a:r>
          <a:endParaRPr lang="en-US" dirty="0"/>
        </a:p>
      </dgm:t>
    </dgm:pt>
    <dgm:pt modelId="{E43B18F6-F368-427F-BDED-2162204E24CA}" type="parTrans" cxnId="{F7774A89-1F43-4EBD-98D6-64C956AD41E7}">
      <dgm:prSet/>
      <dgm:spPr/>
      <dgm:t>
        <a:bodyPr/>
        <a:lstStyle/>
        <a:p>
          <a:endParaRPr lang="en-US"/>
        </a:p>
      </dgm:t>
    </dgm:pt>
    <dgm:pt modelId="{ED0D2C07-2627-43F1-8A57-7805E1B0CAEB}" type="sibTrans" cxnId="{F7774A89-1F43-4EBD-98D6-64C956AD41E7}">
      <dgm:prSet/>
      <dgm:spPr/>
      <dgm:t>
        <a:bodyPr/>
        <a:lstStyle/>
        <a:p>
          <a:endParaRPr lang="en-US"/>
        </a:p>
      </dgm:t>
    </dgm:pt>
    <dgm:pt modelId="{BED5513C-3641-4499-B631-60A97D6BD932}">
      <dgm:prSet phldrT="[Text]"/>
      <dgm:spPr/>
      <dgm:t>
        <a:bodyPr/>
        <a:lstStyle/>
        <a:p>
          <a:r>
            <a:rPr lang="en-US" dirty="0" smtClean="0"/>
            <a:t>Emergency</a:t>
          </a:r>
          <a:r>
            <a:rPr lang="en-US" baseline="0" dirty="0" smtClean="0"/>
            <a:t> Medicine </a:t>
          </a:r>
          <a:endParaRPr lang="en-US" dirty="0"/>
        </a:p>
      </dgm:t>
    </dgm:pt>
    <dgm:pt modelId="{327A0B59-0BE6-40AC-A8DB-903D804FB407}" type="parTrans" cxnId="{23D02F8A-1358-49D3-881E-B652C0890EEA}">
      <dgm:prSet/>
      <dgm:spPr/>
      <dgm:t>
        <a:bodyPr/>
        <a:lstStyle/>
        <a:p>
          <a:endParaRPr lang="en-US"/>
        </a:p>
      </dgm:t>
    </dgm:pt>
    <dgm:pt modelId="{79979888-C238-4473-B5DE-479203C4B52A}" type="sibTrans" cxnId="{23D02F8A-1358-49D3-881E-B652C0890EEA}">
      <dgm:prSet/>
      <dgm:spPr/>
      <dgm:t>
        <a:bodyPr/>
        <a:lstStyle/>
        <a:p>
          <a:endParaRPr lang="en-US"/>
        </a:p>
      </dgm:t>
    </dgm:pt>
    <dgm:pt modelId="{023DCDCF-6917-4305-A840-6291E1F648B6}">
      <dgm:prSet phldrT="[Text]"/>
      <dgm:spPr/>
      <dgm:t>
        <a:bodyPr/>
        <a:lstStyle/>
        <a:p>
          <a:r>
            <a:rPr lang="en-US" dirty="0" smtClean="0"/>
            <a:t>Neurology</a:t>
          </a:r>
          <a:r>
            <a:rPr lang="en-US" baseline="0" dirty="0" smtClean="0"/>
            <a:t> </a:t>
          </a:r>
        </a:p>
      </dgm:t>
    </dgm:pt>
    <dgm:pt modelId="{5AC0E867-99FE-4A85-95CB-37E5D4EB926A}" type="parTrans" cxnId="{41BBE044-81BD-44E6-9F51-E4E42941B2E2}">
      <dgm:prSet/>
      <dgm:spPr/>
      <dgm:t>
        <a:bodyPr/>
        <a:lstStyle/>
        <a:p>
          <a:endParaRPr lang="en-US"/>
        </a:p>
      </dgm:t>
    </dgm:pt>
    <dgm:pt modelId="{B001A35B-91E6-48A5-A507-1E628E06CF05}" type="sibTrans" cxnId="{41BBE044-81BD-44E6-9F51-E4E42941B2E2}">
      <dgm:prSet/>
      <dgm:spPr/>
      <dgm:t>
        <a:bodyPr/>
        <a:lstStyle/>
        <a:p>
          <a:endParaRPr lang="en-US"/>
        </a:p>
      </dgm:t>
    </dgm:pt>
    <dgm:pt modelId="{C9BA7578-BEF0-4DE8-8471-B789A11D28B7}">
      <dgm:prSet phldrT="[Text]"/>
      <dgm:spPr/>
      <dgm:t>
        <a:bodyPr/>
        <a:lstStyle/>
        <a:p>
          <a:r>
            <a:rPr lang="en-US" dirty="0" smtClean="0"/>
            <a:t>Observation</a:t>
          </a:r>
          <a:r>
            <a:rPr lang="en-US" baseline="0" dirty="0" smtClean="0"/>
            <a:t> Unit Capacity </a:t>
          </a:r>
        </a:p>
      </dgm:t>
    </dgm:pt>
    <dgm:pt modelId="{FC81835F-F437-4390-A2ED-4B1DD6EEDB7D}" type="parTrans" cxnId="{915E8182-E816-4CA8-B6AB-30A8CC7AEFFC}">
      <dgm:prSet/>
      <dgm:spPr/>
      <dgm:t>
        <a:bodyPr/>
        <a:lstStyle/>
        <a:p>
          <a:endParaRPr lang="en-US"/>
        </a:p>
      </dgm:t>
    </dgm:pt>
    <dgm:pt modelId="{578C0209-499A-441C-92C6-9DC0064084FD}" type="sibTrans" cxnId="{915E8182-E816-4CA8-B6AB-30A8CC7AEFFC}">
      <dgm:prSet/>
      <dgm:spPr/>
      <dgm:t>
        <a:bodyPr/>
        <a:lstStyle/>
        <a:p>
          <a:endParaRPr lang="en-US"/>
        </a:p>
      </dgm:t>
    </dgm:pt>
    <dgm:pt modelId="{C59EA893-D502-8E40-8E5A-BC80914E3D9B}">
      <dgm:prSet phldrT="[Text]"/>
      <dgm:spPr/>
      <dgm:t>
        <a:bodyPr/>
        <a:lstStyle/>
        <a:p>
          <a:r>
            <a:rPr lang="en-US" baseline="0" dirty="0" smtClean="0"/>
            <a:t>MRI Resource Utilization </a:t>
          </a:r>
        </a:p>
      </dgm:t>
    </dgm:pt>
    <dgm:pt modelId="{BE25A5A6-6D33-D349-AA91-EBF5A3345F7B}" type="parTrans" cxnId="{FAD531EF-8924-8F42-B599-19979663FC9E}">
      <dgm:prSet/>
      <dgm:spPr/>
      <dgm:t>
        <a:bodyPr/>
        <a:lstStyle/>
        <a:p>
          <a:endParaRPr lang="en-US"/>
        </a:p>
      </dgm:t>
    </dgm:pt>
    <dgm:pt modelId="{32800FAA-2D47-C848-B2BD-83482FE0F73B}" type="sibTrans" cxnId="{FAD531EF-8924-8F42-B599-19979663FC9E}">
      <dgm:prSet/>
      <dgm:spPr/>
      <dgm:t>
        <a:bodyPr/>
        <a:lstStyle/>
        <a:p>
          <a:endParaRPr lang="en-US"/>
        </a:p>
      </dgm:t>
    </dgm:pt>
    <dgm:pt modelId="{0179049C-79E0-B44F-81CD-85D693FB1772}">
      <dgm:prSet phldrT="[Text]"/>
      <dgm:spPr/>
      <dgm:t>
        <a:bodyPr/>
        <a:lstStyle/>
        <a:p>
          <a:r>
            <a:rPr lang="en-US" baseline="0" dirty="0" smtClean="0"/>
            <a:t>Radiology </a:t>
          </a:r>
        </a:p>
      </dgm:t>
    </dgm:pt>
    <dgm:pt modelId="{285534A7-7D57-B940-B03B-82FB56A172A5}" type="parTrans" cxnId="{7230EA85-E5F1-3E42-984B-D93DF9A917FA}">
      <dgm:prSet/>
      <dgm:spPr/>
      <dgm:t>
        <a:bodyPr/>
        <a:lstStyle/>
        <a:p>
          <a:endParaRPr lang="en-US"/>
        </a:p>
      </dgm:t>
    </dgm:pt>
    <dgm:pt modelId="{853E0EC6-B704-C241-B9ED-2EA8F081E273}" type="sibTrans" cxnId="{7230EA85-E5F1-3E42-984B-D93DF9A917FA}">
      <dgm:prSet/>
      <dgm:spPr/>
      <dgm:t>
        <a:bodyPr/>
        <a:lstStyle/>
        <a:p>
          <a:endParaRPr lang="en-US"/>
        </a:p>
      </dgm:t>
    </dgm:pt>
    <dgm:pt modelId="{9A5745E0-0CDE-46B0-9F51-34587E79413D}" type="pres">
      <dgm:prSet presAssocID="{FFF04781-D75D-4859-A58B-790947E0B6F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65D00F-5C21-4123-B511-F62CBAB8A2BA}" type="pres">
      <dgm:prSet presAssocID="{1E93BEAA-A402-44B0-9C53-B04E07A1DB0B}" presName="comp" presStyleCnt="0"/>
      <dgm:spPr/>
    </dgm:pt>
    <dgm:pt modelId="{B7B27130-6C3B-4B4F-AA70-B797A3D6CB31}" type="pres">
      <dgm:prSet presAssocID="{1E93BEAA-A402-44B0-9C53-B04E07A1DB0B}" presName="box" presStyleLbl="node1" presStyleIdx="0" presStyleCnt="3" custLinFactNeighborX="0" custLinFactNeighborY="-8541"/>
      <dgm:spPr/>
      <dgm:t>
        <a:bodyPr/>
        <a:lstStyle/>
        <a:p>
          <a:endParaRPr lang="en-US"/>
        </a:p>
      </dgm:t>
    </dgm:pt>
    <dgm:pt modelId="{E96ED79D-071A-4E0F-8559-7E00E48FC2B3}" type="pres">
      <dgm:prSet presAssocID="{1E93BEAA-A402-44B0-9C53-B04E07A1DB0B}" presName="img" presStyleLbl="fgImgPlace1" presStyleIdx="0" presStyleCnt="3"/>
      <dgm:spPr>
        <a:solidFill>
          <a:srgbClr val="C5C1D0"/>
        </a:solidFill>
      </dgm:spPr>
    </dgm:pt>
    <dgm:pt modelId="{589266F5-EAF6-47B6-92FF-E9EFD71D40C3}" type="pres">
      <dgm:prSet presAssocID="{1E93BEAA-A402-44B0-9C53-B04E07A1DB0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79911-37AF-43BC-B775-6D397B9D90F0}" type="pres">
      <dgm:prSet presAssocID="{7375E616-BE35-477D-A689-3D2812D1F2F8}" presName="spacer" presStyleCnt="0"/>
      <dgm:spPr/>
    </dgm:pt>
    <dgm:pt modelId="{39601993-9F53-4F35-91A6-2FCA05C18D6F}" type="pres">
      <dgm:prSet presAssocID="{A9757630-3D0E-43D3-BF73-E9B811265650}" presName="comp" presStyleCnt="0"/>
      <dgm:spPr/>
    </dgm:pt>
    <dgm:pt modelId="{5C32E911-D254-4824-8FDC-A362CE71B81E}" type="pres">
      <dgm:prSet presAssocID="{A9757630-3D0E-43D3-BF73-E9B811265650}" presName="box" presStyleLbl="node1" presStyleIdx="1" presStyleCnt="3"/>
      <dgm:spPr/>
      <dgm:t>
        <a:bodyPr/>
        <a:lstStyle/>
        <a:p>
          <a:endParaRPr lang="en-US"/>
        </a:p>
      </dgm:t>
    </dgm:pt>
    <dgm:pt modelId="{9CC92AD7-35E3-48FC-B38D-D2F6904DB6CB}" type="pres">
      <dgm:prSet presAssocID="{A9757630-3D0E-43D3-BF73-E9B811265650}" presName="img" presStyleLbl="fgImgPlace1" presStyleIdx="1" presStyleCnt="3"/>
      <dgm:spPr>
        <a:solidFill>
          <a:srgbClr val="C5C1D0"/>
        </a:solidFill>
      </dgm:spPr>
    </dgm:pt>
    <dgm:pt modelId="{466163AD-A411-4528-99C9-9F023D9C1463}" type="pres">
      <dgm:prSet presAssocID="{A9757630-3D0E-43D3-BF73-E9B81126565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E9914-4BA1-4F5A-8E21-C2D0E19058BC}" type="pres">
      <dgm:prSet presAssocID="{ACAB00B5-9E18-41A0-8BA9-550E0CD68426}" presName="spacer" presStyleCnt="0"/>
      <dgm:spPr/>
    </dgm:pt>
    <dgm:pt modelId="{B056FC67-687A-478C-8FD2-81EF444DF9A0}" type="pres">
      <dgm:prSet presAssocID="{47B551E3-23D9-4236-A34F-0D2B8DEE9766}" presName="comp" presStyleCnt="0"/>
      <dgm:spPr/>
    </dgm:pt>
    <dgm:pt modelId="{B99E2C8C-2714-4654-B719-0A5E51A5A4AB}" type="pres">
      <dgm:prSet presAssocID="{47B551E3-23D9-4236-A34F-0D2B8DEE9766}" presName="box" presStyleLbl="node1" presStyleIdx="2" presStyleCnt="3"/>
      <dgm:spPr/>
      <dgm:t>
        <a:bodyPr/>
        <a:lstStyle/>
        <a:p>
          <a:endParaRPr lang="en-US"/>
        </a:p>
      </dgm:t>
    </dgm:pt>
    <dgm:pt modelId="{03594A55-9C23-46F2-94C8-82873E255E13}" type="pres">
      <dgm:prSet presAssocID="{47B551E3-23D9-4236-A34F-0D2B8DEE9766}" presName="img" presStyleLbl="fgImgPlace1" presStyleIdx="2" presStyleCnt="3"/>
      <dgm:spPr>
        <a:solidFill>
          <a:srgbClr val="C5C1D0"/>
        </a:solidFill>
      </dgm:spPr>
    </dgm:pt>
    <dgm:pt modelId="{ACEE25F0-7E06-4B57-81E5-77E745D6E942}" type="pres">
      <dgm:prSet presAssocID="{47B551E3-23D9-4236-A34F-0D2B8DEE97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3DACF5-C033-CB45-A586-2BFCC1BA9D7F}" type="presOf" srcId="{C9BA7578-BEF0-4DE8-8471-B789A11D28B7}" destId="{589266F5-EAF6-47B6-92FF-E9EFD71D40C3}" srcOrd="1" destOrd="2" presId="urn:microsoft.com/office/officeart/2005/8/layout/vList4"/>
    <dgm:cxn modelId="{CADAA892-C446-4DEA-8AA4-B3FE332EEB64}" srcId="{A9757630-3D0E-43D3-BF73-E9B811265650}" destId="{1BC09C8E-8615-4A23-B268-5EFB970D8CB9}" srcOrd="1" destOrd="0" parTransId="{23A159FC-46BC-4807-AA97-66CE51ED63E3}" sibTransId="{FB45FDE8-FB16-4B14-AEA9-EC9AE95C8676}"/>
    <dgm:cxn modelId="{D75E2D9B-9193-4404-BC40-68776F358CCA}" srcId="{1E93BEAA-A402-44B0-9C53-B04E07A1DB0B}" destId="{4E83B47C-5616-4AD7-9728-192D2ED782D6}" srcOrd="0" destOrd="0" parTransId="{3BB652B0-CBE5-4651-8044-6FF8DAFD039C}" sibTransId="{B7412A01-B758-48FD-8D02-A1E34E7DD82A}"/>
    <dgm:cxn modelId="{501152A6-13F7-6B4F-BA13-7D3609F6915B}" type="presOf" srcId="{4E83B47C-5616-4AD7-9728-192D2ED782D6}" destId="{589266F5-EAF6-47B6-92FF-E9EFD71D40C3}" srcOrd="1" destOrd="1" presId="urn:microsoft.com/office/officeart/2005/8/layout/vList4"/>
    <dgm:cxn modelId="{4E57FFE9-1D56-4248-B3B3-EC9A839F86D6}" type="presOf" srcId="{47B551E3-23D9-4236-A34F-0D2B8DEE9766}" destId="{B99E2C8C-2714-4654-B719-0A5E51A5A4AB}" srcOrd="0" destOrd="0" presId="urn:microsoft.com/office/officeart/2005/8/layout/vList4"/>
    <dgm:cxn modelId="{8A10D726-EA5A-8B4B-883E-89D6084F7269}" type="presOf" srcId="{C59EA893-D502-8E40-8E5A-BC80914E3D9B}" destId="{589266F5-EAF6-47B6-92FF-E9EFD71D40C3}" srcOrd="1" destOrd="3" presId="urn:microsoft.com/office/officeart/2005/8/layout/vList4"/>
    <dgm:cxn modelId="{52752086-0C4B-2A49-BF72-BB9AA4D48781}" type="presOf" srcId="{1E93BEAA-A402-44B0-9C53-B04E07A1DB0B}" destId="{589266F5-EAF6-47B6-92FF-E9EFD71D40C3}" srcOrd="1" destOrd="0" presId="urn:microsoft.com/office/officeart/2005/8/layout/vList4"/>
    <dgm:cxn modelId="{FAD531EF-8924-8F42-B599-19979663FC9E}" srcId="{1E93BEAA-A402-44B0-9C53-B04E07A1DB0B}" destId="{C59EA893-D502-8E40-8E5A-BC80914E3D9B}" srcOrd="2" destOrd="0" parTransId="{BE25A5A6-6D33-D349-AA91-EBF5A3345F7B}" sibTransId="{32800FAA-2D47-C848-B2BD-83482FE0F73B}"/>
    <dgm:cxn modelId="{3D82D047-C3CD-DA44-8FEC-88A80FACE401}" type="presOf" srcId="{4E83B47C-5616-4AD7-9728-192D2ED782D6}" destId="{B7B27130-6C3B-4B4F-AA70-B797A3D6CB31}" srcOrd="0" destOrd="1" presId="urn:microsoft.com/office/officeart/2005/8/layout/vList4"/>
    <dgm:cxn modelId="{97A3233D-3EB2-B748-B603-65877443FEC0}" type="presOf" srcId="{C9BA7578-BEF0-4DE8-8471-B789A11D28B7}" destId="{B7B27130-6C3B-4B4F-AA70-B797A3D6CB31}" srcOrd="0" destOrd="2" presId="urn:microsoft.com/office/officeart/2005/8/layout/vList4"/>
    <dgm:cxn modelId="{F64B0C89-F8BC-844B-BF67-AD3D4739D42A}" type="presOf" srcId="{0179049C-79E0-B44F-81CD-85D693FB1772}" destId="{B99E2C8C-2714-4654-B719-0A5E51A5A4AB}" srcOrd="0" destOrd="3" presId="urn:microsoft.com/office/officeart/2005/8/layout/vList4"/>
    <dgm:cxn modelId="{F3475B34-3B63-7043-9B61-864FAA278966}" type="presOf" srcId="{7C499023-D296-4771-8BAD-12CF10D9A468}" destId="{5C32E911-D254-4824-8FDC-A362CE71B81E}" srcOrd="0" destOrd="1" presId="urn:microsoft.com/office/officeart/2005/8/layout/vList4"/>
    <dgm:cxn modelId="{9D207396-7A9C-1946-BA87-8E131A94C26A}" type="presOf" srcId="{A9757630-3D0E-43D3-BF73-E9B811265650}" destId="{466163AD-A411-4528-99C9-9F023D9C1463}" srcOrd="1" destOrd="0" presId="urn:microsoft.com/office/officeart/2005/8/layout/vList4"/>
    <dgm:cxn modelId="{9E9128D2-0AC5-4281-98F6-4725957268BC}" srcId="{A9757630-3D0E-43D3-BF73-E9B811265650}" destId="{7C499023-D296-4771-8BAD-12CF10D9A468}" srcOrd="0" destOrd="0" parTransId="{3FAD4C92-FBDF-4156-82A2-FC16EB1014E0}" sibTransId="{2AB2CFE0-65F9-41D5-8010-232D159CCACA}"/>
    <dgm:cxn modelId="{915E8182-E816-4CA8-B6AB-30A8CC7AEFFC}" srcId="{1E93BEAA-A402-44B0-9C53-B04E07A1DB0B}" destId="{C9BA7578-BEF0-4DE8-8471-B789A11D28B7}" srcOrd="1" destOrd="0" parTransId="{FC81835F-F437-4390-A2ED-4B1DD6EEDB7D}" sibTransId="{578C0209-499A-441C-92C6-9DC0064084FD}"/>
    <dgm:cxn modelId="{6AD3EF56-6B61-724A-84A1-DC083F379A3F}" type="presOf" srcId="{7C499023-D296-4771-8BAD-12CF10D9A468}" destId="{466163AD-A411-4528-99C9-9F023D9C1463}" srcOrd="1" destOrd="1" presId="urn:microsoft.com/office/officeart/2005/8/layout/vList4"/>
    <dgm:cxn modelId="{D7CC992A-A9E2-49D5-8B48-7ED42E13FDAA}" srcId="{FFF04781-D75D-4859-A58B-790947E0B6FE}" destId="{1E93BEAA-A402-44B0-9C53-B04E07A1DB0B}" srcOrd="0" destOrd="0" parTransId="{C2CF9B3B-FD86-49F0-A30F-1D0D56AB84D7}" sibTransId="{7375E616-BE35-477D-A689-3D2812D1F2F8}"/>
    <dgm:cxn modelId="{69F876C8-B50F-D547-A514-0D3D22B76622}" type="presOf" srcId="{0179049C-79E0-B44F-81CD-85D693FB1772}" destId="{ACEE25F0-7E06-4B57-81E5-77E745D6E942}" srcOrd="1" destOrd="3" presId="urn:microsoft.com/office/officeart/2005/8/layout/vList4"/>
    <dgm:cxn modelId="{F7774A89-1F43-4EBD-98D6-64C956AD41E7}" srcId="{FFF04781-D75D-4859-A58B-790947E0B6FE}" destId="{47B551E3-23D9-4236-A34F-0D2B8DEE9766}" srcOrd="2" destOrd="0" parTransId="{E43B18F6-F368-427F-BDED-2162204E24CA}" sibTransId="{ED0D2C07-2627-43F1-8A57-7805E1B0CAEB}"/>
    <dgm:cxn modelId="{F4FB0A2B-76B6-B246-9503-34619B03C8F8}" type="presOf" srcId="{1E93BEAA-A402-44B0-9C53-B04E07A1DB0B}" destId="{B7B27130-6C3B-4B4F-AA70-B797A3D6CB31}" srcOrd="0" destOrd="0" presId="urn:microsoft.com/office/officeart/2005/8/layout/vList4"/>
    <dgm:cxn modelId="{41BBE044-81BD-44E6-9F51-E4E42941B2E2}" srcId="{47B551E3-23D9-4236-A34F-0D2B8DEE9766}" destId="{023DCDCF-6917-4305-A840-6291E1F648B6}" srcOrd="1" destOrd="0" parTransId="{5AC0E867-99FE-4A85-95CB-37E5D4EB926A}" sibTransId="{B001A35B-91E6-48A5-A507-1E628E06CF05}"/>
    <dgm:cxn modelId="{7E54E3BF-7921-934B-B214-757B1B738046}" type="presOf" srcId="{1BC09C8E-8615-4A23-B268-5EFB970D8CB9}" destId="{5C32E911-D254-4824-8FDC-A362CE71B81E}" srcOrd="0" destOrd="2" presId="urn:microsoft.com/office/officeart/2005/8/layout/vList4"/>
    <dgm:cxn modelId="{AE812B4A-1AAB-7A43-92F5-E81080068A9A}" type="presOf" srcId="{1BC09C8E-8615-4A23-B268-5EFB970D8CB9}" destId="{466163AD-A411-4528-99C9-9F023D9C1463}" srcOrd="1" destOrd="2" presId="urn:microsoft.com/office/officeart/2005/8/layout/vList4"/>
    <dgm:cxn modelId="{1DF6AB4A-D7AE-4DE6-81BA-8E429AE3F8DB}" srcId="{FFF04781-D75D-4859-A58B-790947E0B6FE}" destId="{A9757630-3D0E-43D3-BF73-E9B811265650}" srcOrd="1" destOrd="0" parTransId="{04EB3AFE-9952-4DCE-AEBC-26EC5C90EFCA}" sibTransId="{ACAB00B5-9E18-41A0-8BA9-550E0CD68426}"/>
    <dgm:cxn modelId="{E209EE6E-3950-7B4A-9244-2F1562AE2843}" type="presOf" srcId="{023DCDCF-6917-4305-A840-6291E1F648B6}" destId="{B99E2C8C-2714-4654-B719-0A5E51A5A4AB}" srcOrd="0" destOrd="2" presId="urn:microsoft.com/office/officeart/2005/8/layout/vList4"/>
    <dgm:cxn modelId="{146B13A6-B0EF-9A48-BA96-D57289B6D056}" type="presOf" srcId="{C59EA893-D502-8E40-8E5A-BC80914E3D9B}" destId="{B7B27130-6C3B-4B4F-AA70-B797A3D6CB31}" srcOrd="0" destOrd="3" presId="urn:microsoft.com/office/officeart/2005/8/layout/vList4"/>
    <dgm:cxn modelId="{7230EA85-E5F1-3E42-984B-D93DF9A917FA}" srcId="{47B551E3-23D9-4236-A34F-0D2B8DEE9766}" destId="{0179049C-79E0-B44F-81CD-85D693FB1772}" srcOrd="2" destOrd="0" parTransId="{285534A7-7D57-B940-B03B-82FB56A172A5}" sibTransId="{853E0EC6-B704-C241-B9ED-2EA8F081E273}"/>
    <dgm:cxn modelId="{D3EA301F-C68A-8847-821D-A0BFFA547588}" type="presOf" srcId="{47B551E3-23D9-4236-A34F-0D2B8DEE9766}" destId="{ACEE25F0-7E06-4B57-81E5-77E745D6E942}" srcOrd="1" destOrd="0" presId="urn:microsoft.com/office/officeart/2005/8/layout/vList4"/>
    <dgm:cxn modelId="{23D02F8A-1358-49D3-881E-B652C0890EEA}" srcId="{47B551E3-23D9-4236-A34F-0D2B8DEE9766}" destId="{BED5513C-3641-4499-B631-60A97D6BD932}" srcOrd="0" destOrd="0" parTransId="{327A0B59-0BE6-40AC-A8DB-903D804FB407}" sibTransId="{79979888-C238-4473-B5DE-479203C4B52A}"/>
    <dgm:cxn modelId="{EA5D37F3-F7FB-8441-8530-B2DC3E2B06D2}" type="presOf" srcId="{023DCDCF-6917-4305-A840-6291E1F648B6}" destId="{ACEE25F0-7E06-4B57-81E5-77E745D6E942}" srcOrd="1" destOrd="2" presId="urn:microsoft.com/office/officeart/2005/8/layout/vList4"/>
    <dgm:cxn modelId="{47F2EBA2-589A-2743-B596-76C75CF6743D}" type="presOf" srcId="{BED5513C-3641-4499-B631-60A97D6BD932}" destId="{ACEE25F0-7E06-4B57-81E5-77E745D6E942}" srcOrd="1" destOrd="1" presId="urn:microsoft.com/office/officeart/2005/8/layout/vList4"/>
    <dgm:cxn modelId="{662CC870-89F9-9845-A569-4A3AD8447BCB}" type="presOf" srcId="{FFF04781-D75D-4859-A58B-790947E0B6FE}" destId="{9A5745E0-0CDE-46B0-9F51-34587E79413D}" srcOrd="0" destOrd="0" presId="urn:microsoft.com/office/officeart/2005/8/layout/vList4"/>
    <dgm:cxn modelId="{989C533D-EF26-7447-A41D-7FFCEC6127A4}" type="presOf" srcId="{A9757630-3D0E-43D3-BF73-E9B811265650}" destId="{5C32E911-D254-4824-8FDC-A362CE71B81E}" srcOrd="0" destOrd="0" presId="urn:microsoft.com/office/officeart/2005/8/layout/vList4"/>
    <dgm:cxn modelId="{526ED1C5-33AD-9244-95F0-758154B0E6AB}" type="presOf" srcId="{BED5513C-3641-4499-B631-60A97D6BD932}" destId="{B99E2C8C-2714-4654-B719-0A5E51A5A4AB}" srcOrd="0" destOrd="1" presId="urn:microsoft.com/office/officeart/2005/8/layout/vList4"/>
    <dgm:cxn modelId="{4490289A-B9B5-F245-9A3C-66B1E28A1E9C}" type="presParOf" srcId="{9A5745E0-0CDE-46B0-9F51-34587E79413D}" destId="{7765D00F-5C21-4123-B511-F62CBAB8A2BA}" srcOrd="0" destOrd="0" presId="urn:microsoft.com/office/officeart/2005/8/layout/vList4"/>
    <dgm:cxn modelId="{A8B8B49E-5042-1C46-AB09-89DB23D564CE}" type="presParOf" srcId="{7765D00F-5C21-4123-B511-F62CBAB8A2BA}" destId="{B7B27130-6C3B-4B4F-AA70-B797A3D6CB31}" srcOrd="0" destOrd="0" presId="urn:microsoft.com/office/officeart/2005/8/layout/vList4"/>
    <dgm:cxn modelId="{F158CC94-8B88-644E-A486-F2F5FE6D448D}" type="presParOf" srcId="{7765D00F-5C21-4123-B511-F62CBAB8A2BA}" destId="{E96ED79D-071A-4E0F-8559-7E00E48FC2B3}" srcOrd="1" destOrd="0" presId="urn:microsoft.com/office/officeart/2005/8/layout/vList4"/>
    <dgm:cxn modelId="{6F95D737-9227-8546-9426-C3042B19D32D}" type="presParOf" srcId="{7765D00F-5C21-4123-B511-F62CBAB8A2BA}" destId="{589266F5-EAF6-47B6-92FF-E9EFD71D40C3}" srcOrd="2" destOrd="0" presId="urn:microsoft.com/office/officeart/2005/8/layout/vList4"/>
    <dgm:cxn modelId="{5989F7EF-4973-804A-BCE5-8FC4D736270C}" type="presParOf" srcId="{9A5745E0-0CDE-46B0-9F51-34587E79413D}" destId="{61179911-37AF-43BC-B775-6D397B9D90F0}" srcOrd="1" destOrd="0" presId="urn:microsoft.com/office/officeart/2005/8/layout/vList4"/>
    <dgm:cxn modelId="{728C31BE-2336-0549-9B62-359C16C69A04}" type="presParOf" srcId="{9A5745E0-0CDE-46B0-9F51-34587E79413D}" destId="{39601993-9F53-4F35-91A6-2FCA05C18D6F}" srcOrd="2" destOrd="0" presId="urn:microsoft.com/office/officeart/2005/8/layout/vList4"/>
    <dgm:cxn modelId="{034F9283-201D-754A-AA3D-3C08A248B182}" type="presParOf" srcId="{39601993-9F53-4F35-91A6-2FCA05C18D6F}" destId="{5C32E911-D254-4824-8FDC-A362CE71B81E}" srcOrd="0" destOrd="0" presId="urn:microsoft.com/office/officeart/2005/8/layout/vList4"/>
    <dgm:cxn modelId="{0A1518C6-DE4F-8C4C-B9FC-6A0AD3F9D477}" type="presParOf" srcId="{39601993-9F53-4F35-91A6-2FCA05C18D6F}" destId="{9CC92AD7-35E3-48FC-B38D-D2F6904DB6CB}" srcOrd="1" destOrd="0" presId="urn:microsoft.com/office/officeart/2005/8/layout/vList4"/>
    <dgm:cxn modelId="{89E30646-F639-7140-B6D5-CCB8A2A7D808}" type="presParOf" srcId="{39601993-9F53-4F35-91A6-2FCA05C18D6F}" destId="{466163AD-A411-4528-99C9-9F023D9C1463}" srcOrd="2" destOrd="0" presId="urn:microsoft.com/office/officeart/2005/8/layout/vList4"/>
    <dgm:cxn modelId="{C396CC9B-F863-BD48-AC31-A9A258943BDD}" type="presParOf" srcId="{9A5745E0-0CDE-46B0-9F51-34587E79413D}" destId="{B10E9914-4BA1-4F5A-8E21-C2D0E19058BC}" srcOrd="3" destOrd="0" presId="urn:microsoft.com/office/officeart/2005/8/layout/vList4"/>
    <dgm:cxn modelId="{B802A5EA-1009-6048-8E28-7D0BB26A3FCB}" type="presParOf" srcId="{9A5745E0-0CDE-46B0-9F51-34587E79413D}" destId="{B056FC67-687A-478C-8FD2-81EF444DF9A0}" srcOrd="4" destOrd="0" presId="urn:microsoft.com/office/officeart/2005/8/layout/vList4"/>
    <dgm:cxn modelId="{0160A96D-78B8-A546-A24A-8C3FE3518528}" type="presParOf" srcId="{B056FC67-687A-478C-8FD2-81EF444DF9A0}" destId="{B99E2C8C-2714-4654-B719-0A5E51A5A4AB}" srcOrd="0" destOrd="0" presId="urn:microsoft.com/office/officeart/2005/8/layout/vList4"/>
    <dgm:cxn modelId="{8B36A0BB-BFBD-604B-B610-6AA16FDF1D47}" type="presParOf" srcId="{B056FC67-687A-478C-8FD2-81EF444DF9A0}" destId="{03594A55-9C23-46F2-94C8-82873E255E13}" srcOrd="1" destOrd="0" presId="urn:microsoft.com/office/officeart/2005/8/layout/vList4"/>
    <dgm:cxn modelId="{C2E38940-D777-DB4B-8A98-6DB98D9793BF}" type="presParOf" srcId="{B056FC67-687A-478C-8FD2-81EF444DF9A0}" destId="{ACEE25F0-7E06-4B57-81E5-77E745D6E9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3D4CAB-74C4-0042-B0CE-43C9A3D4584C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43ED90-24A8-C74C-A807-4FFD4C743007}">
      <dgm:prSet phldrT="[Text]"/>
      <dgm:spPr/>
      <dgm:t>
        <a:bodyPr/>
        <a:lstStyle/>
        <a:p>
          <a:r>
            <a:rPr lang="en-US" dirty="0" smtClean="0"/>
            <a:t>Neuro Spell Pathway</a:t>
          </a:r>
          <a:endParaRPr lang="en-US" dirty="0"/>
        </a:p>
      </dgm:t>
    </dgm:pt>
    <dgm:pt modelId="{EC3997C0-0041-AB4C-847F-250C41AB9E42}" type="parTrans" cxnId="{64D86351-0751-0541-B8FE-9D4B52389E9F}">
      <dgm:prSet/>
      <dgm:spPr/>
      <dgm:t>
        <a:bodyPr/>
        <a:lstStyle/>
        <a:p>
          <a:endParaRPr lang="en-US"/>
        </a:p>
      </dgm:t>
    </dgm:pt>
    <dgm:pt modelId="{EA9EEF55-6345-734D-80D7-8E3E77B7F5A2}" type="sibTrans" cxnId="{64D86351-0751-0541-B8FE-9D4B52389E9F}">
      <dgm:prSet/>
      <dgm:spPr/>
      <dgm:t>
        <a:bodyPr/>
        <a:lstStyle/>
        <a:p>
          <a:endParaRPr lang="en-US"/>
        </a:p>
      </dgm:t>
    </dgm:pt>
    <dgm:pt modelId="{58DC22A1-1080-6D41-8915-18D8AFB7A415}">
      <dgm:prSet phldrT="[Text]"/>
      <dgm:spPr/>
      <dgm:t>
        <a:bodyPr/>
        <a:lstStyle/>
        <a:p>
          <a:r>
            <a:rPr lang="en-US" dirty="0" smtClean="0"/>
            <a:t>Physician Referral Services </a:t>
          </a:r>
          <a:endParaRPr lang="en-US" dirty="0"/>
        </a:p>
      </dgm:t>
    </dgm:pt>
    <dgm:pt modelId="{B3C08298-3159-8F42-8C61-AC4B8DFC64D9}" type="parTrans" cxnId="{BE6546DB-8EF9-7847-A8CC-867BE21246C2}">
      <dgm:prSet/>
      <dgm:spPr/>
      <dgm:t>
        <a:bodyPr/>
        <a:lstStyle/>
        <a:p>
          <a:endParaRPr lang="en-US"/>
        </a:p>
      </dgm:t>
    </dgm:pt>
    <dgm:pt modelId="{F0701D49-DE83-2240-B450-A5CA91504581}" type="sibTrans" cxnId="{BE6546DB-8EF9-7847-A8CC-867BE21246C2}">
      <dgm:prSet/>
      <dgm:spPr/>
      <dgm:t>
        <a:bodyPr/>
        <a:lstStyle/>
        <a:p>
          <a:endParaRPr lang="en-US"/>
        </a:p>
      </dgm:t>
    </dgm:pt>
    <dgm:pt modelId="{E861E54F-9D51-FB4F-B357-948AB3BA92FB}">
      <dgm:prSet phldrT="[Text]"/>
      <dgm:spPr/>
      <dgm:t>
        <a:bodyPr/>
        <a:lstStyle/>
        <a:p>
          <a:r>
            <a:rPr lang="en-US" dirty="0" smtClean="0"/>
            <a:t>Registration and Authorization </a:t>
          </a:r>
          <a:endParaRPr lang="en-US" dirty="0"/>
        </a:p>
      </dgm:t>
    </dgm:pt>
    <dgm:pt modelId="{FA3BEC5F-1DE5-5848-9949-593539C5982A}" type="parTrans" cxnId="{91F7F1E4-E9C9-3E4A-826A-24477E332270}">
      <dgm:prSet/>
      <dgm:spPr/>
      <dgm:t>
        <a:bodyPr/>
        <a:lstStyle/>
        <a:p>
          <a:endParaRPr lang="en-US"/>
        </a:p>
      </dgm:t>
    </dgm:pt>
    <dgm:pt modelId="{E0A73FD8-E3DF-9040-B0A4-12738AB047D5}" type="sibTrans" cxnId="{91F7F1E4-E9C9-3E4A-826A-24477E332270}">
      <dgm:prSet/>
      <dgm:spPr/>
      <dgm:t>
        <a:bodyPr/>
        <a:lstStyle/>
        <a:p>
          <a:endParaRPr lang="en-US"/>
        </a:p>
      </dgm:t>
    </dgm:pt>
    <dgm:pt modelId="{A544B51F-11E7-AD48-94DA-92EAFAF6774E}">
      <dgm:prSet/>
      <dgm:spPr/>
      <dgm:t>
        <a:bodyPr/>
        <a:lstStyle/>
        <a:p>
          <a:r>
            <a:rPr lang="en-US" dirty="0" smtClean="0"/>
            <a:t>Nursing</a:t>
          </a:r>
          <a:endParaRPr lang="en-US" dirty="0"/>
        </a:p>
      </dgm:t>
    </dgm:pt>
    <dgm:pt modelId="{2D1CC20A-C66D-5F44-9D8F-1C86BAA8DA90}" type="parTrans" cxnId="{4E9C6E78-5B01-A043-BCBD-139DFA7EF66A}">
      <dgm:prSet/>
      <dgm:spPr/>
      <dgm:t>
        <a:bodyPr/>
        <a:lstStyle/>
        <a:p>
          <a:endParaRPr lang="en-US"/>
        </a:p>
      </dgm:t>
    </dgm:pt>
    <dgm:pt modelId="{82D2B5E3-E630-2A40-AC70-B6DA5B16A573}" type="sibTrans" cxnId="{4E9C6E78-5B01-A043-BCBD-139DFA7EF66A}">
      <dgm:prSet/>
      <dgm:spPr/>
      <dgm:t>
        <a:bodyPr/>
        <a:lstStyle/>
        <a:p>
          <a:endParaRPr lang="en-US"/>
        </a:p>
      </dgm:t>
    </dgm:pt>
    <dgm:pt modelId="{DE16AE3B-FD86-9243-A55A-C5C6BD718ED7}">
      <dgm:prSet/>
      <dgm:spPr/>
      <dgm:t>
        <a:bodyPr/>
        <a:lstStyle/>
        <a:p>
          <a:r>
            <a:rPr lang="en-US" smtClean="0"/>
            <a:t>Neurology</a:t>
          </a:r>
          <a:endParaRPr lang="en-US" dirty="0"/>
        </a:p>
      </dgm:t>
    </dgm:pt>
    <dgm:pt modelId="{A2A0740A-3311-3A4B-8E17-AC0864DBE785}" type="parTrans" cxnId="{C7C567DB-FD76-A843-B32D-53F830ECDBA2}">
      <dgm:prSet/>
      <dgm:spPr/>
      <dgm:t>
        <a:bodyPr/>
        <a:lstStyle/>
        <a:p>
          <a:endParaRPr lang="en-US"/>
        </a:p>
      </dgm:t>
    </dgm:pt>
    <dgm:pt modelId="{2AD480A0-924A-344E-8909-D700AD6CA34E}" type="sibTrans" cxnId="{C7C567DB-FD76-A843-B32D-53F830ECDBA2}">
      <dgm:prSet/>
      <dgm:spPr/>
      <dgm:t>
        <a:bodyPr/>
        <a:lstStyle/>
        <a:p>
          <a:endParaRPr lang="en-US"/>
        </a:p>
      </dgm:t>
    </dgm:pt>
    <dgm:pt modelId="{4600AEEA-EB7F-8B4E-8A9B-796471B1BB7B}">
      <dgm:prSet/>
      <dgm:spPr/>
      <dgm:t>
        <a:bodyPr/>
        <a:lstStyle/>
        <a:p>
          <a:r>
            <a:rPr lang="en-US" dirty="0" smtClean="0"/>
            <a:t>Performance Improvement</a:t>
          </a:r>
          <a:endParaRPr lang="en-US" dirty="0"/>
        </a:p>
      </dgm:t>
    </dgm:pt>
    <dgm:pt modelId="{35A26457-D352-3040-BA56-634CB03F84CD}" type="sibTrans" cxnId="{BAC9AC5B-0827-F248-8BD3-0A742B504936}">
      <dgm:prSet/>
      <dgm:spPr/>
      <dgm:t>
        <a:bodyPr/>
        <a:lstStyle/>
        <a:p>
          <a:endParaRPr lang="en-US"/>
        </a:p>
      </dgm:t>
    </dgm:pt>
    <dgm:pt modelId="{C9A48C45-E105-C64E-9C6A-817591FEE5D4}" type="parTrans" cxnId="{BAC9AC5B-0827-F248-8BD3-0A742B504936}">
      <dgm:prSet/>
      <dgm:spPr/>
      <dgm:t>
        <a:bodyPr/>
        <a:lstStyle/>
        <a:p>
          <a:endParaRPr lang="en-US"/>
        </a:p>
      </dgm:t>
    </dgm:pt>
    <dgm:pt modelId="{D5BF9618-CE5C-684E-BEEE-84A0243FF61A}">
      <dgm:prSet phldrT="[Text]"/>
      <dgm:spPr/>
      <dgm:t>
        <a:bodyPr/>
        <a:lstStyle/>
        <a:p>
          <a:r>
            <a:rPr lang="en-US" dirty="0" smtClean="0"/>
            <a:t>Radiology </a:t>
          </a:r>
          <a:endParaRPr lang="en-US" dirty="0"/>
        </a:p>
      </dgm:t>
    </dgm:pt>
    <dgm:pt modelId="{3EFC0BC4-7EA3-5844-B326-267DD9317B99}" type="sibTrans" cxnId="{1BF0624D-B0D0-764A-99A6-81AD86B538CF}">
      <dgm:prSet/>
      <dgm:spPr/>
      <dgm:t>
        <a:bodyPr/>
        <a:lstStyle/>
        <a:p>
          <a:endParaRPr lang="en-US"/>
        </a:p>
      </dgm:t>
    </dgm:pt>
    <dgm:pt modelId="{C6D6B4EA-4E30-DF4C-8D28-C4D983242311}" type="parTrans" cxnId="{1BF0624D-B0D0-764A-99A6-81AD86B538CF}">
      <dgm:prSet/>
      <dgm:spPr/>
      <dgm:t>
        <a:bodyPr/>
        <a:lstStyle/>
        <a:p>
          <a:endParaRPr lang="en-US"/>
        </a:p>
      </dgm:t>
    </dgm:pt>
    <dgm:pt modelId="{DDE51643-3C1A-874A-AC54-CB155BF6B29C}">
      <dgm:prSet phldrT="[Text]"/>
      <dgm:spPr/>
      <dgm:t>
        <a:bodyPr/>
        <a:lstStyle/>
        <a:p>
          <a:r>
            <a:rPr lang="en-US" b="0" dirty="0" smtClean="0"/>
            <a:t>Emergency</a:t>
          </a:r>
          <a:r>
            <a:rPr lang="en-US" b="0" baseline="0" dirty="0" smtClean="0"/>
            <a:t> Medicine </a:t>
          </a:r>
          <a:endParaRPr lang="en-US" b="0" dirty="0"/>
        </a:p>
      </dgm:t>
    </dgm:pt>
    <dgm:pt modelId="{87C25252-5D36-6F42-A7C7-C871F387DED8}" type="sibTrans" cxnId="{D03D6D6C-8A37-6E49-B6EA-C7CABB1F7807}">
      <dgm:prSet/>
      <dgm:spPr/>
      <dgm:t>
        <a:bodyPr/>
        <a:lstStyle/>
        <a:p>
          <a:endParaRPr lang="en-US"/>
        </a:p>
      </dgm:t>
    </dgm:pt>
    <dgm:pt modelId="{CAC2B786-CF45-9643-8439-96C9718BE6CE}" type="parTrans" cxnId="{D03D6D6C-8A37-6E49-B6EA-C7CABB1F7807}">
      <dgm:prSet/>
      <dgm:spPr/>
      <dgm:t>
        <a:bodyPr/>
        <a:lstStyle/>
        <a:p>
          <a:endParaRPr lang="en-US"/>
        </a:p>
      </dgm:t>
    </dgm:pt>
    <dgm:pt modelId="{C088F48C-20E2-4444-A4EE-7DF42084E69D}" type="pres">
      <dgm:prSet presAssocID="{B53D4CAB-74C4-0042-B0CE-43C9A3D4584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573520-D971-7644-A927-C2704A645152}" type="pres">
      <dgm:prSet presAssocID="{EC43ED90-24A8-C74C-A807-4FFD4C743007}" presName="centerShape" presStyleLbl="node0" presStyleIdx="0" presStyleCnt="1"/>
      <dgm:spPr/>
      <dgm:t>
        <a:bodyPr/>
        <a:lstStyle/>
        <a:p>
          <a:endParaRPr lang="en-US"/>
        </a:p>
      </dgm:t>
    </dgm:pt>
    <dgm:pt modelId="{CA865F7D-CA09-A748-9D47-6ABE1522C4D7}" type="pres">
      <dgm:prSet presAssocID="{CAC2B786-CF45-9643-8439-96C9718BE6CE}" presName="Name9" presStyleLbl="parChTrans1D2" presStyleIdx="0" presStyleCnt="7"/>
      <dgm:spPr/>
      <dgm:t>
        <a:bodyPr/>
        <a:lstStyle/>
        <a:p>
          <a:endParaRPr lang="en-US"/>
        </a:p>
      </dgm:t>
    </dgm:pt>
    <dgm:pt modelId="{39D9F9AA-DC03-AA4E-84E1-0B9532B00040}" type="pres">
      <dgm:prSet presAssocID="{CAC2B786-CF45-9643-8439-96C9718BE6CE}" presName="connTx" presStyleLbl="parChTrans1D2" presStyleIdx="0" presStyleCnt="7"/>
      <dgm:spPr/>
      <dgm:t>
        <a:bodyPr/>
        <a:lstStyle/>
        <a:p>
          <a:endParaRPr lang="en-US"/>
        </a:p>
      </dgm:t>
    </dgm:pt>
    <dgm:pt modelId="{1CBA7D84-BC4C-F54C-965A-8EBED207F0DD}" type="pres">
      <dgm:prSet presAssocID="{DDE51643-3C1A-874A-AC54-CB155BF6B29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A0656-3906-714A-9A55-A55536E5A7D9}" type="pres">
      <dgm:prSet presAssocID="{C6D6B4EA-4E30-DF4C-8D28-C4D983242311}" presName="Name9" presStyleLbl="parChTrans1D2" presStyleIdx="1" presStyleCnt="7"/>
      <dgm:spPr/>
      <dgm:t>
        <a:bodyPr/>
        <a:lstStyle/>
        <a:p>
          <a:endParaRPr lang="en-US"/>
        </a:p>
      </dgm:t>
    </dgm:pt>
    <dgm:pt modelId="{C9318C5F-7366-7941-BAA0-049298B10D2A}" type="pres">
      <dgm:prSet presAssocID="{C6D6B4EA-4E30-DF4C-8D28-C4D983242311}" presName="connTx" presStyleLbl="parChTrans1D2" presStyleIdx="1" presStyleCnt="7"/>
      <dgm:spPr/>
      <dgm:t>
        <a:bodyPr/>
        <a:lstStyle/>
        <a:p>
          <a:endParaRPr lang="en-US"/>
        </a:p>
      </dgm:t>
    </dgm:pt>
    <dgm:pt modelId="{E87B1610-05E8-2348-8128-9932057F42F0}" type="pres">
      <dgm:prSet presAssocID="{D5BF9618-CE5C-684E-BEEE-84A0243FF61A}" presName="node" presStyleLbl="node1" presStyleIdx="1" presStyleCnt="7" custRadScaleRad="104800" custRadScaleInc="1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E8144-1299-FA43-8CE9-1F41BFEB8990}" type="pres">
      <dgm:prSet presAssocID="{C9A48C45-E105-C64E-9C6A-817591FEE5D4}" presName="Name9" presStyleLbl="parChTrans1D2" presStyleIdx="2" presStyleCnt="7"/>
      <dgm:spPr/>
      <dgm:t>
        <a:bodyPr/>
        <a:lstStyle/>
        <a:p>
          <a:endParaRPr lang="en-US"/>
        </a:p>
      </dgm:t>
    </dgm:pt>
    <dgm:pt modelId="{22141195-3714-1343-910A-753F170C1AEA}" type="pres">
      <dgm:prSet presAssocID="{C9A48C45-E105-C64E-9C6A-817591FEE5D4}" presName="connTx" presStyleLbl="parChTrans1D2" presStyleIdx="2" presStyleCnt="7"/>
      <dgm:spPr/>
      <dgm:t>
        <a:bodyPr/>
        <a:lstStyle/>
        <a:p>
          <a:endParaRPr lang="en-US"/>
        </a:p>
      </dgm:t>
    </dgm:pt>
    <dgm:pt modelId="{13F4D951-FCCB-B443-91D5-A844A2A09D4A}" type="pres">
      <dgm:prSet presAssocID="{4600AEEA-EB7F-8B4E-8A9B-796471B1BB7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ADBB45-B041-5440-8AF7-BE46F114E77E}" type="pres">
      <dgm:prSet presAssocID="{B3C08298-3159-8F42-8C61-AC4B8DFC64D9}" presName="Name9" presStyleLbl="parChTrans1D2" presStyleIdx="3" presStyleCnt="7"/>
      <dgm:spPr/>
      <dgm:t>
        <a:bodyPr/>
        <a:lstStyle/>
        <a:p>
          <a:endParaRPr lang="en-US"/>
        </a:p>
      </dgm:t>
    </dgm:pt>
    <dgm:pt modelId="{AF26E949-9A5B-0149-A064-52B8979D09E7}" type="pres">
      <dgm:prSet presAssocID="{B3C08298-3159-8F42-8C61-AC4B8DFC64D9}" presName="connTx" presStyleLbl="parChTrans1D2" presStyleIdx="3" presStyleCnt="7"/>
      <dgm:spPr/>
      <dgm:t>
        <a:bodyPr/>
        <a:lstStyle/>
        <a:p>
          <a:endParaRPr lang="en-US"/>
        </a:p>
      </dgm:t>
    </dgm:pt>
    <dgm:pt modelId="{55534F93-BFF9-914E-A30E-646885C84AAF}" type="pres">
      <dgm:prSet presAssocID="{58DC22A1-1080-6D41-8915-18D8AFB7A41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A25F0-3C2F-4246-BE8F-BA0AA6A70A2A}" type="pres">
      <dgm:prSet presAssocID="{FA3BEC5F-1DE5-5848-9949-593539C5982A}" presName="Name9" presStyleLbl="parChTrans1D2" presStyleIdx="4" presStyleCnt="7"/>
      <dgm:spPr/>
      <dgm:t>
        <a:bodyPr/>
        <a:lstStyle/>
        <a:p>
          <a:endParaRPr lang="en-US"/>
        </a:p>
      </dgm:t>
    </dgm:pt>
    <dgm:pt modelId="{10BCD598-8D54-A940-896E-EB4787666FDD}" type="pres">
      <dgm:prSet presAssocID="{FA3BEC5F-1DE5-5848-9949-593539C5982A}" presName="connTx" presStyleLbl="parChTrans1D2" presStyleIdx="4" presStyleCnt="7"/>
      <dgm:spPr/>
      <dgm:t>
        <a:bodyPr/>
        <a:lstStyle/>
        <a:p>
          <a:endParaRPr lang="en-US"/>
        </a:p>
      </dgm:t>
    </dgm:pt>
    <dgm:pt modelId="{80F009EA-DBDC-D146-A982-02D1536D811A}" type="pres">
      <dgm:prSet presAssocID="{E861E54F-9D51-FB4F-B357-948AB3BA92F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E2FFB-3A57-D346-BC6C-09C4FFF4F11E}" type="pres">
      <dgm:prSet presAssocID="{2D1CC20A-C66D-5F44-9D8F-1C86BAA8DA90}" presName="Name9" presStyleLbl="parChTrans1D2" presStyleIdx="5" presStyleCnt="7"/>
      <dgm:spPr/>
      <dgm:t>
        <a:bodyPr/>
        <a:lstStyle/>
        <a:p>
          <a:endParaRPr lang="en-US"/>
        </a:p>
      </dgm:t>
    </dgm:pt>
    <dgm:pt modelId="{42DBD80B-3404-F047-8A1C-523506419E16}" type="pres">
      <dgm:prSet presAssocID="{2D1CC20A-C66D-5F44-9D8F-1C86BAA8DA90}" presName="connTx" presStyleLbl="parChTrans1D2" presStyleIdx="5" presStyleCnt="7"/>
      <dgm:spPr/>
      <dgm:t>
        <a:bodyPr/>
        <a:lstStyle/>
        <a:p>
          <a:endParaRPr lang="en-US"/>
        </a:p>
      </dgm:t>
    </dgm:pt>
    <dgm:pt modelId="{BC2539C3-A4CF-464C-BE25-216993D4EDE5}" type="pres">
      <dgm:prSet presAssocID="{A544B51F-11E7-AD48-94DA-92EAFAF6774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C3B42-ABA1-6445-A804-F052D9C09178}" type="pres">
      <dgm:prSet presAssocID="{A2A0740A-3311-3A4B-8E17-AC0864DBE785}" presName="Name9" presStyleLbl="parChTrans1D2" presStyleIdx="6" presStyleCnt="7"/>
      <dgm:spPr/>
      <dgm:t>
        <a:bodyPr/>
        <a:lstStyle/>
        <a:p>
          <a:endParaRPr lang="en-US"/>
        </a:p>
      </dgm:t>
    </dgm:pt>
    <dgm:pt modelId="{9C1FC33B-E1A5-AD41-9FAA-969488933CC7}" type="pres">
      <dgm:prSet presAssocID="{A2A0740A-3311-3A4B-8E17-AC0864DBE785}" presName="connTx" presStyleLbl="parChTrans1D2" presStyleIdx="6" presStyleCnt="7"/>
      <dgm:spPr/>
      <dgm:t>
        <a:bodyPr/>
        <a:lstStyle/>
        <a:p>
          <a:endParaRPr lang="en-US"/>
        </a:p>
      </dgm:t>
    </dgm:pt>
    <dgm:pt modelId="{0E152754-DBA9-5B45-939D-239B306D24FD}" type="pres">
      <dgm:prSet presAssocID="{DE16AE3B-FD86-9243-A55A-C5C6BD718ED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3D6D6C-8A37-6E49-B6EA-C7CABB1F7807}" srcId="{EC43ED90-24A8-C74C-A807-4FFD4C743007}" destId="{DDE51643-3C1A-874A-AC54-CB155BF6B29C}" srcOrd="0" destOrd="0" parTransId="{CAC2B786-CF45-9643-8439-96C9718BE6CE}" sibTransId="{87C25252-5D36-6F42-A7C7-C871F387DED8}"/>
    <dgm:cxn modelId="{91F7F1E4-E9C9-3E4A-826A-24477E332270}" srcId="{EC43ED90-24A8-C74C-A807-4FFD4C743007}" destId="{E861E54F-9D51-FB4F-B357-948AB3BA92FB}" srcOrd="4" destOrd="0" parTransId="{FA3BEC5F-1DE5-5848-9949-593539C5982A}" sibTransId="{E0A73FD8-E3DF-9040-B0A4-12738AB047D5}"/>
    <dgm:cxn modelId="{C2AEAE41-351A-F445-97FD-DA80667A7CD6}" type="presOf" srcId="{CAC2B786-CF45-9643-8439-96C9718BE6CE}" destId="{CA865F7D-CA09-A748-9D47-6ABE1522C4D7}" srcOrd="0" destOrd="0" presId="urn:microsoft.com/office/officeart/2005/8/layout/radial1"/>
    <dgm:cxn modelId="{8CE5ADEF-77E8-A942-92F8-016A05E07ACC}" type="presOf" srcId="{FA3BEC5F-1DE5-5848-9949-593539C5982A}" destId="{10BCD598-8D54-A940-896E-EB4787666FDD}" srcOrd="1" destOrd="0" presId="urn:microsoft.com/office/officeart/2005/8/layout/radial1"/>
    <dgm:cxn modelId="{EA2A20CD-8F7B-9A4C-85CA-9165503D2932}" type="presOf" srcId="{C6D6B4EA-4E30-DF4C-8D28-C4D983242311}" destId="{FC8A0656-3906-714A-9A55-A55536E5A7D9}" srcOrd="0" destOrd="0" presId="urn:microsoft.com/office/officeart/2005/8/layout/radial1"/>
    <dgm:cxn modelId="{FC5FF1F1-4265-8B42-BC24-15B4A338C6CF}" type="presOf" srcId="{C9A48C45-E105-C64E-9C6A-817591FEE5D4}" destId="{22141195-3714-1343-910A-753F170C1AEA}" srcOrd="1" destOrd="0" presId="urn:microsoft.com/office/officeart/2005/8/layout/radial1"/>
    <dgm:cxn modelId="{61F652D0-2029-B645-9419-B244C513F9A6}" type="presOf" srcId="{A544B51F-11E7-AD48-94DA-92EAFAF6774E}" destId="{BC2539C3-A4CF-464C-BE25-216993D4EDE5}" srcOrd="0" destOrd="0" presId="urn:microsoft.com/office/officeart/2005/8/layout/radial1"/>
    <dgm:cxn modelId="{4709F94D-A60B-E145-A1F9-AA103DC96FE3}" type="presOf" srcId="{DDE51643-3C1A-874A-AC54-CB155BF6B29C}" destId="{1CBA7D84-BC4C-F54C-965A-8EBED207F0DD}" srcOrd="0" destOrd="0" presId="urn:microsoft.com/office/officeart/2005/8/layout/radial1"/>
    <dgm:cxn modelId="{7A0C65D3-C8A3-5948-ABD3-1CEB79BFF36D}" type="presOf" srcId="{A2A0740A-3311-3A4B-8E17-AC0864DBE785}" destId="{9C1FC33B-E1A5-AD41-9FAA-969488933CC7}" srcOrd="1" destOrd="0" presId="urn:microsoft.com/office/officeart/2005/8/layout/radial1"/>
    <dgm:cxn modelId="{05E7D75B-3BEF-D54F-A2F6-3FB0E070B16F}" type="presOf" srcId="{58DC22A1-1080-6D41-8915-18D8AFB7A415}" destId="{55534F93-BFF9-914E-A30E-646885C84AAF}" srcOrd="0" destOrd="0" presId="urn:microsoft.com/office/officeart/2005/8/layout/radial1"/>
    <dgm:cxn modelId="{C7C567DB-FD76-A843-B32D-53F830ECDBA2}" srcId="{EC43ED90-24A8-C74C-A807-4FFD4C743007}" destId="{DE16AE3B-FD86-9243-A55A-C5C6BD718ED7}" srcOrd="6" destOrd="0" parTransId="{A2A0740A-3311-3A4B-8E17-AC0864DBE785}" sibTransId="{2AD480A0-924A-344E-8909-D700AD6CA34E}"/>
    <dgm:cxn modelId="{D74E3636-B713-9D45-9938-4AA7CD9FC261}" type="presOf" srcId="{D5BF9618-CE5C-684E-BEEE-84A0243FF61A}" destId="{E87B1610-05E8-2348-8128-9932057F42F0}" srcOrd="0" destOrd="0" presId="urn:microsoft.com/office/officeart/2005/8/layout/radial1"/>
    <dgm:cxn modelId="{DFD4A79C-C069-824B-9A39-FA1F99F85848}" type="presOf" srcId="{EC43ED90-24A8-C74C-A807-4FFD4C743007}" destId="{9E573520-D971-7644-A927-C2704A645152}" srcOrd="0" destOrd="0" presId="urn:microsoft.com/office/officeart/2005/8/layout/radial1"/>
    <dgm:cxn modelId="{5B0BB815-CBEE-D843-A812-6F750FE76784}" type="presOf" srcId="{2D1CC20A-C66D-5F44-9D8F-1C86BAA8DA90}" destId="{BE8E2FFB-3A57-D346-BC6C-09C4FFF4F11E}" srcOrd="0" destOrd="0" presId="urn:microsoft.com/office/officeart/2005/8/layout/radial1"/>
    <dgm:cxn modelId="{F42520A2-8943-F949-B210-49A5ACF333DD}" type="presOf" srcId="{CAC2B786-CF45-9643-8439-96C9718BE6CE}" destId="{39D9F9AA-DC03-AA4E-84E1-0B9532B00040}" srcOrd="1" destOrd="0" presId="urn:microsoft.com/office/officeart/2005/8/layout/radial1"/>
    <dgm:cxn modelId="{4E9C6E78-5B01-A043-BCBD-139DFA7EF66A}" srcId="{EC43ED90-24A8-C74C-A807-4FFD4C743007}" destId="{A544B51F-11E7-AD48-94DA-92EAFAF6774E}" srcOrd="5" destOrd="0" parTransId="{2D1CC20A-C66D-5F44-9D8F-1C86BAA8DA90}" sibTransId="{82D2B5E3-E630-2A40-AC70-B6DA5B16A573}"/>
    <dgm:cxn modelId="{1BF0624D-B0D0-764A-99A6-81AD86B538CF}" srcId="{EC43ED90-24A8-C74C-A807-4FFD4C743007}" destId="{D5BF9618-CE5C-684E-BEEE-84A0243FF61A}" srcOrd="1" destOrd="0" parTransId="{C6D6B4EA-4E30-DF4C-8D28-C4D983242311}" sibTransId="{3EFC0BC4-7EA3-5844-B326-267DD9317B99}"/>
    <dgm:cxn modelId="{6BE43C5A-A5AC-8944-9DC0-7FF820C5679A}" type="presOf" srcId="{B3C08298-3159-8F42-8C61-AC4B8DFC64D9}" destId="{07ADBB45-B041-5440-8AF7-BE46F114E77E}" srcOrd="0" destOrd="0" presId="urn:microsoft.com/office/officeart/2005/8/layout/radial1"/>
    <dgm:cxn modelId="{8041ECF2-B158-CC47-AD7A-CD436BCC5CFC}" type="presOf" srcId="{DE16AE3B-FD86-9243-A55A-C5C6BD718ED7}" destId="{0E152754-DBA9-5B45-939D-239B306D24FD}" srcOrd="0" destOrd="0" presId="urn:microsoft.com/office/officeart/2005/8/layout/radial1"/>
    <dgm:cxn modelId="{41E44673-A9CA-9142-A097-AEDBCEDFC1D5}" type="presOf" srcId="{FA3BEC5F-1DE5-5848-9949-593539C5982A}" destId="{493A25F0-3C2F-4246-BE8F-BA0AA6A70A2A}" srcOrd="0" destOrd="0" presId="urn:microsoft.com/office/officeart/2005/8/layout/radial1"/>
    <dgm:cxn modelId="{4EB1A07A-8FBB-6440-8F31-FF0573A58BB0}" type="presOf" srcId="{4600AEEA-EB7F-8B4E-8A9B-796471B1BB7B}" destId="{13F4D951-FCCB-B443-91D5-A844A2A09D4A}" srcOrd="0" destOrd="0" presId="urn:microsoft.com/office/officeart/2005/8/layout/radial1"/>
    <dgm:cxn modelId="{E40C0EBA-208C-D44D-99C3-E1D900A34BD4}" type="presOf" srcId="{A2A0740A-3311-3A4B-8E17-AC0864DBE785}" destId="{0C2C3B42-ABA1-6445-A804-F052D9C09178}" srcOrd="0" destOrd="0" presId="urn:microsoft.com/office/officeart/2005/8/layout/radial1"/>
    <dgm:cxn modelId="{71B3D1AB-4F97-204C-AF06-B241F629B263}" type="presOf" srcId="{B53D4CAB-74C4-0042-B0CE-43C9A3D4584C}" destId="{C088F48C-20E2-4444-A4EE-7DF42084E69D}" srcOrd="0" destOrd="0" presId="urn:microsoft.com/office/officeart/2005/8/layout/radial1"/>
    <dgm:cxn modelId="{BAC9AC5B-0827-F248-8BD3-0A742B504936}" srcId="{EC43ED90-24A8-C74C-A807-4FFD4C743007}" destId="{4600AEEA-EB7F-8B4E-8A9B-796471B1BB7B}" srcOrd="2" destOrd="0" parTransId="{C9A48C45-E105-C64E-9C6A-817591FEE5D4}" sibTransId="{35A26457-D352-3040-BA56-634CB03F84CD}"/>
    <dgm:cxn modelId="{275C1DFF-5631-7B49-8E72-3F1BCDFE90B0}" type="presOf" srcId="{C6D6B4EA-4E30-DF4C-8D28-C4D983242311}" destId="{C9318C5F-7366-7941-BAA0-049298B10D2A}" srcOrd="1" destOrd="0" presId="urn:microsoft.com/office/officeart/2005/8/layout/radial1"/>
    <dgm:cxn modelId="{64D86351-0751-0541-B8FE-9D4B52389E9F}" srcId="{B53D4CAB-74C4-0042-B0CE-43C9A3D4584C}" destId="{EC43ED90-24A8-C74C-A807-4FFD4C743007}" srcOrd="0" destOrd="0" parTransId="{EC3997C0-0041-AB4C-847F-250C41AB9E42}" sibTransId="{EA9EEF55-6345-734D-80D7-8E3E77B7F5A2}"/>
    <dgm:cxn modelId="{6C7F9BB0-DCCF-AF48-B6E2-045388F106E6}" type="presOf" srcId="{B3C08298-3159-8F42-8C61-AC4B8DFC64D9}" destId="{AF26E949-9A5B-0149-A064-52B8979D09E7}" srcOrd="1" destOrd="0" presId="urn:microsoft.com/office/officeart/2005/8/layout/radial1"/>
    <dgm:cxn modelId="{C049882E-318B-064A-96FC-34EE7D596032}" type="presOf" srcId="{C9A48C45-E105-C64E-9C6A-817591FEE5D4}" destId="{1A5E8144-1299-FA43-8CE9-1F41BFEB8990}" srcOrd="0" destOrd="0" presId="urn:microsoft.com/office/officeart/2005/8/layout/radial1"/>
    <dgm:cxn modelId="{BE6546DB-8EF9-7847-A8CC-867BE21246C2}" srcId="{EC43ED90-24A8-C74C-A807-4FFD4C743007}" destId="{58DC22A1-1080-6D41-8915-18D8AFB7A415}" srcOrd="3" destOrd="0" parTransId="{B3C08298-3159-8F42-8C61-AC4B8DFC64D9}" sibTransId="{F0701D49-DE83-2240-B450-A5CA91504581}"/>
    <dgm:cxn modelId="{86092198-60F1-B042-935F-2E628D26B269}" type="presOf" srcId="{E861E54F-9D51-FB4F-B357-948AB3BA92FB}" destId="{80F009EA-DBDC-D146-A982-02D1536D811A}" srcOrd="0" destOrd="0" presId="urn:microsoft.com/office/officeart/2005/8/layout/radial1"/>
    <dgm:cxn modelId="{D23EE509-3DF9-4F4B-8871-1AEF22CCAD04}" type="presOf" srcId="{2D1CC20A-C66D-5F44-9D8F-1C86BAA8DA90}" destId="{42DBD80B-3404-F047-8A1C-523506419E16}" srcOrd="1" destOrd="0" presId="urn:microsoft.com/office/officeart/2005/8/layout/radial1"/>
    <dgm:cxn modelId="{8AB8E158-AA40-B34A-95CE-4BC9F366B986}" type="presParOf" srcId="{C088F48C-20E2-4444-A4EE-7DF42084E69D}" destId="{9E573520-D971-7644-A927-C2704A645152}" srcOrd="0" destOrd="0" presId="urn:microsoft.com/office/officeart/2005/8/layout/radial1"/>
    <dgm:cxn modelId="{E63F83FF-B4F6-F944-9C42-A9F82B75CC77}" type="presParOf" srcId="{C088F48C-20E2-4444-A4EE-7DF42084E69D}" destId="{CA865F7D-CA09-A748-9D47-6ABE1522C4D7}" srcOrd="1" destOrd="0" presId="urn:microsoft.com/office/officeart/2005/8/layout/radial1"/>
    <dgm:cxn modelId="{D8B79ED0-2578-624E-AC7B-E34E9F1692D4}" type="presParOf" srcId="{CA865F7D-CA09-A748-9D47-6ABE1522C4D7}" destId="{39D9F9AA-DC03-AA4E-84E1-0B9532B00040}" srcOrd="0" destOrd="0" presId="urn:microsoft.com/office/officeart/2005/8/layout/radial1"/>
    <dgm:cxn modelId="{6AB9B336-BCF5-6248-B41B-CC10AE112375}" type="presParOf" srcId="{C088F48C-20E2-4444-A4EE-7DF42084E69D}" destId="{1CBA7D84-BC4C-F54C-965A-8EBED207F0DD}" srcOrd="2" destOrd="0" presId="urn:microsoft.com/office/officeart/2005/8/layout/radial1"/>
    <dgm:cxn modelId="{519CEFC1-F083-1F47-9ED3-843C65D9C2D0}" type="presParOf" srcId="{C088F48C-20E2-4444-A4EE-7DF42084E69D}" destId="{FC8A0656-3906-714A-9A55-A55536E5A7D9}" srcOrd="3" destOrd="0" presId="urn:microsoft.com/office/officeart/2005/8/layout/radial1"/>
    <dgm:cxn modelId="{BC126F05-301F-844E-958C-C22138557AEE}" type="presParOf" srcId="{FC8A0656-3906-714A-9A55-A55536E5A7D9}" destId="{C9318C5F-7366-7941-BAA0-049298B10D2A}" srcOrd="0" destOrd="0" presId="urn:microsoft.com/office/officeart/2005/8/layout/radial1"/>
    <dgm:cxn modelId="{2D79EBD2-8BB2-6348-BC5A-6BA65D601A4A}" type="presParOf" srcId="{C088F48C-20E2-4444-A4EE-7DF42084E69D}" destId="{E87B1610-05E8-2348-8128-9932057F42F0}" srcOrd="4" destOrd="0" presId="urn:microsoft.com/office/officeart/2005/8/layout/radial1"/>
    <dgm:cxn modelId="{B8EF7EC5-7801-5747-8E39-993619359F1E}" type="presParOf" srcId="{C088F48C-20E2-4444-A4EE-7DF42084E69D}" destId="{1A5E8144-1299-FA43-8CE9-1F41BFEB8990}" srcOrd="5" destOrd="0" presId="urn:microsoft.com/office/officeart/2005/8/layout/radial1"/>
    <dgm:cxn modelId="{883376F6-247B-B646-97AC-11054F03760D}" type="presParOf" srcId="{1A5E8144-1299-FA43-8CE9-1F41BFEB8990}" destId="{22141195-3714-1343-910A-753F170C1AEA}" srcOrd="0" destOrd="0" presId="urn:microsoft.com/office/officeart/2005/8/layout/radial1"/>
    <dgm:cxn modelId="{AB5B300A-30C6-164B-BC1A-DEE4C12F3A36}" type="presParOf" srcId="{C088F48C-20E2-4444-A4EE-7DF42084E69D}" destId="{13F4D951-FCCB-B443-91D5-A844A2A09D4A}" srcOrd="6" destOrd="0" presId="urn:microsoft.com/office/officeart/2005/8/layout/radial1"/>
    <dgm:cxn modelId="{8EF7E2C0-2922-EC49-99E5-C8C702B6E04A}" type="presParOf" srcId="{C088F48C-20E2-4444-A4EE-7DF42084E69D}" destId="{07ADBB45-B041-5440-8AF7-BE46F114E77E}" srcOrd="7" destOrd="0" presId="urn:microsoft.com/office/officeart/2005/8/layout/radial1"/>
    <dgm:cxn modelId="{DF74D940-9D03-B04E-8B84-441B87C228A9}" type="presParOf" srcId="{07ADBB45-B041-5440-8AF7-BE46F114E77E}" destId="{AF26E949-9A5B-0149-A064-52B8979D09E7}" srcOrd="0" destOrd="0" presId="urn:microsoft.com/office/officeart/2005/8/layout/radial1"/>
    <dgm:cxn modelId="{A0373397-E6F4-7248-8ED5-8AF37A129576}" type="presParOf" srcId="{C088F48C-20E2-4444-A4EE-7DF42084E69D}" destId="{55534F93-BFF9-914E-A30E-646885C84AAF}" srcOrd="8" destOrd="0" presId="urn:microsoft.com/office/officeart/2005/8/layout/radial1"/>
    <dgm:cxn modelId="{3B2D81FD-1864-964B-AB9A-A0FF0DB9A737}" type="presParOf" srcId="{C088F48C-20E2-4444-A4EE-7DF42084E69D}" destId="{493A25F0-3C2F-4246-BE8F-BA0AA6A70A2A}" srcOrd="9" destOrd="0" presId="urn:microsoft.com/office/officeart/2005/8/layout/radial1"/>
    <dgm:cxn modelId="{24A89A86-6F96-E149-B797-3B01409E43A2}" type="presParOf" srcId="{493A25F0-3C2F-4246-BE8F-BA0AA6A70A2A}" destId="{10BCD598-8D54-A940-896E-EB4787666FDD}" srcOrd="0" destOrd="0" presId="urn:microsoft.com/office/officeart/2005/8/layout/radial1"/>
    <dgm:cxn modelId="{9139DB0E-A6E0-1D4F-B773-5B008020FF26}" type="presParOf" srcId="{C088F48C-20E2-4444-A4EE-7DF42084E69D}" destId="{80F009EA-DBDC-D146-A982-02D1536D811A}" srcOrd="10" destOrd="0" presId="urn:microsoft.com/office/officeart/2005/8/layout/radial1"/>
    <dgm:cxn modelId="{75E363C5-4E24-614E-9368-FF861E348B4A}" type="presParOf" srcId="{C088F48C-20E2-4444-A4EE-7DF42084E69D}" destId="{BE8E2FFB-3A57-D346-BC6C-09C4FFF4F11E}" srcOrd="11" destOrd="0" presId="urn:microsoft.com/office/officeart/2005/8/layout/radial1"/>
    <dgm:cxn modelId="{CEAC9DF2-86AA-B24A-8EA8-7BFC994D02D4}" type="presParOf" srcId="{BE8E2FFB-3A57-D346-BC6C-09C4FFF4F11E}" destId="{42DBD80B-3404-F047-8A1C-523506419E16}" srcOrd="0" destOrd="0" presId="urn:microsoft.com/office/officeart/2005/8/layout/radial1"/>
    <dgm:cxn modelId="{DCDA89C3-61C6-644B-A08A-3DC927CB3A9D}" type="presParOf" srcId="{C088F48C-20E2-4444-A4EE-7DF42084E69D}" destId="{BC2539C3-A4CF-464C-BE25-216993D4EDE5}" srcOrd="12" destOrd="0" presId="urn:microsoft.com/office/officeart/2005/8/layout/radial1"/>
    <dgm:cxn modelId="{E0E559C9-7A74-924D-B72B-F6513495BBD1}" type="presParOf" srcId="{C088F48C-20E2-4444-A4EE-7DF42084E69D}" destId="{0C2C3B42-ABA1-6445-A804-F052D9C09178}" srcOrd="13" destOrd="0" presId="urn:microsoft.com/office/officeart/2005/8/layout/radial1"/>
    <dgm:cxn modelId="{BAB0E9C7-EA2F-C449-8891-04C7D29861DA}" type="presParOf" srcId="{0C2C3B42-ABA1-6445-A804-F052D9C09178}" destId="{9C1FC33B-E1A5-AD41-9FAA-969488933CC7}" srcOrd="0" destOrd="0" presId="urn:microsoft.com/office/officeart/2005/8/layout/radial1"/>
    <dgm:cxn modelId="{A7B623FE-1F94-6F47-BFC4-BD903B0548A1}" type="presParOf" srcId="{C088F48C-20E2-4444-A4EE-7DF42084E69D}" destId="{0E152754-DBA9-5B45-939D-239B306D24FD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9DCFE-A223-4952-8737-3E1C504FF2E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B99BF6E-0B06-4599-AA1F-7D9470051208}">
      <dgm:prSet phldrT="[Text]"/>
      <dgm:spPr/>
      <dgm:t>
        <a:bodyPr/>
        <a:lstStyle/>
        <a:p>
          <a:r>
            <a:rPr lang="en-US" dirty="0" smtClean="0"/>
            <a:t>Neurologic</a:t>
          </a:r>
          <a:r>
            <a:rPr lang="en-US" baseline="0" dirty="0" smtClean="0"/>
            <a:t> Team places MRI and Stroke Clinic Follow-Up Order </a:t>
          </a:r>
          <a:endParaRPr lang="en-US" dirty="0"/>
        </a:p>
      </dgm:t>
    </dgm:pt>
    <dgm:pt modelId="{1D5D2ACB-BD73-4926-8981-98E835219420}" type="parTrans" cxnId="{3996BA90-0173-4E43-90F2-9E5FB6672F68}">
      <dgm:prSet/>
      <dgm:spPr/>
      <dgm:t>
        <a:bodyPr/>
        <a:lstStyle/>
        <a:p>
          <a:endParaRPr lang="en-US"/>
        </a:p>
      </dgm:t>
    </dgm:pt>
    <dgm:pt modelId="{5EEA52D4-CB83-4B5E-9381-17606A18AB2A}" type="sibTrans" cxnId="{3996BA90-0173-4E43-90F2-9E5FB6672F68}">
      <dgm:prSet/>
      <dgm:spPr/>
      <dgm:t>
        <a:bodyPr/>
        <a:lstStyle/>
        <a:p>
          <a:endParaRPr lang="en-US"/>
        </a:p>
      </dgm:t>
    </dgm:pt>
    <dgm:pt modelId="{EA00BE11-CFCD-436E-948F-7A5950ADBDD1}">
      <dgm:prSet phldrT="[Text]"/>
      <dgm:spPr/>
      <dgm:t>
        <a:bodyPr/>
        <a:lstStyle/>
        <a:p>
          <a:r>
            <a:rPr lang="en-US" dirty="0" smtClean="0"/>
            <a:t>PRS Schedules MRI/Stroke Clinic Follow-up</a:t>
          </a:r>
          <a:endParaRPr lang="en-US" dirty="0"/>
        </a:p>
      </dgm:t>
    </dgm:pt>
    <dgm:pt modelId="{D10A019D-C932-4B03-915A-0D2AC53FE0E5}" type="parTrans" cxnId="{A6E31444-4E4A-4AFE-8328-0646B995F981}">
      <dgm:prSet/>
      <dgm:spPr/>
      <dgm:t>
        <a:bodyPr/>
        <a:lstStyle/>
        <a:p>
          <a:endParaRPr lang="en-US"/>
        </a:p>
      </dgm:t>
    </dgm:pt>
    <dgm:pt modelId="{A3488B3C-5B51-4B40-A256-56073F9B3346}" type="sibTrans" cxnId="{A6E31444-4E4A-4AFE-8328-0646B995F981}">
      <dgm:prSet/>
      <dgm:spPr/>
      <dgm:t>
        <a:bodyPr/>
        <a:lstStyle/>
        <a:p>
          <a:endParaRPr lang="en-US"/>
        </a:p>
      </dgm:t>
    </dgm:pt>
    <dgm:pt modelId="{96D2CF34-91C3-40C0-98C1-08F45BC76716}">
      <dgm:prSet phldrT="[Text]"/>
      <dgm:spPr/>
      <dgm:t>
        <a:bodyPr/>
        <a:lstStyle/>
        <a:p>
          <a:r>
            <a:rPr lang="en-US" dirty="0" smtClean="0"/>
            <a:t>Pre-Authorization</a:t>
          </a:r>
          <a:r>
            <a:rPr lang="en-US" baseline="0" dirty="0" smtClean="0"/>
            <a:t> Completed </a:t>
          </a:r>
          <a:endParaRPr lang="en-US" dirty="0"/>
        </a:p>
      </dgm:t>
    </dgm:pt>
    <dgm:pt modelId="{95D05AFB-74F8-4A8D-B88F-8046BD684499}" type="parTrans" cxnId="{135E7902-F9BC-459F-B036-D6E898BC5592}">
      <dgm:prSet/>
      <dgm:spPr/>
      <dgm:t>
        <a:bodyPr/>
        <a:lstStyle/>
        <a:p>
          <a:endParaRPr lang="en-US"/>
        </a:p>
      </dgm:t>
    </dgm:pt>
    <dgm:pt modelId="{531FAABA-1DD7-41D1-B7B6-B33D5E5CE884}" type="sibTrans" cxnId="{135E7902-F9BC-459F-B036-D6E898BC5592}">
      <dgm:prSet/>
      <dgm:spPr/>
      <dgm:t>
        <a:bodyPr/>
        <a:lstStyle/>
        <a:p>
          <a:endParaRPr lang="en-US"/>
        </a:p>
      </dgm:t>
    </dgm:pt>
    <dgm:pt modelId="{CB995C5A-DAB0-48DE-988A-39F1716BB2DB}">
      <dgm:prSet phldrT="[Text]"/>
      <dgm:spPr/>
      <dgm:t>
        <a:bodyPr/>
        <a:lstStyle/>
        <a:p>
          <a:r>
            <a:rPr lang="en-US" dirty="0" smtClean="0"/>
            <a:t>Patient</a:t>
          </a:r>
          <a:r>
            <a:rPr lang="en-US" baseline="0" dirty="0" smtClean="0"/>
            <a:t> completes MRI/Stroke Clinic follow-up </a:t>
          </a:r>
          <a:endParaRPr lang="en-US" dirty="0"/>
        </a:p>
      </dgm:t>
    </dgm:pt>
    <dgm:pt modelId="{39E12D8B-3253-40CB-90BF-CEFA94360422}" type="parTrans" cxnId="{BA43C473-AAEC-474F-90BF-7E81ABF3CB69}">
      <dgm:prSet/>
      <dgm:spPr/>
      <dgm:t>
        <a:bodyPr/>
        <a:lstStyle/>
        <a:p>
          <a:endParaRPr lang="en-US"/>
        </a:p>
      </dgm:t>
    </dgm:pt>
    <dgm:pt modelId="{9F275F84-50C5-417B-AB6A-2F3A148E0166}" type="sibTrans" cxnId="{BA43C473-AAEC-474F-90BF-7E81ABF3CB69}">
      <dgm:prSet/>
      <dgm:spPr/>
      <dgm:t>
        <a:bodyPr/>
        <a:lstStyle/>
        <a:p>
          <a:endParaRPr lang="en-US"/>
        </a:p>
      </dgm:t>
    </dgm:pt>
    <dgm:pt modelId="{583E44F9-B373-47D6-919A-B9AA2A7511F0}">
      <dgm:prSet phldrT="[Text]"/>
      <dgm:spPr/>
      <dgm:t>
        <a:bodyPr/>
        <a:lstStyle/>
        <a:p>
          <a:r>
            <a:rPr lang="en-US" dirty="0" smtClean="0"/>
            <a:t>Neuro NP to follow up with no-shows/ declined </a:t>
          </a:r>
          <a:r>
            <a:rPr lang="en-US" dirty="0" err="1" smtClean="0"/>
            <a:t>appts</a:t>
          </a:r>
          <a:endParaRPr lang="en-US" dirty="0"/>
        </a:p>
      </dgm:t>
    </dgm:pt>
    <dgm:pt modelId="{0C042EB7-D55D-46AE-821A-D6F950CEAFE3}" type="parTrans" cxnId="{2BD66B05-DE95-463C-98E2-227BDC191F00}">
      <dgm:prSet/>
      <dgm:spPr/>
      <dgm:t>
        <a:bodyPr/>
        <a:lstStyle/>
        <a:p>
          <a:endParaRPr lang="en-US"/>
        </a:p>
      </dgm:t>
    </dgm:pt>
    <dgm:pt modelId="{1F98E171-A6D4-4A33-9ACD-54627756C173}" type="sibTrans" cxnId="{2BD66B05-DE95-463C-98E2-227BDC191F00}">
      <dgm:prSet/>
      <dgm:spPr/>
      <dgm:t>
        <a:bodyPr/>
        <a:lstStyle/>
        <a:p>
          <a:endParaRPr lang="en-US"/>
        </a:p>
      </dgm:t>
    </dgm:pt>
    <dgm:pt modelId="{0B0F505C-0BFA-4599-8DE8-C27678968963}" type="pres">
      <dgm:prSet presAssocID="{6B89DCFE-A223-4952-8737-3E1C504FF2EE}" presName="Name0" presStyleCnt="0">
        <dgm:presLayoutVars>
          <dgm:dir/>
          <dgm:resizeHandles val="exact"/>
        </dgm:presLayoutVars>
      </dgm:prSet>
      <dgm:spPr/>
    </dgm:pt>
    <dgm:pt modelId="{57A92635-2C4F-4813-9065-5F46C522B3A7}" type="pres">
      <dgm:prSet presAssocID="{0B99BF6E-0B06-4599-AA1F-7D9470051208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973B7-77F7-4AAF-B05D-EE9F8F6951DE}" type="pres">
      <dgm:prSet presAssocID="{5EEA52D4-CB83-4B5E-9381-17606A18AB2A}" presName="parSpace" presStyleCnt="0"/>
      <dgm:spPr/>
    </dgm:pt>
    <dgm:pt modelId="{7C6DDAD9-8D8C-4616-A34D-6971BB2D732F}" type="pres">
      <dgm:prSet presAssocID="{EA00BE11-CFCD-436E-948F-7A5950ADBDD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DB605-9302-48E7-991D-BDDD757B506B}" type="pres">
      <dgm:prSet presAssocID="{A3488B3C-5B51-4B40-A256-56073F9B3346}" presName="parSpace" presStyleCnt="0"/>
      <dgm:spPr/>
    </dgm:pt>
    <dgm:pt modelId="{7C612670-7C45-4DAD-BB71-72D7D314EB5D}" type="pres">
      <dgm:prSet presAssocID="{96D2CF34-91C3-40C0-98C1-08F45BC76716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17E7B-D7C6-46A4-B250-D877DD7A7C9F}" type="pres">
      <dgm:prSet presAssocID="{531FAABA-1DD7-41D1-B7B6-B33D5E5CE884}" presName="parSpace" presStyleCnt="0"/>
      <dgm:spPr/>
    </dgm:pt>
    <dgm:pt modelId="{1C9AA8AF-1C63-4725-BB67-DC8FDD82EF9B}" type="pres">
      <dgm:prSet presAssocID="{CB995C5A-DAB0-48DE-988A-39F1716BB2DB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73048-3FE1-4049-AAA0-0DED51E858C8}" type="pres">
      <dgm:prSet presAssocID="{9F275F84-50C5-417B-AB6A-2F3A148E0166}" presName="parSpace" presStyleCnt="0"/>
      <dgm:spPr/>
    </dgm:pt>
    <dgm:pt modelId="{992A7BE9-E7BA-46B6-BA4E-7544D0C1B96C}" type="pres">
      <dgm:prSet presAssocID="{583E44F9-B373-47D6-919A-B9AA2A7511F0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96BA90-0173-4E43-90F2-9E5FB6672F68}" srcId="{6B89DCFE-A223-4952-8737-3E1C504FF2EE}" destId="{0B99BF6E-0B06-4599-AA1F-7D9470051208}" srcOrd="0" destOrd="0" parTransId="{1D5D2ACB-BD73-4926-8981-98E835219420}" sibTransId="{5EEA52D4-CB83-4B5E-9381-17606A18AB2A}"/>
    <dgm:cxn modelId="{2BD66B05-DE95-463C-98E2-227BDC191F00}" srcId="{6B89DCFE-A223-4952-8737-3E1C504FF2EE}" destId="{583E44F9-B373-47D6-919A-B9AA2A7511F0}" srcOrd="4" destOrd="0" parTransId="{0C042EB7-D55D-46AE-821A-D6F950CEAFE3}" sibTransId="{1F98E171-A6D4-4A33-9ACD-54627756C173}"/>
    <dgm:cxn modelId="{6E08C325-362C-FD4C-B6C6-462A6C90363E}" type="presOf" srcId="{CB995C5A-DAB0-48DE-988A-39F1716BB2DB}" destId="{1C9AA8AF-1C63-4725-BB67-DC8FDD82EF9B}" srcOrd="0" destOrd="0" presId="urn:microsoft.com/office/officeart/2005/8/layout/hChevron3"/>
    <dgm:cxn modelId="{BCCD667A-228E-B742-8E56-208816670DE5}" type="presOf" srcId="{96D2CF34-91C3-40C0-98C1-08F45BC76716}" destId="{7C612670-7C45-4DAD-BB71-72D7D314EB5D}" srcOrd="0" destOrd="0" presId="urn:microsoft.com/office/officeart/2005/8/layout/hChevron3"/>
    <dgm:cxn modelId="{BA43C473-AAEC-474F-90BF-7E81ABF3CB69}" srcId="{6B89DCFE-A223-4952-8737-3E1C504FF2EE}" destId="{CB995C5A-DAB0-48DE-988A-39F1716BB2DB}" srcOrd="3" destOrd="0" parTransId="{39E12D8B-3253-40CB-90BF-CEFA94360422}" sibTransId="{9F275F84-50C5-417B-AB6A-2F3A148E0166}"/>
    <dgm:cxn modelId="{E0747C55-5CB8-C348-A3C5-A9A7D7D3C008}" type="presOf" srcId="{0B99BF6E-0B06-4599-AA1F-7D9470051208}" destId="{57A92635-2C4F-4813-9065-5F46C522B3A7}" srcOrd="0" destOrd="0" presId="urn:microsoft.com/office/officeart/2005/8/layout/hChevron3"/>
    <dgm:cxn modelId="{135E7902-F9BC-459F-B036-D6E898BC5592}" srcId="{6B89DCFE-A223-4952-8737-3E1C504FF2EE}" destId="{96D2CF34-91C3-40C0-98C1-08F45BC76716}" srcOrd="2" destOrd="0" parTransId="{95D05AFB-74F8-4A8D-B88F-8046BD684499}" sibTransId="{531FAABA-1DD7-41D1-B7B6-B33D5E5CE884}"/>
    <dgm:cxn modelId="{ED9709B7-92EF-8D41-B46F-F2D22903FFD1}" type="presOf" srcId="{6B89DCFE-A223-4952-8737-3E1C504FF2EE}" destId="{0B0F505C-0BFA-4599-8DE8-C27678968963}" srcOrd="0" destOrd="0" presId="urn:microsoft.com/office/officeart/2005/8/layout/hChevron3"/>
    <dgm:cxn modelId="{78A5EB74-D05F-2249-B06B-EDA16C3B2E80}" type="presOf" srcId="{EA00BE11-CFCD-436E-948F-7A5950ADBDD1}" destId="{7C6DDAD9-8D8C-4616-A34D-6971BB2D732F}" srcOrd="0" destOrd="0" presId="urn:microsoft.com/office/officeart/2005/8/layout/hChevron3"/>
    <dgm:cxn modelId="{BB6C61DB-4EF1-9541-944E-EBE90A81665B}" type="presOf" srcId="{583E44F9-B373-47D6-919A-B9AA2A7511F0}" destId="{992A7BE9-E7BA-46B6-BA4E-7544D0C1B96C}" srcOrd="0" destOrd="0" presId="urn:microsoft.com/office/officeart/2005/8/layout/hChevron3"/>
    <dgm:cxn modelId="{A6E31444-4E4A-4AFE-8328-0646B995F981}" srcId="{6B89DCFE-A223-4952-8737-3E1C504FF2EE}" destId="{EA00BE11-CFCD-436E-948F-7A5950ADBDD1}" srcOrd="1" destOrd="0" parTransId="{D10A019D-C932-4B03-915A-0D2AC53FE0E5}" sibTransId="{A3488B3C-5B51-4B40-A256-56073F9B3346}"/>
    <dgm:cxn modelId="{189738E8-A63C-B149-8C84-2E5EFE1F2655}" type="presParOf" srcId="{0B0F505C-0BFA-4599-8DE8-C27678968963}" destId="{57A92635-2C4F-4813-9065-5F46C522B3A7}" srcOrd="0" destOrd="0" presId="urn:microsoft.com/office/officeart/2005/8/layout/hChevron3"/>
    <dgm:cxn modelId="{8A8CF8F9-625A-5546-B6CE-42AD76ABCAEC}" type="presParOf" srcId="{0B0F505C-0BFA-4599-8DE8-C27678968963}" destId="{B66973B7-77F7-4AAF-B05D-EE9F8F6951DE}" srcOrd="1" destOrd="0" presId="urn:microsoft.com/office/officeart/2005/8/layout/hChevron3"/>
    <dgm:cxn modelId="{24471AD4-48C8-7B4C-965F-B679ED9D5E93}" type="presParOf" srcId="{0B0F505C-0BFA-4599-8DE8-C27678968963}" destId="{7C6DDAD9-8D8C-4616-A34D-6971BB2D732F}" srcOrd="2" destOrd="0" presId="urn:microsoft.com/office/officeart/2005/8/layout/hChevron3"/>
    <dgm:cxn modelId="{6CF147A1-4272-2D47-A994-FF17791A0816}" type="presParOf" srcId="{0B0F505C-0BFA-4599-8DE8-C27678968963}" destId="{9F4DB605-9302-48E7-991D-BDDD757B506B}" srcOrd="3" destOrd="0" presId="urn:microsoft.com/office/officeart/2005/8/layout/hChevron3"/>
    <dgm:cxn modelId="{2C0E5070-2B70-114E-ACC9-2501B9746553}" type="presParOf" srcId="{0B0F505C-0BFA-4599-8DE8-C27678968963}" destId="{7C612670-7C45-4DAD-BB71-72D7D314EB5D}" srcOrd="4" destOrd="0" presId="urn:microsoft.com/office/officeart/2005/8/layout/hChevron3"/>
    <dgm:cxn modelId="{28B593AB-39ED-3140-B0FE-2B6E09B481A9}" type="presParOf" srcId="{0B0F505C-0BFA-4599-8DE8-C27678968963}" destId="{B2F17E7B-D7C6-46A4-B250-D877DD7A7C9F}" srcOrd="5" destOrd="0" presId="urn:microsoft.com/office/officeart/2005/8/layout/hChevron3"/>
    <dgm:cxn modelId="{ED971CEB-47E9-5D45-A4D1-24E903A422F9}" type="presParOf" srcId="{0B0F505C-0BFA-4599-8DE8-C27678968963}" destId="{1C9AA8AF-1C63-4725-BB67-DC8FDD82EF9B}" srcOrd="6" destOrd="0" presId="urn:microsoft.com/office/officeart/2005/8/layout/hChevron3"/>
    <dgm:cxn modelId="{D03AD5D3-EB59-B744-BC06-A09E0D3B5703}" type="presParOf" srcId="{0B0F505C-0BFA-4599-8DE8-C27678968963}" destId="{19D73048-3FE1-4049-AAA0-0DED51E858C8}" srcOrd="7" destOrd="0" presId="urn:microsoft.com/office/officeart/2005/8/layout/hChevron3"/>
    <dgm:cxn modelId="{9E9E07EB-C9EC-9447-8836-30B83E454425}" type="presParOf" srcId="{0B0F505C-0BFA-4599-8DE8-C27678968963}" destId="{992A7BE9-E7BA-46B6-BA4E-7544D0C1B96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89DCFE-A223-4952-8737-3E1C504FF2E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B99BF6E-0B06-4599-AA1F-7D9470051208}">
      <dgm:prSet phldrT="[Text]"/>
      <dgm:spPr/>
      <dgm:t>
        <a:bodyPr/>
        <a:lstStyle/>
        <a:p>
          <a:r>
            <a:rPr lang="en-US" dirty="0" smtClean="0"/>
            <a:t>Patient presents</a:t>
          </a:r>
          <a:r>
            <a:rPr lang="en-US" baseline="0" dirty="0" smtClean="0"/>
            <a:t> </a:t>
          </a:r>
          <a:r>
            <a:rPr lang="en-US" dirty="0" smtClean="0"/>
            <a:t>to ED with experienced, but not present neuro symptoms</a:t>
          </a:r>
          <a:endParaRPr lang="en-US" dirty="0"/>
        </a:p>
      </dgm:t>
    </dgm:pt>
    <dgm:pt modelId="{1D5D2ACB-BD73-4926-8981-98E835219420}" type="parTrans" cxnId="{3996BA90-0173-4E43-90F2-9E5FB6672F68}">
      <dgm:prSet/>
      <dgm:spPr/>
      <dgm:t>
        <a:bodyPr/>
        <a:lstStyle/>
        <a:p>
          <a:endParaRPr lang="en-US"/>
        </a:p>
      </dgm:t>
    </dgm:pt>
    <dgm:pt modelId="{5EEA52D4-CB83-4B5E-9381-17606A18AB2A}" type="sibTrans" cxnId="{3996BA90-0173-4E43-90F2-9E5FB6672F68}">
      <dgm:prSet/>
      <dgm:spPr/>
      <dgm:t>
        <a:bodyPr/>
        <a:lstStyle/>
        <a:p>
          <a:endParaRPr lang="en-US"/>
        </a:p>
      </dgm:t>
    </dgm:pt>
    <dgm:pt modelId="{EA00BE11-CFCD-436E-948F-7A5950ADBDD1}">
      <dgm:prSet phldrT="[Text]"/>
      <dgm:spPr/>
      <dgm:t>
        <a:bodyPr/>
        <a:lstStyle/>
        <a:p>
          <a:r>
            <a:rPr lang="en-US" dirty="0" smtClean="0"/>
            <a:t>ED MD to call Stroke attending and discuss patient</a:t>
          </a:r>
          <a:endParaRPr lang="en-US" dirty="0"/>
        </a:p>
      </dgm:t>
    </dgm:pt>
    <dgm:pt modelId="{D10A019D-C932-4B03-915A-0D2AC53FE0E5}" type="parTrans" cxnId="{A6E31444-4E4A-4AFE-8328-0646B995F981}">
      <dgm:prSet/>
      <dgm:spPr/>
      <dgm:t>
        <a:bodyPr/>
        <a:lstStyle/>
        <a:p>
          <a:endParaRPr lang="en-US"/>
        </a:p>
      </dgm:t>
    </dgm:pt>
    <dgm:pt modelId="{A3488B3C-5B51-4B40-A256-56073F9B3346}" type="sibTrans" cxnId="{A6E31444-4E4A-4AFE-8328-0646B995F981}">
      <dgm:prSet/>
      <dgm:spPr/>
      <dgm:t>
        <a:bodyPr/>
        <a:lstStyle/>
        <a:p>
          <a:endParaRPr lang="en-US"/>
        </a:p>
      </dgm:t>
    </dgm:pt>
    <dgm:pt modelId="{439CD01D-8828-4419-9D70-797DF6DA62BA}">
      <dgm:prSet phldrT="[Text]"/>
      <dgm:spPr/>
      <dgm:t>
        <a:bodyPr/>
        <a:lstStyle/>
        <a:p>
          <a:r>
            <a:rPr lang="en-US" dirty="0" smtClean="0"/>
            <a:t>Pt receives negative EKG/CT/CTA/CXR</a:t>
          </a:r>
          <a:endParaRPr lang="en-US" dirty="0"/>
        </a:p>
      </dgm:t>
    </dgm:pt>
    <dgm:pt modelId="{E94ED2D8-5202-43CA-9668-798926CAE243}" type="parTrans" cxnId="{25590989-9B7E-442B-B527-4B54FF66A674}">
      <dgm:prSet/>
      <dgm:spPr/>
      <dgm:t>
        <a:bodyPr/>
        <a:lstStyle/>
        <a:p>
          <a:endParaRPr lang="en-US"/>
        </a:p>
      </dgm:t>
    </dgm:pt>
    <dgm:pt modelId="{760C3BD2-DB33-46AD-BAF3-E9D854EB998D}" type="sibTrans" cxnId="{25590989-9B7E-442B-B527-4B54FF66A674}">
      <dgm:prSet/>
      <dgm:spPr/>
      <dgm:t>
        <a:bodyPr/>
        <a:lstStyle/>
        <a:p>
          <a:endParaRPr lang="en-US"/>
        </a:p>
      </dgm:t>
    </dgm:pt>
    <dgm:pt modelId="{031A6D25-4687-490C-BFB8-A1BD6062BA24}">
      <dgm:prSet phldrT="[Text]"/>
      <dgm:spPr/>
      <dgm:t>
        <a:bodyPr/>
        <a:lstStyle/>
        <a:p>
          <a:r>
            <a:rPr lang="en-US" dirty="0" smtClean="0"/>
            <a:t>Confirm MRI Eligibility</a:t>
          </a:r>
          <a:endParaRPr lang="en-US" dirty="0"/>
        </a:p>
      </dgm:t>
    </dgm:pt>
    <dgm:pt modelId="{D53F880E-87DF-48D6-A1E9-FEA4FABDDA45}" type="parTrans" cxnId="{AD10B5AF-EF74-4744-8DB3-A5EE2A7BC3D3}">
      <dgm:prSet/>
      <dgm:spPr/>
      <dgm:t>
        <a:bodyPr/>
        <a:lstStyle/>
        <a:p>
          <a:endParaRPr lang="en-US"/>
        </a:p>
      </dgm:t>
    </dgm:pt>
    <dgm:pt modelId="{5ED9A564-648E-4566-93A0-2258BA150C93}" type="sibTrans" cxnId="{AD10B5AF-EF74-4744-8DB3-A5EE2A7BC3D3}">
      <dgm:prSet/>
      <dgm:spPr/>
      <dgm:t>
        <a:bodyPr/>
        <a:lstStyle/>
        <a:p>
          <a:endParaRPr lang="en-US"/>
        </a:p>
      </dgm:t>
    </dgm:pt>
    <dgm:pt modelId="{58272B51-476F-4506-A583-8852F6F57048}">
      <dgm:prSet phldrT="[Text]"/>
      <dgm:spPr/>
      <dgm:t>
        <a:bodyPr/>
        <a:lstStyle/>
        <a:p>
          <a:r>
            <a:rPr lang="en-US" dirty="0" smtClean="0"/>
            <a:t>Place patient on pathway,</a:t>
          </a:r>
          <a:r>
            <a:rPr lang="en-US" baseline="0" dirty="0" smtClean="0"/>
            <a:t> discharged from ED</a:t>
          </a:r>
          <a:endParaRPr lang="en-US" dirty="0"/>
        </a:p>
      </dgm:t>
    </dgm:pt>
    <dgm:pt modelId="{150AF5E0-7B43-46DC-AF23-21A110C10026}" type="parTrans" cxnId="{86363F42-FF29-413E-8B80-AC084913E929}">
      <dgm:prSet/>
      <dgm:spPr/>
      <dgm:t>
        <a:bodyPr/>
        <a:lstStyle/>
        <a:p>
          <a:endParaRPr lang="en-US"/>
        </a:p>
      </dgm:t>
    </dgm:pt>
    <dgm:pt modelId="{AC1FB6F0-492A-4CC4-AA49-40E17B522ABB}" type="sibTrans" cxnId="{86363F42-FF29-413E-8B80-AC084913E929}">
      <dgm:prSet/>
      <dgm:spPr/>
      <dgm:t>
        <a:bodyPr/>
        <a:lstStyle/>
        <a:p>
          <a:endParaRPr lang="en-US"/>
        </a:p>
      </dgm:t>
    </dgm:pt>
    <dgm:pt modelId="{0B0F505C-0BFA-4599-8DE8-C27678968963}" type="pres">
      <dgm:prSet presAssocID="{6B89DCFE-A223-4952-8737-3E1C504FF2EE}" presName="Name0" presStyleCnt="0">
        <dgm:presLayoutVars>
          <dgm:dir/>
          <dgm:resizeHandles val="exact"/>
        </dgm:presLayoutVars>
      </dgm:prSet>
      <dgm:spPr/>
    </dgm:pt>
    <dgm:pt modelId="{57A92635-2C4F-4813-9065-5F46C522B3A7}" type="pres">
      <dgm:prSet presAssocID="{0B99BF6E-0B06-4599-AA1F-7D9470051208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973B7-77F7-4AAF-B05D-EE9F8F6951DE}" type="pres">
      <dgm:prSet presAssocID="{5EEA52D4-CB83-4B5E-9381-17606A18AB2A}" presName="parSpace" presStyleCnt="0"/>
      <dgm:spPr/>
    </dgm:pt>
    <dgm:pt modelId="{7C6DDAD9-8D8C-4616-A34D-6971BB2D732F}" type="pres">
      <dgm:prSet presAssocID="{EA00BE11-CFCD-436E-948F-7A5950ADBDD1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DB605-9302-48E7-991D-BDDD757B506B}" type="pres">
      <dgm:prSet presAssocID="{A3488B3C-5B51-4B40-A256-56073F9B3346}" presName="parSpace" presStyleCnt="0"/>
      <dgm:spPr/>
    </dgm:pt>
    <dgm:pt modelId="{D44CAA6D-6D2A-4611-BED1-348733CAF086}" type="pres">
      <dgm:prSet presAssocID="{439CD01D-8828-4419-9D70-797DF6DA62BA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B413F-5C58-4833-BF36-DBE9D6039D62}" type="pres">
      <dgm:prSet presAssocID="{760C3BD2-DB33-46AD-BAF3-E9D854EB998D}" presName="parSpace" presStyleCnt="0"/>
      <dgm:spPr/>
    </dgm:pt>
    <dgm:pt modelId="{6556A148-381B-440B-A523-CB45743CBAC7}" type="pres">
      <dgm:prSet presAssocID="{031A6D25-4687-490C-BFB8-A1BD6062BA24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E1A97-7AF6-49D4-A25C-5A66908D9508}" type="pres">
      <dgm:prSet presAssocID="{5ED9A564-648E-4566-93A0-2258BA150C93}" presName="parSpace" presStyleCnt="0"/>
      <dgm:spPr/>
    </dgm:pt>
    <dgm:pt modelId="{CDB54A92-ED54-4807-9049-A78DBC23A8C5}" type="pres">
      <dgm:prSet presAssocID="{58272B51-476F-4506-A583-8852F6F57048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96BA90-0173-4E43-90F2-9E5FB6672F68}" srcId="{6B89DCFE-A223-4952-8737-3E1C504FF2EE}" destId="{0B99BF6E-0B06-4599-AA1F-7D9470051208}" srcOrd="0" destOrd="0" parTransId="{1D5D2ACB-BD73-4926-8981-98E835219420}" sibTransId="{5EEA52D4-CB83-4B5E-9381-17606A18AB2A}"/>
    <dgm:cxn modelId="{25590989-9B7E-442B-B527-4B54FF66A674}" srcId="{6B89DCFE-A223-4952-8737-3E1C504FF2EE}" destId="{439CD01D-8828-4419-9D70-797DF6DA62BA}" srcOrd="2" destOrd="0" parTransId="{E94ED2D8-5202-43CA-9668-798926CAE243}" sibTransId="{760C3BD2-DB33-46AD-BAF3-E9D854EB998D}"/>
    <dgm:cxn modelId="{AA8B8F81-BD16-B343-8466-216876E8BA23}" type="presOf" srcId="{EA00BE11-CFCD-436E-948F-7A5950ADBDD1}" destId="{7C6DDAD9-8D8C-4616-A34D-6971BB2D732F}" srcOrd="0" destOrd="0" presId="urn:microsoft.com/office/officeart/2005/8/layout/hChevron3"/>
    <dgm:cxn modelId="{86363F42-FF29-413E-8B80-AC084913E929}" srcId="{6B89DCFE-A223-4952-8737-3E1C504FF2EE}" destId="{58272B51-476F-4506-A583-8852F6F57048}" srcOrd="4" destOrd="0" parTransId="{150AF5E0-7B43-46DC-AF23-21A110C10026}" sibTransId="{AC1FB6F0-492A-4CC4-AA49-40E17B522ABB}"/>
    <dgm:cxn modelId="{97D573E7-DE09-FB43-B435-1AF502340958}" type="presOf" srcId="{6B89DCFE-A223-4952-8737-3E1C504FF2EE}" destId="{0B0F505C-0BFA-4599-8DE8-C27678968963}" srcOrd="0" destOrd="0" presId="urn:microsoft.com/office/officeart/2005/8/layout/hChevron3"/>
    <dgm:cxn modelId="{EB237095-5A99-044C-9490-D5FAC358ED3E}" type="presOf" srcId="{0B99BF6E-0B06-4599-AA1F-7D9470051208}" destId="{57A92635-2C4F-4813-9065-5F46C522B3A7}" srcOrd="0" destOrd="0" presId="urn:microsoft.com/office/officeart/2005/8/layout/hChevron3"/>
    <dgm:cxn modelId="{ABDD0130-F627-1546-AA8A-E5C05D8DA9D6}" type="presOf" srcId="{031A6D25-4687-490C-BFB8-A1BD6062BA24}" destId="{6556A148-381B-440B-A523-CB45743CBAC7}" srcOrd="0" destOrd="0" presId="urn:microsoft.com/office/officeart/2005/8/layout/hChevron3"/>
    <dgm:cxn modelId="{A6E31444-4E4A-4AFE-8328-0646B995F981}" srcId="{6B89DCFE-A223-4952-8737-3E1C504FF2EE}" destId="{EA00BE11-CFCD-436E-948F-7A5950ADBDD1}" srcOrd="1" destOrd="0" parTransId="{D10A019D-C932-4B03-915A-0D2AC53FE0E5}" sibTransId="{A3488B3C-5B51-4B40-A256-56073F9B3346}"/>
    <dgm:cxn modelId="{52C2BD52-7DC8-F643-B0C4-43AE771BFE17}" type="presOf" srcId="{58272B51-476F-4506-A583-8852F6F57048}" destId="{CDB54A92-ED54-4807-9049-A78DBC23A8C5}" srcOrd="0" destOrd="0" presId="urn:microsoft.com/office/officeart/2005/8/layout/hChevron3"/>
    <dgm:cxn modelId="{79A0A9E9-75A2-CC4B-B8E7-8710905291C3}" type="presOf" srcId="{439CD01D-8828-4419-9D70-797DF6DA62BA}" destId="{D44CAA6D-6D2A-4611-BED1-348733CAF086}" srcOrd="0" destOrd="0" presId="urn:microsoft.com/office/officeart/2005/8/layout/hChevron3"/>
    <dgm:cxn modelId="{AD10B5AF-EF74-4744-8DB3-A5EE2A7BC3D3}" srcId="{6B89DCFE-A223-4952-8737-3E1C504FF2EE}" destId="{031A6D25-4687-490C-BFB8-A1BD6062BA24}" srcOrd="3" destOrd="0" parTransId="{D53F880E-87DF-48D6-A1E9-FEA4FABDDA45}" sibTransId="{5ED9A564-648E-4566-93A0-2258BA150C93}"/>
    <dgm:cxn modelId="{CF4F8D69-91C0-BD4E-B3ED-CC94792B2484}" type="presParOf" srcId="{0B0F505C-0BFA-4599-8DE8-C27678968963}" destId="{57A92635-2C4F-4813-9065-5F46C522B3A7}" srcOrd="0" destOrd="0" presId="urn:microsoft.com/office/officeart/2005/8/layout/hChevron3"/>
    <dgm:cxn modelId="{533F5870-AD10-8E45-BFB1-2109EADE619C}" type="presParOf" srcId="{0B0F505C-0BFA-4599-8DE8-C27678968963}" destId="{B66973B7-77F7-4AAF-B05D-EE9F8F6951DE}" srcOrd="1" destOrd="0" presId="urn:microsoft.com/office/officeart/2005/8/layout/hChevron3"/>
    <dgm:cxn modelId="{8EDAE63F-BDD4-B347-B253-20B902BEEBC6}" type="presParOf" srcId="{0B0F505C-0BFA-4599-8DE8-C27678968963}" destId="{7C6DDAD9-8D8C-4616-A34D-6971BB2D732F}" srcOrd="2" destOrd="0" presId="urn:microsoft.com/office/officeart/2005/8/layout/hChevron3"/>
    <dgm:cxn modelId="{D31A9C94-B4EF-DE4B-B9B6-9335ADE1F05E}" type="presParOf" srcId="{0B0F505C-0BFA-4599-8DE8-C27678968963}" destId="{9F4DB605-9302-48E7-991D-BDDD757B506B}" srcOrd="3" destOrd="0" presId="urn:microsoft.com/office/officeart/2005/8/layout/hChevron3"/>
    <dgm:cxn modelId="{0E9A846E-9F05-4E43-A4DD-C87E4E248246}" type="presParOf" srcId="{0B0F505C-0BFA-4599-8DE8-C27678968963}" destId="{D44CAA6D-6D2A-4611-BED1-348733CAF086}" srcOrd="4" destOrd="0" presId="urn:microsoft.com/office/officeart/2005/8/layout/hChevron3"/>
    <dgm:cxn modelId="{66378A40-5954-0941-A700-020B4639649C}" type="presParOf" srcId="{0B0F505C-0BFA-4599-8DE8-C27678968963}" destId="{158B413F-5C58-4833-BF36-DBE9D6039D62}" srcOrd="5" destOrd="0" presId="urn:microsoft.com/office/officeart/2005/8/layout/hChevron3"/>
    <dgm:cxn modelId="{6980B4BA-BCF7-E547-83F6-EC499A43B6B7}" type="presParOf" srcId="{0B0F505C-0BFA-4599-8DE8-C27678968963}" destId="{6556A148-381B-440B-A523-CB45743CBAC7}" srcOrd="6" destOrd="0" presId="urn:microsoft.com/office/officeart/2005/8/layout/hChevron3"/>
    <dgm:cxn modelId="{3BCBE361-B1D0-1B4E-A810-548D464B6E2B}" type="presParOf" srcId="{0B0F505C-0BFA-4599-8DE8-C27678968963}" destId="{AEFE1A97-7AF6-49D4-A25C-5A66908D9508}" srcOrd="7" destOrd="0" presId="urn:microsoft.com/office/officeart/2005/8/layout/hChevron3"/>
    <dgm:cxn modelId="{B929775F-5F66-2A40-BE49-334449CAC874}" type="presParOf" srcId="{0B0F505C-0BFA-4599-8DE8-C27678968963}" destId="{CDB54A92-ED54-4807-9049-A78DBC23A8C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27130-6C3B-4B4F-AA70-B797A3D6CB31}">
      <dsp:nvSpPr>
        <dsp:cNvPr id="0" name=""/>
        <dsp:cNvSpPr/>
      </dsp:nvSpPr>
      <dsp:spPr>
        <a:xfrm>
          <a:off x="0" y="0"/>
          <a:ext cx="4321964" cy="1074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Additional Capacity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Boarding</a:t>
          </a:r>
          <a:r>
            <a:rPr lang="en-US" sz="1300" kern="1200" baseline="0" dirty="0" smtClean="0"/>
            <a:t>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Observation</a:t>
          </a:r>
          <a:r>
            <a:rPr lang="en-US" sz="1300" kern="1200" baseline="0" dirty="0" smtClean="0"/>
            <a:t> Unit Capacity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baseline="0" dirty="0" smtClean="0"/>
            <a:t>MRI Resource Utilization </a:t>
          </a:r>
        </a:p>
      </dsp:txBody>
      <dsp:txXfrm>
        <a:off x="971855" y="0"/>
        <a:ext cx="3350108" cy="1074624"/>
      </dsp:txXfrm>
    </dsp:sp>
    <dsp:sp modelId="{E96ED79D-071A-4E0F-8559-7E00E48FC2B3}">
      <dsp:nvSpPr>
        <dsp:cNvPr id="0" name=""/>
        <dsp:cNvSpPr/>
      </dsp:nvSpPr>
      <dsp:spPr>
        <a:xfrm>
          <a:off x="107462" y="107462"/>
          <a:ext cx="864392" cy="859699"/>
        </a:xfrm>
        <a:prstGeom prst="roundRect">
          <a:avLst>
            <a:gd name="adj" fmla="val 10000"/>
          </a:avLst>
        </a:prstGeom>
        <a:solidFill>
          <a:srgbClr val="C5C1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2E911-D254-4824-8FDC-A362CE71B81E}">
      <dsp:nvSpPr>
        <dsp:cNvPr id="0" name=""/>
        <dsp:cNvSpPr/>
      </dsp:nvSpPr>
      <dsp:spPr>
        <a:xfrm>
          <a:off x="0" y="1182086"/>
          <a:ext cx="4321964" cy="1074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Patient Satisfaction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Reduced</a:t>
          </a:r>
          <a:r>
            <a:rPr lang="en-US" sz="1300" kern="1200" baseline="0" dirty="0" smtClean="0"/>
            <a:t> hospital length of stay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Reduced</a:t>
          </a:r>
          <a:r>
            <a:rPr lang="en-US" sz="1300" kern="1200" baseline="0" dirty="0" smtClean="0"/>
            <a:t> Cost </a:t>
          </a:r>
          <a:endParaRPr lang="en-US" sz="1300" kern="1200" dirty="0"/>
        </a:p>
      </dsp:txBody>
      <dsp:txXfrm>
        <a:off x="971855" y="1182086"/>
        <a:ext cx="3350108" cy="1074624"/>
      </dsp:txXfrm>
    </dsp:sp>
    <dsp:sp modelId="{9CC92AD7-35E3-48FC-B38D-D2F6904DB6CB}">
      <dsp:nvSpPr>
        <dsp:cNvPr id="0" name=""/>
        <dsp:cNvSpPr/>
      </dsp:nvSpPr>
      <dsp:spPr>
        <a:xfrm>
          <a:off x="107462" y="1289548"/>
          <a:ext cx="864392" cy="859699"/>
        </a:xfrm>
        <a:prstGeom prst="roundRect">
          <a:avLst>
            <a:gd name="adj" fmla="val 10000"/>
          </a:avLst>
        </a:prstGeom>
        <a:solidFill>
          <a:srgbClr val="C5C1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E2C8C-2714-4654-B719-0A5E51A5A4AB}">
      <dsp:nvSpPr>
        <dsp:cNvPr id="0" name=""/>
        <dsp:cNvSpPr/>
      </dsp:nvSpPr>
      <dsp:spPr>
        <a:xfrm>
          <a:off x="0" y="2364172"/>
          <a:ext cx="4321964" cy="1074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Employee Satisfaction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Emergency</a:t>
          </a:r>
          <a:r>
            <a:rPr lang="en-US" sz="1300" kern="1200" baseline="0" dirty="0" smtClean="0"/>
            <a:t> Medicine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Neurology</a:t>
          </a:r>
          <a:r>
            <a:rPr lang="en-US" sz="1300" kern="1200" baseline="0" dirty="0" smtClean="0"/>
            <a:t>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baseline="0" dirty="0" smtClean="0"/>
            <a:t>Radiology </a:t>
          </a:r>
        </a:p>
      </dsp:txBody>
      <dsp:txXfrm>
        <a:off x="971855" y="2364172"/>
        <a:ext cx="3350108" cy="1074624"/>
      </dsp:txXfrm>
    </dsp:sp>
    <dsp:sp modelId="{03594A55-9C23-46F2-94C8-82873E255E13}">
      <dsp:nvSpPr>
        <dsp:cNvPr id="0" name=""/>
        <dsp:cNvSpPr/>
      </dsp:nvSpPr>
      <dsp:spPr>
        <a:xfrm>
          <a:off x="107462" y="2471635"/>
          <a:ext cx="864392" cy="859699"/>
        </a:xfrm>
        <a:prstGeom prst="roundRect">
          <a:avLst>
            <a:gd name="adj" fmla="val 10000"/>
          </a:avLst>
        </a:prstGeom>
        <a:solidFill>
          <a:srgbClr val="C5C1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73520-D971-7644-A927-C2704A645152}">
      <dsp:nvSpPr>
        <dsp:cNvPr id="0" name=""/>
        <dsp:cNvSpPr/>
      </dsp:nvSpPr>
      <dsp:spPr>
        <a:xfrm>
          <a:off x="3985989" y="1760251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Neuro Spell Pathway</a:t>
          </a:r>
          <a:endParaRPr lang="en-US" sz="1800" kern="1200" dirty="0"/>
        </a:p>
      </dsp:txBody>
      <dsp:txXfrm>
        <a:off x="4157628" y="1931890"/>
        <a:ext cx="828743" cy="828743"/>
      </dsp:txXfrm>
    </dsp:sp>
    <dsp:sp modelId="{CA865F7D-CA09-A748-9D47-6ABE1522C4D7}">
      <dsp:nvSpPr>
        <dsp:cNvPr id="0" name=""/>
        <dsp:cNvSpPr/>
      </dsp:nvSpPr>
      <dsp:spPr>
        <a:xfrm rot="16200000">
          <a:off x="4279700" y="1456416"/>
          <a:ext cx="584599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584599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57385" y="1453337"/>
        <a:ext cx="29229" cy="29229"/>
      </dsp:txXfrm>
    </dsp:sp>
    <dsp:sp modelId="{1CBA7D84-BC4C-F54C-965A-8EBED207F0DD}">
      <dsp:nvSpPr>
        <dsp:cNvPr id="0" name=""/>
        <dsp:cNvSpPr/>
      </dsp:nvSpPr>
      <dsp:spPr>
        <a:xfrm>
          <a:off x="3985989" y="3631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Emergency</a:t>
          </a:r>
          <a:r>
            <a:rPr lang="en-US" sz="1100" b="0" kern="1200" baseline="0" dirty="0" smtClean="0"/>
            <a:t> Medicine </a:t>
          </a:r>
          <a:endParaRPr lang="en-US" sz="1100" b="0" kern="1200" dirty="0"/>
        </a:p>
      </dsp:txBody>
      <dsp:txXfrm>
        <a:off x="4157628" y="175270"/>
        <a:ext cx="828743" cy="828743"/>
      </dsp:txXfrm>
    </dsp:sp>
    <dsp:sp modelId="{FC8A0656-3906-714A-9A55-A55536E5A7D9}">
      <dsp:nvSpPr>
        <dsp:cNvPr id="0" name=""/>
        <dsp:cNvSpPr/>
      </dsp:nvSpPr>
      <dsp:spPr>
        <a:xfrm rot="19308641">
          <a:off x="4961004" y="1765635"/>
          <a:ext cx="668917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668917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78740" y="1760448"/>
        <a:ext cx="33445" cy="33445"/>
      </dsp:txXfrm>
    </dsp:sp>
    <dsp:sp modelId="{E87B1610-05E8-2348-8128-9932057F42F0}">
      <dsp:nvSpPr>
        <dsp:cNvPr id="0" name=""/>
        <dsp:cNvSpPr/>
      </dsp:nvSpPr>
      <dsp:spPr>
        <a:xfrm>
          <a:off x="5432915" y="622069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Radiology </a:t>
          </a:r>
          <a:endParaRPr lang="en-US" sz="1100" kern="1200" dirty="0"/>
        </a:p>
      </dsp:txBody>
      <dsp:txXfrm>
        <a:off x="5604554" y="793708"/>
        <a:ext cx="828743" cy="828743"/>
      </dsp:txXfrm>
    </dsp:sp>
    <dsp:sp modelId="{1A5E8144-1299-FA43-8CE9-1F41BFEB8990}">
      <dsp:nvSpPr>
        <dsp:cNvPr id="0" name=""/>
        <dsp:cNvSpPr/>
      </dsp:nvSpPr>
      <dsp:spPr>
        <a:xfrm rot="771429">
          <a:off x="5135989" y="2530169"/>
          <a:ext cx="584599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584599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13674" y="2527090"/>
        <a:ext cx="29229" cy="29229"/>
      </dsp:txXfrm>
    </dsp:sp>
    <dsp:sp modelId="{13F4D951-FCCB-B443-91D5-A844A2A09D4A}">
      <dsp:nvSpPr>
        <dsp:cNvPr id="0" name=""/>
        <dsp:cNvSpPr/>
      </dsp:nvSpPr>
      <dsp:spPr>
        <a:xfrm>
          <a:off x="5698567" y="2151136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Performance Improvement</a:t>
          </a:r>
          <a:endParaRPr lang="en-US" sz="1100" kern="1200" dirty="0"/>
        </a:p>
      </dsp:txBody>
      <dsp:txXfrm>
        <a:off x="5870206" y="2322775"/>
        <a:ext cx="828743" cy="828743"/>
      </dsp:txXfrm>
    </dsp:sp>
    <dsp:sp modelId="{07ADBB45-B041-5440-8AF7-BE46F114E77E}">
      <dsp:nvSpPr>
        <dsp:cNvPr id="0" name=""/>
        <dsp:cNvSpPr/>
      </dsp:nvSpPr>
      <dsp:spPr>
        <a:xfrm rot="3857143">
          <a:off x="4660784" y="3126057"/>
          <a:ext cx="584599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584599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38469" y="3122977"/>
        <a:ext cx="29229" cy="29229"/>
      </dsp:txXfrm>
    </dsp:sp>
    <dsp:sp modelId="{55534F93-BFF9-914E-A30E-646885C84AAF}">
      <dsp:nvSpPr>
        <dsp:cNvPr id="0" name=""/>
        <dsp:cNvSpPr/>
      </dsp:nvSpPr>
      <dsp:spPr>
        <a:xfrm>
          <a:off x="4748158" y="3342912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Physician Referral Services </a:t>
          </a:r>
          <a:endParaRPr lang="en-US" sz="1100" kern="1200" dirty="0"/>
        </a:p>
      </dsp:txBody>
      <dsp:txXfrm>
        <a:off x="4919797" y="3514551"/>
        <a:ext cx="828743" cy="828743"/>
      </dsp:txXfrm>
    </dsp:sp>
    <dsp:sp modelId="{493A25F0-3C2F-4246-BE8F-BA0AA6A70A2A}">
      <dsp:nvSpPr>
        <dsp:cNvPr id="0" name=""/>
        <dsp:cNvSpPr/>
      </dsp:nvSpPr>
      <dsp:spPr>
        <a:xfrm rot="6942857">
          <a:off x="3898615" y="3126057"/>
          <a:ext cx="584599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584599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176300" y="3122977"/>
        <a:ext cx="29229" cy="29229"/>
      </dsp:txXfrm>
    </dsp:sp>
    <dsp:sp modelId="{80F009EA-DBDC-D146-A982-02D1536D811A}">
      <dsp:nvSpPr>
        <dsp:cNvPr id="0" name=""/>
        <dsp:cNvSpPr/>
      </dsp:nvSpPr>
      <dsp:spPr>
        <a:xfrm>
          <a:off x="3223820" y="3342912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Registration and Authorization </a:t>
          </a:r>
          <a:endParaRPr lang="en-US" sz="1100" kern="1200" dirty="0"/>
        </a:p>
      </dsp:txBody>
      <dsp:txXfrm>
        <a:off x="3395459" y="3514551"/>
        <a:ext cx="828743" cy="828743"/>
      </dsp:txXfrm>
    </dsp:sp>
    <dsp:sp modelId="{BE8E2FFB-3A57-D346-BC6C-09C4FFF4F11E}">
      <dsp:nvSpPr>
        <dsp:cNvPr id="0" name=""/>
        <dsp:cNvSpPr/>
      </dsp:nvSpPr>
      <dsp:spPr>
        <a:xfrm rot="10028571">
          <a:off x="3423411" y="2530169"/>
          <a:ext cx="584599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584599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701095" y="2527090"/>
        <a:ext cx="29229" cy="29229"/>
      </dsp:txXfrm>
    </dsp:sp>
    <dsp:sp modelId="{BC2539C3-A4CF-464C-BE25-216993D4EDE5}">
      <dsp:nvSpPr>
        <dsp:cNvPr id="0" name=""/>
        <dsp:cNvSpPr/>
      </dsp:nvSpPr>
      <dsp:spPr>
        <a:xfrm>
          <a:off x="2273410" y="2151136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Nursing</a:t>
          </a:r>
          <a:endParaRPr lang="en-US" sz="1100" kern="1200" dirty="0"/>
        </a:p>
      </dsp:txBody>
      <dsp:txXfrm>
        <a:off x="2445049" y="2322775"/>
        <a:ext cx="828743" cy="828743"/>
      </dsp:txXfrm>
    </dsp:sp>
    <dsp:sp modelId="{0C2C3B42-ABA1-6445-A804-F052D9C09178}">
      <dsp:nvSpPr>
        <dsp:cNvPr id="0" name=""/>
        <dsp:cNvSpPr/>
      </dsp:nvSpPr>
      <dsp:spPr>
        <a:xfrm rot="13114286">
          <a:off x="3593009" y="1787109"/>
          <a:ext cx="584599" cy="23071"/>
        </a:xfrm>
        <a:custGeom>
          <a:avLst/>
          <a:gdLst/>
          <a:ahLst/>
          <a:cxnLst/>
          <a:rect l="0" t="0" r="0" b="0"/>
          <a:pathLst>
            <a:path>
              <a:moveTo>
                <a:pt x="0" y="11535"/>
              </a:moveTo>
              <a:lnTo>
                <a:pt x="584599" y="115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870694" y="1784030"/>
        <a:ext cx="29229" cy="29229"/>
      </dsp:txXfrm>
    </dsp:sp>
    <dsp:sp modelId="{0E152754-DBA9-5B45-939D-239B306D24FD}">
      <dsp:nvSpPr>
        <dsp:cNvPr id="0" name=""/>
        <dsp:cNvSpPr/>
      </dsp:nvSpPr>
      <dsp:spPr>
        <a:xfrm>
          <a:off x="2612607" y="665016"/>
          <a:ext cx="1172021" cy="1172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Neurology</a:t>
          </a:r>
          <a:endParaRPr lang="en-US" sz="1100" kern="1200" dirty="0"/>
        </a:p>
      </dsp:txBody>
      <dsp:txXfrm>
        <a:off x="2784246" y="836655"/>
        <a:ext cx="828743" cy="828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92635-2C4F-4813-9065-5F46C522B3A7}">
      <dsp:nvSpPr>
        <dsp:cNvPr id="0" name=""/>
        <dsp:cNvSpPr/>
      </dsp:nvSpPr>
      <dsp:spPr>
        <a:xfrm>
          <a:off x="1063" y="1836694"/>
          <a:ext cx="2074763" cy="8299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Neurologic</a:t>
          </a:r>
          <a:r>
            <a:rPr lang="en-US" sz="1300" kern="1200" baseline="0" dirty="0" smtClean="0"/>
            <a:t> Team places MRI and Stroke Clinic Follow-Up Order </a:t>
          </a:r>
          <a:endParaRPr lang="en-US" sz="1300" kern="1200" dirty="0"/>
        </a:p>
      </dsp:txBody>
      <dsp:txXfrm>
        <a:off x="1063" y="1836694"/>
        <a:ext cx="1867287" cy="829905"/>
      </dsp:txXfrm>
    </dsp:sp>
    <dsp:sp modelId="{7C6DDAD9-8D8C-4616-A34D-6971BB2D732F}">
      <dsp:nvSpPr>
        <dsp:cNvPr id="0" name=""/>
        <dsp:cNvSpPr/>
      </dsp:nvSpPr>
      <dsp:spPr>
        <a:xfrm>
          <a:off x="1660874" y="1836694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PRS Schedules MRI/Stroke Clinic Follow-up</a:t>
          </a:r>
          <a:endParaRPr lang="en-US" sz="1300" kern="1200" dirty="0"/>
        </a:p>
      </dsp:txBody>
      <dsp:txXfrm>
        <a:off x="2075827" y="1836694"/>
        <a:ext cx="1244858" cy="829905"/>
      </dsp:txXfrm>
    </dsp:sp>
    <dsp:sp modelId="{7C612670-7C45-4DAD-BB71-72D7D314EB5D}">
      <dsp:nvSpPr>
        <dsp:cNvPr id="0" name=""/>
        <dsp:cNvSpPr/>
      </dsp:nvSpPr>
      <dsp:spPr>
        <a:xfrm>
          <a:off x="3320685" y="1836694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Pre-Authorization</a:t>
          </a:r>
          <a:r>
            <a:rPr lang="en-US" sz="1300" kern="1200" baseline="0" dirty="0" smtClean="0"/>
            <a:t> Completed </a:t>
          </a:r>
          <a:endParaRPr lang="en-US" sz="1300" kern="1200" dirty="0"/>
        </a:p>
      </dsp:txBody>
      <dsp:txXfrm>
        <a:off x="3735638" y="1836694"/>
        <a:ext cx="1244858" cy="829905"/>
      </dsp:txXfrm>
    </dsp:sp>
    <dsp:sp modelId="{1C9AA8AF-1C63-4725-BB67-DC8FDD82EF9B}">
      <dsp:nvSpPr>
        <dsp:cNvPr id="0" name=""/>
        <dsp:cNvSpPr/>
      </dsp:nvSpPr>
      <dsp:spPr>
        <a:xfrm>
          <a:off x="4980496" y="1836694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Patient</a:t>
          </a:r>
          <a:r>
            <a:rPr lang="en-US" sz="1300" kern="1200" baseline="0" dirty="0" smtClean="0"/>
            <a:t> completes MRI/Stroke Clinic follow-up </a:t>
          </a:r>
          <a:endParaRPr lang="en-US" sz="1300" kern="1200" dirty="0"/>
        </a:p>
      </dsp:txBody>
      <dsp:txXfrm>
        <a:off x="5395449" y="1836694"/>
        <a:ext cx="1244858" cy="829905"/>
      </dsp:txXfrm>
    </dsp:sp>
    <dsp:sp modelId="{992A7BE9-E7BA-46B6-BA4E-7544D0C1B96C}">
      <dsp:nvSpPr>
        <dsp:cNvPr id="0" name=""/>
        <dsp:cNvSpPr/>
      </dsp:nvSpPr>
      <dsp:spPr>
        <a:xfrm>
          <a:off x="6640306" y="1836694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Neuro NP to follow up with no-shows/ declined </a:t>
          </a:r>
          <a:r>
            <a:rPr lang="en-US" sz="1300" kern="1200" dirty="0" err="1" smtClean="0"/>
            <a:t>appts</a:t>
          </a:r>
          <a:endParaRPr lang="en-US" sz="1300" kern="1200" dirty="0"/>
        </a:p>
      </dsp:txBody>
      <dsp:txXfrm>
        <a:off x="7055259" y="1836694"/>
        <a:ext cx="1244858" cy="829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92635-2C4F-4813-9065-5F46C522B3A7}">
      <dsp:nvSpPr>
        <dsp:cNvPr id="0" name=""/>
        <dsp:cNvSpPr/>
      </dsp:nvSpPr>
      <dsp:spPr>
        <a:xfrm>
          <a:off x="1063" y="1555998"/>
          <a:ext cx="2074763" cy="8299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Patient presents</a:t>
          </a:r>
          <a:r>
            <a:rPr lang="en-US" sz="1300" kern="1200" baseline="0" dirty="0" smtClean="0"/>
            <a:t> </a:t>
          </a:r>
          <a:r>
            <a:rPr lang="en-US" sz="1300" kern="1200" dirty="0" smtClean="0"/>
            <a:t>to ED with experienced, but not present neuro symptoms</a:t>
          </a:r>
          <a:endParaRPr lang="en-US" sz="1300" kern="1200" dirty="0"/>
        </a:p>
      </dsp:txBody>
      <dsp:txXfrm>
        <a:off x="1063" y="1555998"/>
        <a:ext cx="1867287" cy="829905"/>
      </dsp:txXfrm>
    </dsp:sp>
    <dsp:sp modelId="{7C6DDAD9-8D8C-4616-A34D-6971BB2D732F}">
      <dsp:nvSpPr>
        <dsp:cNvPr id="0" name=""/>
        <dsp:cNvSpPr/>
      </dsp:nvSpPr>
      <dsp:spPr>
        <a:xfrm>
          <a:off x="1660874" y="1555998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ED MD to call Stroke attending and discuss patient</a:t>
          </a:r>
          <a:endParaRPr lang="en-US" sz="1300" kern="1200" dirty="0"/>
        </a:p>
      </dsp:txBody>
      <dsp:txXfrm>
        <a:off x="2075827" y="1555998"/>
        <a:ext cx="1244858" cy="829905"/>
      </dsp:txXfrm>
    </dsp:sp>
    <dsp:sp modelId="{D44CAA6D-6D2A-4611-BED1-348733CAF086}">
      <dsp:nvSpPr>
        <dsp:cNvPr id="0" name=""/>
        <dsp:cNvSpPr/>
      </dsp:nvSpPr>
      <dsp:spPr>
        <a:xfrm>
          <a:off x="3320685" y="1555998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Pt receives negative EKG/CT/CTA/CXR</a:t>
          </a:r>
          <a:endParaRPr lang="en-US" sz="1300" kern="1200" dirty="0"/>
        </a:p>
      </dsp:txBody>
      <dsp:txXfrm>
        <a:off x="3735638" y="1555998"/>
        <a:ext cx="1244858" cy="829905"/>
      </dsp:txXfrm>
    </dsp:sp>
    <dsp:sp modelId="{6556A148-381B-440B-A523-CB45743CBAC7}">
      <dsp:nvSpPr>
        <dsp:cNvPr id="0" name=""/>
        <dsp:cNvSpPr/>
      </dsp:nvSpPr>
      <dsp:spPr>
        <a:xfrm>
          <a:off x="4980496" y="1555998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Confirm MRI Eligibility</a:t>
          </a:r>
          <a:endParaRPr lang="en-US" sz="1300" kern="1200" dirty="0"/>
        </a:p>
      </dsp:txBody>
      <dsp:txXfrm>
        <a:off x="5395449" y="1555998"/>
        <a:ext cx="1244858" cy="829905"/>
      </dsp:txXfrm>
    </dsp:sp>
    <dsp:sp modelId="{CDB54A92-ED54-4807-9049-A78DBC23A8C5}">
      <dsp:nvSpPr>
        <dsp:cNvPr id="0" name=""/>
        <dsp:cNvSpPr/>
      </dsp:nvSpPr>
      <dsp:spPr>
        <a:xfrm>
          <a:off x="6640306" y="1555998"/>
          <a:ext cx="2074763" cy="8299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Place patient on pathway,</a:t>
          </a:r>
          <a:r>
            <a:rPr lang="en-US" sz="1300" kern="1200" baseline="0" dirty="0" smtClean="0"/>
            <a:t> discharged from ED</a:t>
          </a:r>
          <a:endParaRPr lang="en-US" sz="1300" kern="1200" dirty="0"/>
        </a:p>
      </dsp:txBody>
      <dsp:txXfrm>
        <a:off x="7055259" y="1555998"/>
        <a:ext cx="1244858" cy="829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EA1F63C-7DC6-4A9F-9513-837117EA7B77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3548874-5121-46DE-B10A-6E082FFCF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Audience and ED Operation Study Group </a:t>
            </a:r>
          </a:p>
          <a:p>
            <a:r>
              <a:rPr lang="en-US" baseline="0" dirty="0" smtClean="0"/>
              <a:t>Introduction: Kumar Gandhi 3</a:t>
            </a:r>
            <a:r>
              <a:rPr lang="en-US" baseline="30000" dirty="0" smtClean="0"/>
              <a:t>rd</a:t>
            </a:r>
            <a:r>
              <a:rPr lang="en-US" baseline="0" dirty="0" smtClean="0"/>
              <a:t> year Emergency Medicine Resident at Northwestern Memorial Hospital in Chicago </a:t>
            </a:r>
          </a:p>
          <a:p>
            <a:r>
              <a:rPr lang="en-US" baseline="0" dirty="0" smtClean="0"/>
              <a:t>Today I’ll be presenting the Implementation of an Emergency Department Transient Ischemic Attack Outpatient Pathway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I start I just</a:t>
            </a:r>
            <a:r>
              <a:rPr lang="en-US" dirty="0" smtClean="0"/>
              <a:t> want</a:t>
            </a:r>
            <a:r>
              <a:rPr lang="en-US" baseline="0" dirty="0" smtClean="0"/>
              <a:t> to highlight w</a:t>
            </a:r>
            <a:r>
              <a:rPr lang="en-US" dirty="0" smtClean="0"/>
              <a:t>e</a:t>
            </a:r>
            <a:r>
              <a:rPr lang="en-US" baseline="0" dirty="0" smtClean="0"/>
              <a:t> have colloquially termed our pathway the Neuro Spell Pathway at Northwestern and I’ll refer to it as such through out the presentation. </a:t>
            </a:r>
          </a:p>
          <a:p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”Why” Behind the Pathway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ADDITIONAL CAPAPCITY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First and foremost, as we’re all acutely aware capacity issues and boarding can be detrimental to our practice of </a:t>
            </a:r>
            <a:r>
              <a:rPr lang="en-US" baseline="0" dirty="0" err="1" smtClean="0"/>
              <a:t>emergecy</a:t>
            </a:r>
            <a:r>
              <a:rPr lang="en-US" baseline="0" dirty="0" smtClean="0"/>
              <a:t> medicine.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At Northwestern our ED is </a:t>
            </a:r>
            <a:r>
              <a:rPr lang="en-US" baseline="0" dirty="0" err="1" smtClean="0"/>
              <a:t>plauged</a:t>
            </a:r>
            <a:r>
              <a:rPr lang="en-US" baseline="0" dirty="0" smtClean="0"/>
              <a:t> by boarding as the hospital as our EDO Observation Units and inpatient units are often outpacing capacity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PATIENT SATISFACTION (OPEN CURRENT STATE)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Patient receiving neurologic work-ups has ED LOS’s that pushed &gt;11 hours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For over 70% of our patients they were admitted to observation units with LOS’s over 35 hours and the potential for costly stay’s if billed as inpatient encounters.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EMPLOYEE SATISFACTION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For our </a:t>
            </a:r>
            <a:r>
              <a:rPr lang="en-US" baseline="0" dirty="0" err="1" smtClean="0"/>
              <a:t>Nueorlogy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colleuges</a:t>
            </a:r>
            <a:r>
              <a:rPr lang="en-US" baseline="0" dirty="0" smtClean="0"/>
              <a:t>, who particularly felt over-consulted with this population as well as our radiology colleagues who also felt we were outpacing </a:t>
            </a:r>
            <a:r>
              <a:rPr lang="en-US" baseline="0" dirty="0" err="1" smtClean="0"/>
              <a:t>capcity</a:t>
            </a:r>
            <a:r>
              <a:rPr lang="en-US" baseline="0" dirty="0" smtClean="0"/>
              <a:t> for inpatient MR’s as evidenced by our 4-6 hour MR turnaround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5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15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group looked back over</a:t>
            </a:r>
            <a:r>
              <a:rPr lang="en-US" baseline="0" dirty="0" smtClean="0"/>
              <a:t> a 12 month period by possible presenting diagnosis (which we intentionally kept broad) as evidenced by our top </a:t>
            </a:r>
            <a:r>
              <a:rPr lang="en-US" baseline="0" dirty="0" err="1" smtClean="0"/>
              <a:t>dianosis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We found over 70% of the time we saw between 0-3 patients with neurologic symptoms daily </a:t>
            </a:r>
          </a:p>
          <a:p>
            <a:r>
              <a:rPr lang="en-US" baseline="0" dirty="0" smtClean="0"/>
              <a:t>- More importantly these patients arrived in the afternoon to evening hours, which typically placed these patient at the bottom of the MRI </a:t>
            </a:r>
            <a:r>
              <a:rPr lang="en-US" baseline="0" dirty="0" err="1" smtClean="0"/>
              <a:t>Quee</a:t>
            </a:r>
            <a:r>
              <a:rPr lang="en-US" baseline="0" dirty="0" smtClean="0"/>
              <a:t>, as well as during peak hours for the rest our ED and promoted most ED physicians to pursue an observation admission, over 70% of the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75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reached back to look</a:t>
            </a:r>
            <a:r>
              <a:rPr lang="en-US" baseline="0" dirty="0" smtClean="0"/>
              <a:t> literature we found a limited number of studies in regards to outpatient management of TIA and Minor Stroke’s. A recent clinical  review out of the journal of emergency medicine noted a few prospective studies over that demonstrated: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SHORTER OVERALL LENGTH OF STAYS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LOWER TOTAL DIRECT COSTS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COMPARABLE 90 DAY OUTCOMES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4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0" dirty="0" smtClean="0"/>
              <a:t> primary goals: When our team came together to create the Neuro Spell pathway it was with 2 Primary Goals in Mind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SAFE outpatient pathway and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REDUCE overall length of stay for these patients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6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Neuro Spell</a:t>
            </a:r>
            <a:r>
              <a:rPr lang="en-US" baseline="0" dirty="0" smtClean="0"/>
              <a:t> Pathway was the product of </a:t>
            </a:r>
            <a:r>
              <a:rPr lang="en-US" baseline="0" dirty="0" err="1" smtClean="0"/>
              <a:t>interdcilinary</a:t>
            </a:r>
            <a:r>
              <a:rPr lang="en-US" baseline="0" dirty="0" smtClean="0"/>
              <a:t> team lead by the Departments of Emergency medicine, Neurology, and Radiology.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group I want to highlight that was </a:t>
            </a:r>
            <a:r>
              <a:rPr lang="en-US" baseline="0" dirty="0" err="1" smtClean="0"/>
              <a:t>pivitiol</a:t>
            </a:r>
            <a:r>
              <a:rPr lang="en-US" baseline="0" dirty="0" smtClean="0"/>
              <a:t> to pathway success was our physician </a:t>
            </a:r>
            <a:r>
              <a:rPr lang="en-US" baseline="0" dirty="0" err="1" smtClean="0"/>
              <a:t>referall</a:t>
            </a:r>
            <a:r>
              <a:rPr lang="en-US" baseline="0" dirty="0" smtClean="0"/>
              <a:t> service group who we s in-house from 7AM-7PM and by partnering with them it allowed for their team to take the lead with scheduling MRI and </a:t>
            </a:r>
            <a:r>
              <a:rPr lang="en-US" baseline="0" dirty="0" err="1" smtClean="0"/>
              <a:t>Neurolgic</a:t>
            </a:r>
            <a:r>
              <a:rPr lang="en-US" baseline="0" dirty="0" smtClean="0"/>
              <a:t> follow-up both </a:t>
            </a:r>
            <a:r>
              <a:rPr lang="en-US" baseline="0" dirty="0" err="1" smtClean="0"/>
              <a:t>whhile</a:t>
            </a:r>
            <a:r>
              <a:rPr lang="en-US" baseline="0" dirty="0" smtClean="0"/>
              <a:t> in the ED and after discharge.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Neuro Spell Pathway Overview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Our only criteria for patients for this pathway were those that experienced a neurologic symptom within the last 24 hours and were asymptomatic on arrival to the ED and </a:t>
            </a:r>
            <a:r>
              <a:rPr lang="en-US" baseline="0" dirty="0" err="1" smtClean="0"/>
              <a:t>trhoughout</a:t>
            </a:r>
            <a:r>
              <a:rPr lang="en-US" baseline="0" dirty="0" smtClean="0"/>
              <a:t> their ED course.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</a:t>
            </a:r>
            <a:r>
              <a:rPr lang="en-US" baseline="0" dirty="0" err="1" smtClean="0"/>
              <a:t>intnetionally</a:t>
            </a:r>
            <a:r>
              <a:rPr lang="en-US" baseline="0" dirty="0" smtClean="0"/>
              <a:t> broad let our </a:t>
            </a:r>
            <a:r>
              <a:rPr lang="en-US" baseline="0" dirty="0" err="1" smtClean="0"/>
              <a:t>inclusiion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crtiera</a:t>
            </a:r>
            <a:r>
              <a:rPr lang="en-US" baseline="0" dirty="0" smtClean="0"/>
              <a:t> very broad to highlight the breadth of  </a:t>
            </a:r>
            <a:r>
              <a:rPr lang="en-US" baseline="0" dirty="0" err="1" smtClean="0"/>
              <a:t>clnical</a:t>
            </a:r>
            <a:r>
              <a:rPr lang="en-US" baseline="0" dirty="0" smtClean="0"/>
              <a:t> presentation of this patient population as well as recognize the important physician </a:t>
            </a:r>
            <a:r>
              <a:rPr lang="en-US" baseline="0" dirty="0" err="1" smtClean="0"/>
              <a:t>gestallt</a:t>
            </a:r>
            <a:r>
              <a:rPr lang="en-US" baseline="0" dirty="0" smtClean="0"/>
              <a:t> and empower to our ED physicians to </a:t>
            </a:r>
            <a:r>
              <a:rPr lang="en-US" baseline="0" dirty="0" err="1" smtClean="0"/>
              <a:t>utulzie</a:t>
            </a:r>
            <a:r>
              <a:rPr lang="en-US" baseline="0" dirty="0" smtClean="0"/>
              <a:t> this pathway when they deemed it </a:t>
            </a:r>
            <a:r>
              <a:rPr lang="en-US" baseline="0" dirty="0" err="1" smtClean="0"/>
              <a:t>appropaite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decision to use pathway was also jointly made following a discussion over the phone with the on-call stroke attending/fellow 24/7 and following completion of a </a:t>
            </a:r>
            <a:r>
              <a:rPr lang="en-US" baseline="0" dirty="0" err="1" smtClean="0"/>
              <a:t>stanrdard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neruolgic</a:t>
            </a:r>
            <a:r>
              <a:rPr lang="en-US" baseline="0" dirty="0" smtClean="0"/>
              <a:t> evaluation in the ED though with the </a:t>
            </a:r>
            <a:r>
              <a:rPr lang="en-US" baseline="0" dirty="0" err="1" smtClean="0"/>
              <a:t>icnlsuion</a:t>
            </a:r>
            <a:r>
              <a:rPr lang="en-US" baseline="0" dirty="0" smtClean="0"/>
              <a:t> of a CTA for </a:t>
            </a:r>
            <a:r>
              <a:rPr lang="en-US" baseline="0" dirty="0" err="1" smtClean="0"/>
              <a:t>vascualr</a:t>
            </a:r>
            <a:r>
              <a:rPr lang="en-US" baseline="0" dirty="0" smtClean="0"/>
              <a:t> imaging.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Patent’s MRI status was </a:t>
            </a:r>
            <a:r>
              <a:rPr lang="en-US" baseline="0" dirty="0" err="1" smtClean="0"/>
              <a:t>evalauted</a:t>
            </a:r>
            <a:r>
              <a:rPr lang="en-US" baseline="0" dirty="0" smtClean="0"/>
              <a:t> and if during business hours patient was seen by PRS and left with a scheduled MRI/Stroke </a:t>
            </a:r>
            <a:r>
              <a:rPr lang="en-US" baseline="0" dirty="0" err="1" smtClean="0"/>
              <a:t>clnic</a:t>
            </a:r>
            <a:r>
              <a:rPr lang="en-US" baseline="0" dirty="0" smtClean="0"/>
              <a:t> follow-up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a </a:t>
            </a:r>
            <a:r>
              <a:rPr lang="en-US" baseline="0" dirty="0" err="1" smtClean="0"/>
              <a:t>larrge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majoirty</a:t>
            </a:r>
            <a:r>
              <a:rPr lang="en-US" baseline="0" dirty="0" smtClean="0"/>
              <a:t> of our patients who presented after </a:t>
            </a:r>
            <a:r>
              <a:rPr lang="en-US" baseline="0" dirty="0" err="1" smtClean="0"/>
              <a:t>busniess</a:t>
            </a:r>
            <a:r>
              <a:rPr lang="en-US" baseline="0" dirty="0" smtClean="0"/>
              <a:t> hours, they were discharged and in parallel the neurology team ordered the MRI and follow-up as well as our PRS team scheduled the outpatient wok-up while pre-</a:t>
            </a:r>
            <a:r>
              <a:rPr lang="en-US" baseline="0" dirty="0" err="1" smtClean="0"/>
              <a:t>auth</a:t>
            </a:r>
            <a:r>
              <a:rPr lang="en-US" baseline="0" dirty="0" smtClean="0"/>
              <a:t> for the MRI was completed.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Patient were seen by 5 days through typically scheduled between 24-72 hours post-</a:t>
            </a:r>
            <a:r>
              <a:rPr lang="en-US" baseline="0" dirty="0" err="1" smtClean="0"/>
              <a:t>dscharge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14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Neuro Spell Pathway has now utilized in our ED for the last 10 months and has been a success and met out initial goals as well as a a true practice change for many of our ED </a:t>
            </a:r>
            <a:r>
              <a:rPr lang="en-US" baseline="0" dirty="0" err="1" smtClean="0"/>
              <a:t>physcians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Over the course of the 10 months 421 patients patients deemed potential </a:t>
            </a:r>
            <a:r>
              <a:rPr lang="en-US" baseline="0" dirty="0" err="1" smtClean="0"/>
              <a:t>candadates</a:t>
            </a:r>
            <a:r>
              <a:rPr lang="en-US" baseline="0" dirty="0" smtClean="0"/>
              <a:t> for this pathway on chart review.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139 patients were successfully placed on the pathway and we had 15 no shows over the course of the 10 months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From a safety perspective we had zero adverse events, 2 </a:t>
            </a:r>
            <a:r>
              <a:rPr lang="en-US" baseline="0" dirty="0" err="1" smtClean="0"/>
              <a:t>readdmisons</a:t>
            </a:r>
            <a:r>
              <a:rPr lang="en-US" baseline="0" dirty="0" smtClean="0"/>
              <a:t>, 1 because a patient elected not to wait until her outpatient follow-up </a:t>
            </a:r>
            <a:r>
              <a:rPr lang="en-US" baseline="0" dirty="0" err="1" smtClean="0"/>
              <a:t>appointent</a:t>
            </a:r>
            <a:r>
              <a:rPr lang="en-US" baseline="0" dirty="0" smtClean="0"/>
              <a:t> and the second because our team could not coordinate an outpatient MRI.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Though the pathway was designed for low-risk TIA patients, we </a:t>
            </a:r>
            <a:r>
              <a:rPr lang="en-US" baseline="0" dirty="0" err="1" smtClean="0"/>
              <a:t>anticpated</a:t>
            </a:r>
            <a:r>
              <a:rPr lang="en-US" baseline="0" dirty="0" smtClean="0"/>
              <a:t> finding stroke. 4 of our patients were found to have MR-confirmed stroke, all of which </a:t>
            </a:r>
            <a:r>
              <a:rPr lang="en-US" baseline="0" dirty="0" err="1" smtClean="0"/>
              <a:t>recived</a:t>
            </a:r>
            <a:r>
              <a:rPr lang="en-US" baseline="0" dirty="0" smtClean="0"/>
              <a:t> their complete </a:t>
            </a:r>
            <a:r>
              <a:rPr lang="en-US" baseline="0" dirty="0" err="1" smtClean="0"/>
              <a:t>neurolgc</a:t>
            </a:r>
            <a:r>
              <a:rPr lang="en-US" baseline="0" dirty="0" smtClean="0"/>
              <a:t> work-up with 24-28 hours and non required admission.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also encouraged pathway </a:t>
            </a:r>
            <a:r>
              <a:rPr lang="en-US" baseline="0" dirty="0" err="1" smtClean="0"/>
              <a:t>utlization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outher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neurolight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conditons</a:t>
            </a:r>
            <a:r>
              <a:rPr lang="en-US" baseline="0" dirty="0" smtClean="0"/>
              <a:t> and were able to diagnose two cases of </a:t>
            </a:r>
            <a:r>
              <a:rPr lang="en-US" baseline="0" dirty="0" err="1" smtClean="0"/>
              <a:t>Guillann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Barre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multipel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slecrosis</a:t>
            </a:r>
            <a:r>
              <a:rPr lang="en-US" baseline="0" dirty="0" smtClean="0"/>
              <a:t> on outpatient basis again all patients completed their work-up outpatient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Though again the intention was a low-risk TIA work-up a more than half of our patients </a:t>
            </a:r>
            <a:r>
              <a:rPr lang="en-US" baseline="0" dirty="0" err="1" smtClean="0"/>
              <a:t>recneieved</a:t>
            </a:r>
            <a:r>
              <a:rPr lang="en-US" baseline="0" dirty="0" smtClean="0"/>
              <a:t> new </a:t>
            </a:r>
            <a:r>
              <a:rPr lang="en-US" baseline="0" dirty="0" err="1" smtClean="0"/>
              <a:t>neurolgic</a:t>
            </a:r>
            <a:r>
              <a:rPr lang="en-US" baseline="0" dirty="0" smtClean="0"/>
              <a:t> diagnoses and were connected to </a:t>
            </a:r>
            <a:r>
              <a:rPr lang="en-US" baseline="0" dirty="0" err="1" smtClean="0"/>
              <a:t>furhter</a:t>
            </a:r>
            <a:r>
              <a:rPr lang="en-US" baseline="0" dirty="0" smtClean="0"/>
              <a:t> outpatient </a:t>
            </a:r>
            <a:r>
              <a:rPr lang="en-US" baseline="0" dirty="0" err="1" smtClean="0"/>
              <a:t>resoruces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Lastly I </a:t>
            </a:r>
            <a:r>
              <a:rPr lang="en-US" baseline="0" dirty="0" err="1" smtClean="0"/>
              <a:t>nucnluded</a:t>
            </a:r>
            <a:r>
              <a:rPr lang="en-US" baseline="0" dirty="0" smtClean="0"/>
              <a:t> this to </a:t>
            </a:r>
            <a:r>
              <a:rPr lang="en-US" baseline="0" dirty="0" err="1" smtClean="0"/>
              <a:t>demsontrate</a:t>
            </a:r>
            <a:r>
              <a:rPr lang="en-US" baseline="0" dirty="0" smtClean="0"/>
              <a:t> we saw patients across various </a:t>
            </a:r>
            <a:r>
              <a:rPr lang="en-US" baseline="0" dirty="0" err="1" smtClean="0"/>
              <a:t>payor</a:t>
            </a:r>
            <a:r>
              <a:rPr lang="en-US" baseline="0" dirty="0" smtClean="0"/>
              <a:t> mixes, which I believe speaks to how </a:t>
            </a:r>
            <a:r>
              <a:rPr lang="en-US" baseline="0" dirty="0" err="1" smtClean="0"/>
              <a:t>poetnially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reporduicble</a:t>
            </a:r>
            <a:r>
              <a:rPr lang="en-US" baseline="0" dirty="0" smtClean="0"/>
              <a:t> this may be at other </a:t>
            </a:r>
            <a:r>
              <a:rPr lang="en-US" baseline="0" dirty="0" err="1" smtClean="0"/>
              <a:t>instutuions</a:t>
            </a:r>
            <a:r>
              <a:rPr lang="en-US" baseline="0" dirty="0" smtClean="0"/>
              <a:t> and out in the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7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Following implementation of the pathway we were also able to </a:t>
            </a:r>
            <a:r>
              <a:rPr lang="en-US" dirty="0" err="1" smtClean="0"/>
              <a:t>demsontrate</a:t>
            </a:r>
            <a:r>
              <a:rPr lang="en-US" dirty="0" smtClean="0"/>
              <a:t> a </a:t>
            </a:r>
            <a:r>
              <a:rPr lang="en-US" dirty="0" err="1" smtClean="0"/>
              <a:t>stititically</a:t>
            </a:r>
            <a:r>
              <a:rPr lang="en-US" dirty="0" smtClean="0"/>
              <a:t> </a:t>
            </a:r>
            <a:r>
              <a:rPr lang="en-US" dirty="0" err="1" smtClean="0"/>
              <a:t>signicant</a:t>
            </a:r>
            <a:r>
              <a:rPr lang="en-US" dirty="0" smtClean="0"/>
              <a:t> reduction in hospital length of stay from 25 hours for our ED/</a:t>
            </a:r>
            <a:r>
              <a:rPr lang="en-US" dirty="0" err="1" smtClean="0"/>
              <a:t>Obs</a:t>
            </a:r>
            <a:r>
              <a:rPr lang="en-US" dirty="0" smtClean="0"/>
              <a:t> patients to 5.3 hours for patients</a:t>
            </a:r>
            <a:r>
              <a:rPr lang="en-US" baseline="0" dirty="0" smtClean="0"/>
              <a:t> placed on the Neuro Spell Pathway.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the reduction in length of stay to 5.3 hours our ED </a:t>
            </a:r>
            <a:r>
              <a:rPr lang="en-US" baseline="0" dirty="0" err="1" smtClean="0"/>
              <a:t>additonally</a:t>
            </a:r>
            <a:r>
              <a:rPr lang="en-US" baseline="0" dirty="0" smtClean="0"/>
              <a:t> was able to see ___ more patients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5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This</a:t>
            </a:r>
            <a:r>
              <a:rPr lang="en-US" baseline="0" dirty="0" smtClean="0"/>
              <a:t> graph demonstrates that prior to pathway implementation we only discharge 10-30% of our patients presenting with </a:t>
            </a:r>
            <a:r>
              <a:rPr lang="en-US" baseline="0" dirty="0" err="1" smtClean="0"/>
              <a:t>hx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neurolgic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sxs</a:t>
            </a:r>
            <a:r>
              <a:rPr lang="en-US" baseline="0" dirty="0" smtClean="0"/>
              <a:t> Which is just at the national average.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Post-</a:t>
            </a:r>
            <a:r>
              <a:rPr lang="en-US" baseline="0" dirty="0" err="1" smtClean="0"/>
              <a:t>implemetation</a:t>
            </a:r>
            <a:r>
              <a:rPr lang="en-US" baseline="0" dirty="0" smtClean="0"/>
              <a:t> we are now discharging nearly 50% of our patients who presented with neurologic </a:t>
            </a:r>
            <a:r>
              <a:rPr lang="en-US" baseline="0" dirty="0" err="1" smtClean="0"/>
              <a:t>sxs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am I proud and as a resident was the immense culture change that was required to drive our initial utilization from 14-15% to over 25% and this is a number that continues to climb.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48874-5121-46DE-B10A-6E082FFCF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emf"/><Relationship Id="rId3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emf"/><Relationship Id="rId3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emf"/><Relationship Id="rId3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Relationship Id="rId3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Relationship Id="rId3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eg"/><Relationship Id="rId3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eg"/><Relationship Id="rId3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eg"/><Relationship Id="rId3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eg"/><Relationship Id="rId3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eg"/><Relationship Id="rId3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eg"/><Relationship Id="rId3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eg"/><Relationship Id="rId3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eg"/><Relationship Id="rId3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eg"/><Relationship Id="rId3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3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3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4422" y="2243956"/>
            <a:ext cx="6722378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4422" y="3821621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Document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6A7E87-4B33-43AC-9C68-E384B1E77E72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pic>
        <p:nvPicPr>
          <p:cNvPr id="5" name="Picture 4" descr="NM-Logo-Stacked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05165"/>
            <a:ext cx="2514600" cy="469315"/>
          </a:xfrm>
          <a:prstGeom prst="rect">
            <a:avLst/>
          </a:prstGeom>
        </p:spPr>
      </p:pic>
      <p:pic>
        <p:nvPicPr>
          <p:cNvPr id="7" name="Picture 6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63600"/>
            <a:ext cx="22479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2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9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Your Photo">
    <p:bg bwMode="gray"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8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 Your Photo">
    <p:bg bwMode="gray"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7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72525"/>
            <a:ext cx="9144000" cy="14221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5584368"/>
            <a:ext cx="4386944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8874" y="4292600"/>
            <a:ext cx="7282544" cy="1193800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Breaker Page Title Goes Here</a:t>
            </a:r>
            <a:endParaRPr lang="en-US" dirty="0"/>
          </a:p>
        </p:txBody>
      </p:sp>
      <p:pic>
        <p:nvPicPr>
          <p:cNvPr id="8" name="Picture 7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DFE3-DFEA-4805-82C9-0399B7E8CA81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64654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1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6DCC-6225-4CE3-ABBC-1EA26C4FDDF1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51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21F87-71C1-4D58-BE82-D4AC4944A078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5D3F1-9FE2-43AD-B45F-6B0BE10AAAEF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346-E6D6-45D2-9FFA-A29F976ED014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7FB0-79B3-4E6E-A9AD-A2137CF784C5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7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20C0-46C5-41FB-A3F9-481FD2304F8B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87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89A4C-4C30-4D8C-AA13-3D7866D756FB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4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FACC0-C441-466B-B22B-D43CC8BE9DF6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>
              <a:solidFill>
                <a:srgbClr val="54585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54585A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87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55104_NMgradientLH_RGB_10231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23524" y="2212882"/>
            <a:ext cx="6722378" cy="876329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23524" y="3166257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423524" y="6528816"/>
            <a:ext cx="850392" cy="168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11/16/18</a:t>
            </a:fld>
            <a:endParaRPr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8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55393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94258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65810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4911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7621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37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5261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53713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14077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25289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09690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Your Photo">
    <p:bg bwMode="gray"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BULANCE DRIVING INTO ED.jpg"/>
          <p:cNvPicPr>
            <a:picLocks noChangeAspect="1"/>
          </p:cNvPicPr>
          <p:nvPr userDrawn="1"/>
        </p:nvPicPr>
        <p:blipFill>
          <a:blip r:embed="rId2" cstate="print"/>
          <a:srcRect t="41668" b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/>
          <a:stretch/>
        </p:blipFill>
        <p:spPr bwMode="gray">
          <a:xfrm>
            <a:off x="0" y="0"/>
            <a:ext cx="704161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010400" y="914400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Browse to the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Click image, go to ‘Format-Send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prstClr val="white"/>
                </a:solidFill>
              </a:rPr>
              <a:t>Go to ‘View-Normal’ to return to slides</a:t>
            </a:r>
          </a:p>
        </p:txBody>
      </p:sp>
    </p:spTree>
    <p:extLst>
      <p:ext uri="{BB962C8B-B14F-4D97-AF65-F5344CB8AC3E}">
        <p14:creationId xmlns:p14="http://schemas.microsoft.com/office/powerpoint/2010/main" val="302382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738284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7999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095788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8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335641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851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181273" y="2286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>
              <a:solidFill>
                <a:srgbClr val="54585A"/>
              </a:solidFill>
            </a:endParaRP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3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4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64708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555104_NMgradientLH_RGB_10231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90599" y="155448"/>
            <a:ext cx="7713969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90599" y="1624013"/>
            <a:ext cx="2438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11/16/18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bg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9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949882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5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11/16/18</a:t>
            </a:fld>
            <a:endParaRPr>
              <a:solidFill>
                <a:srgbClr val="605F6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94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55104_NMgradientLH_RGB_10231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990600" y="2731512"/>
            <a:ext cx="6722378" cy="876329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90600" y="3581400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6232524"/>
            <a:ext cx="1447800" cy="168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11/16/18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397689"/>
            <a:ext cx="5181600" cy="231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397689"/>
            <a:ext cx="346745" cy="231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22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3524CB-3B18-474D-8C9E-3EC68F24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320338-E334-4361-944B-F3C2D7102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C75D53-DCCD-46F6-9584-58C809FF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1F0-2BEA-4414-80E3-B6BFF31CBC68}" type="datetimeFigureOut">
              <a:rPr lang="en-US">
                <a:solidFill>
                  <a:srgbClr val="54585A"/>
                </a:solidFill>
              </a:rPr>
              <a:pPr/>
              <a:t>11/16/18</a:t>
            </a:fld>
            <a:endParaRPr>
              <a:solidFill>
                <a:srgbClr val="54585A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5C180A-DD96-488B-BD4E-9A2EF044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4585A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45F7C2-C6C6-45EE-BEE6-583C09FF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6840-E646-46A5-92EA-78E1FD283D24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>
              <a:solidFill>
                <a:srgbClr val="B1A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 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67"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1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9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5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ke Forest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6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theme" Target="../theme/theme2.xml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M_Logo_RGB.eps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24E2FE4-9EE5-4E63-AAA7-A83BF76D70B6}" type="datetime1">
              <a:rPr lang="en-US" smtClean="0">
                <a:solidFill>
                  <a:srgbClr val="54585A"/>
                </a:solidFill>
              </a:rPr>
              <a:pPr/>
              <a:t>11/16/18</a:t>
            </a:fld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54585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‹#›</a:t>
            </a:fld>
            <a:endParaRPr lang="en-US" dirty="0">
              <a:solidFill>
                <a:srgbClr val="B0A2C5"/>
              </a:solidFill>
            </a:endParaRPr>
          </a:p>
        </p:txBody>
      </p:sp>
      <p:sp>
        <p:nvSpPr>
          <p:cNvPr id="10" name="Rectangle 6"/>
          <p:cNvSpPr/>
          <p:nvPr userDrawn="1"/>
        </p:nvSpPr>
        <p:spPr>
          <a:xfrm>
            <a:off x="0" y="515326"/>
            <a:ext cx="6858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1468B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16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9623C80F-5998-4C5A-8426-1B9517C724DD}" type="datetimeFigureOut">
              <a:rPr lang="en-US">
                <a:solidFill>
                  <a:srgbClr val="54585A"/>
                </a:solidFill>
              </a:rPr>
              <a:pPr/>
              <a:t>11/16/18</a:t>
            </a:fld>
            <a:endParaRPr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7" y="474215"/>
            <a:ext cx="883922" cy="304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diagramData" Target="../diagrams/data4.xml"/><Relationship Id="rId14" Type="http://schemas.openxmlformats.org/officeDocument/2006/relationships/diagramLayout" Target="../diagrams/layout4.xml"/><Relationship Id="rId15" Type="http://schemas.openxmlformats.org/officeDocument/2006/relationships/diagramQuickStyle" Target="../diagrams/quickStyle4.xml"/><Relationship Id="rId16" Type="http://schemas.openxmlformats.org/officeDocument/2006/relationships/diagramColors" Target="../diagrams/colors4.xml"/><Relationship Id="rId17" Type="http://schemas.microsoft.com/office/2007/relationships/diagramDrawing" Target="../diagrams/drawing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08" y="2590800"/>
            <a:ext cx="4817165" cy="1295400"/>
          </a:xfrm>
        </p:spPr>
        <p:txBody>
          <a:bodyPr/>
          <a:lstStyle/>
          <a:p>
            <a:r>
              <a:rPr lang="en-US" sz="3600" dirty="0"/>
              <a:t>Implementation of an Emergency Department Transient Ischemic Attack Outpatient Pathway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4386944" cy="935515"/>
          </a:xfrm>
        </p:spPr>
        <p:txBody>
          <a:bodyPr/>
          <a:lstStyle/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1458" y="4156213"/>
            <a:ext cx="3987486" cy="20507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spc="-50" dirty="0" smtClean="0">
                <a:solidFill>
                  <a:schemeClr val="bg1"/>
                </a:solidFill>
              </a:rPr>
              <a:t>Kumar Gandhi, MD, MPH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spc="-50" dirty="0" smtClean="0">
                <a:solidFill>
                  <a:schemeClr val="bg1"/>
                </a:solidFill>
              </a:rPr>
              <a:t>Sanjeev Malik, MD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spc="-50" dirty="0" smtClean="0">
                <a:solidFill>
                  <a:schemeClr val="bg1"/>
                </a:solidFill>
              </a:rPr>
              <a:t>Christopher Richards, MD, MS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spc="-50" dirty="0" err="1" smtClean="0">
                <a:solidFill>
                  <a:schemeClr val="bg1"/>
                </a:solidFill>
              </a:rPr>
              <a:t>Farzaneh</a:t>
            </a:r>
            <a:r>
              <a:rPr lang="en-US" sz="2200" spc="-50" dirty="0" smtClean="0">
                <a:solidFill>
                  <a:schemeClr val="bg1"/>
                </a:solidFill>
              </a:rPr>
              <a:t> </a:t>
            </a:r>
            <a:r>
              <a:rPr lang="en-US" sz="2200" spc="-50" dirty="0" err="1" smtClean="0">
                <a:solidFill>
                  <a:schemeClr val="bg1"/>
                </a:solidFill>
              </a:rPr>
              <a:t>Sorond</a:t>
            </a:r>
            <a:r>
              <a:rPr lang="en-US" sz="2200" spc="-50" dirty="0" smtClean="0">
                <a:solidFill>
                  <a:schemeClr val="bg1"/>
                </a:solidFill>
              </a:rPr>
              <a:t>, MD, PhD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spc="-50" dirty="0" smtClean="0">
                <a:solidFill>
                  <a:schemeClr val="bg1"/>
                </a:solidFill>
              </a:rPr>
              <a:t>Linda </a:t>
            </a:r>
            <a:r>
              <a:rPr lang="en-US" sz="2200" spc="-50" dirty="0" err="1" smtClean="0">
                <a:solidFill>
                  <a:schemeClr val="bg1"/>
                </a:solidFill>
              </a:rPr>
              <a:t>Vaikus</a:t>
            </a:r>
            <a:r>
              <a:rPr lang="en-US" sz="2200" spc="-50" dirty="0" smtClean="0">
                <a:solidFill>
                  <a:schemeClr val="bg1"/>
                </a:solidFill>
              </a:rPr>
              <a:t>, APN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200" spc="-50" dirty="0" smtClean="0">
                <a:solidFill>
                  <a:schemeClr val="bg1"/>
                </a:solidFill>
              </a:rPr>
              <a:t>Lydia Van </a:t>
            </a:r>
            <a:r>
              <a:rPr lang="en-US" sz="2200" spc="-50" dirty="0" err="1" smtClean="0">
                <a:solidFill>
                  <a:schemeClr val="bg1"/>
                </a:solidFill>
              </a:rPr>
              <a:t>Zalen</a:t>
            </a:r>
            <a:r>
              <a:rPr lang="en-US" sz="2200" spc="-50" dirty="0" smtClean="0">
                <a:solidFill>
                  <a:schemeClr val="bg1"/>
                </a:solidFill>
              </a:rPr>
              <a:t>, BA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Questions 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704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Reference Slides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04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8249" y="98786"/>
            <a:ext cx="7713969" cy="762000"/>
          </a:xfrm>
        </p:spPr>
        <p:txBody>
          <a:bodyPr/>
          <a:lstStyle/>
          <a:p>
            <a:r>
              <a:rPr lang="en-US" dirty="0" smtClean="0"/>
              <a:t>Neuro Spell Pathway Background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0920" y="4525048"/>
            <a:ext cx="3919013" cy="5334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171450" indent="-171450" defTabSz="4703763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03724" y="30534419"/>
            <a:ext cx="1811180" cy="7365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b="1" spc="-51" dirty="0">
                <a:solidFill>
                  <a:schemeClr val="accent1"/>
                </a:solidFill>
              </a:rPr>
              <a:t>13-36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974"/>
          <a:stretch/>
        </p:blipFill>
        <p:spPr>
          <a:xfrm>
            <a:off x="4554558" y="2393308"/>
            <a:ext cx="4597094" cy="2558297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006201332"/>
              </p:ext>
            </p:extLst>
          </p:nvPr>
        </p:nvGraphicFramePr>
        <p:xfrm>
          <a:off x="223531" y="2131703"/>
          <a:ext cx="4321964" cy="3438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 descr="https://d30y9cdsu7xlg0.cloudfront.net/png/1125480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" y="2030527"/>
            <a:ext cx="1143487" cy="11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30y9cdsu7xlg0.cloudfront.net/png/1326786-2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4" y="3428438"/>
            <a:ext cx="713631" cy="7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d30y9cdsu7xlg0.cloudfront.net/png/1235317-2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5" y="4650917"/>
            <a:ext cx="755829" cy="7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0417" y="659958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7" name="TextBox 6"/>
          <p:cNvSpPr txBox="1"/>
          <p:nvPr/>
        </p:nvSpPr>
        <p:spPr>
          <a:xfrm>
            <a:off x="526658" y="6599063"/>
            <a:ext cx="914400" cy="7994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16" name="TextBox 15"/>
          <p:cNvSpPr txBox="1"/>
          <p:nvPr/>
        </p:nvSpPr>
        <p:spPr>
          <a:xfrm>
            <a:off x="376244" y="1603412"/>
            <a:ext cx="4128263" cy="3965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600" spc="-50" dirty="0" smtClean="0">
                <a:solidFill>
                  <a:schemeClr val="bg2">
                    <a:lumMod val="50000"/>
                  </a:schemeClr>
                </a:solidFill>
              </a:rPr>
              <a:t>The “Why” Behind The </a:t>
            </a:r>
            <a:r>
              <a:rPr lang="en-US" sz="2600" spc="-50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US" sz="2600" spc="-50" dirty="0" smtClean="0">
                <a:solidFill>
                  <a:schemeClr val="bg2">
                    <a:lumMod val="50000"/>
                  </a:schemeClr>
                </a:solidFill>
              </a:rPr>
              <a:t>athway  </a:t>
            </a:r>
            <a:endParaRPr lang="en-US" sz="2600" spc="-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7846" y="2000007"/>
            <a:ext cx="2079521" cy="4277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600" spc="-50" dirty="0" smtClean="0">
                <a:solidFill>
                  <a:schemeClr val="bg2">
                    <a:lumMod val="50000"/>
                  </a:schemeClr>
                </a:solidFill>
              </a:rPr>
              <a:t>Current State </a:t>
            </a:r>
            <a:endParaRPr lang="en-US" sz="2600" spc="-5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7" grpId="0">
        <p:bldAsOne/>
      </p:bldGraphic>
      <p:bldP spid="16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87" y="85121"/>
            <a:ext cx="7713969" cy="762000"/>
          </a:xfrm>
        </p:spPr>
        <p:txBody>
          <a:bodyPr/>
          <a:lstStyle/>
          <a:p>
            <a:r>
              <a:rPr lang="en-US" dirty="0" smtClean="0"/>
              <a:t>Neurologic Patient Volume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5590" y="6484129"/>
            <a:ext cx="346745" cy="231267"/>
          </a:xfrm>
        </p:spPr>
        <p:txBody>
          <a:bodyPr/>
          <a:lstStyle/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3</a:t>
            </a:fld>
            <a:endParaRPr lang="en-US" dirty="0">
              <a:solidFill>
                <a:srgbClr val="B1ACCE"/>
              </a:solidFill>
            </a:endParaRPr>
          </a:p>
        </p:txBody>
      </p:sp>
      <p:graphicFrame>
        <p:nvGraphicFramePr>
          <p:cNvPr id="30" name="Chart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367215"/>
              </p:ext>
            </p:extLst>
          </p:nvPr>
        </p:nvGraphicFramePr>
        <p:xfrm>
          <a:off x="4465983" y="1066335"/>
          <a:ext cx="4568247" cy="3461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806372"/>
              </p:ext>
            </p:extLst>
          </p:nvPr>
        </p:nvGraphicFramePr>
        <p:xfrm>
          <a:off x="-1" y="847121"/>
          <a:ext cx="4465983" cy="350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Rectangle 28"/>
          <p:cNvSpPr/>
          <p:nvPr/>
        </p:nvSpPr>
        <p:spPr>
          <a:xfrm>
            <a:off x="126554" y="4692397"/>
            <a:ext cx="4664817" cy="15993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 rtlCol="0" anchor="t"/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 smtClean="0"/>
              <a:t>Dizziness </a:t>
            </a:r>
            <a:r>
              <a:rPr lang="en-US" sz="1100" dirty="0"/>
              <a:t>and giddiness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/>
              <a:t>Headache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/>
              <a:t>Anesthesia of skin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/>
              <a:t>Weakness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 smtClean="0"/>
              <a:t>Cerebral </a:t>
            </a:r>
            <a:r>
              <a:rPr lang="en-US" sz="1100" dirty="0"/>
              <a:t>infarction, unspecified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/>
              <a:t>Transient cerebral ischemic attack, unspecified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 smtClean="0"/>
              <a:t>Complicated Migraine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 smtClean="0"/>
              <a:t>Paresthesia </a:t>
            </a:r>
            <a:r>
              <a:rPr lang="en-US" sz="1100" dirty="0"/>
              <a:t>of skin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/>
              <a:t>Facial weakness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100" dirty="0"/>
              <a:t>Unspecified disturbances of skin sensation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344505" y="4357003"/>
            <a:ext cx="1471306" cy="1713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1" b="1" spc="-51" dirty="0"/>
              <a:t>Top Diagnosis</a:t>
            </a:r>
          </a:p>
        </p:txBody>
      </p:sp>
    </p:spTree>
    <p:extLst>
      <p:ext uri="{BB962C8B-B14F-4D97-AF65-F5344CB8AC3E}">
        <p14:creationId xmlns:p14="http://schemas.microsoft.com/office/powerpoint/2010/main" val="20199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28" grpId="0">
        <p:bldAsOne/>
      </p:bldGraphic>
      <p:bldP spid="29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 Spell Pathway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4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Evidence and Literature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1" y="2057398"/>
            <a:ext cx="8873069" cy="25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 Spell Pathway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5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94991" y="1484811"/>
            <a:ext cx="259264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Goals </a:t>
            </a:r>
            <a:endParaRPr lang="en-US" sz="8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42907" y="2444901"/>
            <a:ext cx="1252084" cy="808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587637" y="2444900"/>
            <a:ext cx="1059684" cy="808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3134360"/>
            <a:ext cx="33721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Safe 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Pathway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5061" y="3134360"/>
            <a:ext cx="43197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Reduce 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Length of Stay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23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64818"/>
              </p:ext>
            </p:extLst>
          </p:nvPr>
        </p:nvGraphicFramePr>
        <p:xfrm>
          <a:off x="-176192" y="1276257"/>
          <a:ext cx="9144000" cy="451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 Spell Pathway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6</a:t>
            </a:fld>
            <a:endParaRPr lang="en-US">
              <a:solidFill>
                <a:srgbClr val="B0A2C5"/>
              </a:solidFill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1692194712"/>
              </p:ext>
            </p:extLst>
          </p:nvPr>
        </p:nvGraphicFramePr>
        <p:xfrm>
          <a:off x="251674" y="2782971"/>
          <a:ext cx="8716134" cy="4503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936797471"/>
              </p:ext>
            </p:extLst>
          </p:nvPr>
        </p:nvGraphicFramePr>
        <p:xfrm>
          <a:off x="198665" y="1044537"/>
          <a:ext cx="8716134" cy="3941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4" name="Slide Number Placeholder 3"/>
          <p:cNvSpPr txBox="1">
            <a:spLocks/>
          </p:cNvSpPr>
          <p:nvPr/>
        </p:nvSpPr>
        <p:spPr>
          <a:xfrm>
            <a:off x="7984353" y="4960894"/>
            <a:ext cx="371641" cy="27482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6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444" y="1819501"/>
            <a:ext cx="8317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</a:rPr>
              <a:t>Emergency Department: Place eligible patient on pathway</a:t>
            </a:r>
            <a:endParaRPr lang="en-US" sz="2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444" y="3934150"/>
            <a:ext cx="8716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</a:rPr>
              <a:t>Outpatient Follow Up: Ensure patients receive MRI and Neuro Follow Up</a:t>
            </a:r>
            <a:endParaRPr lang="en-US" sz="2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1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57A92635-2C4F-4813-9065-5F46C522B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>
                                            <p:graphicEl>
                                              <a:dgm id="{57A92635-2C4F-4813-9065-5F46C522B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>
                                            <p:graphicEl>
                                              <a:dgm id="{57A92635-2C4F-4813-9065-5F46C522B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3">
                                            <p:graphicEl>
                                              <a:dgm id="{57A92635-2C4F-4813-9065-5F46C522B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57A92635-2C4F-4813-9065-5F46C522B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C6DDAD9-8D8C-4616-A34D-6971BB2D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graphicEl>
                                              <a:dgm id="{7C6DDAD9-8D8C-4616-A34D-6971BB2D7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graphicEl>
                                              <a:dgm id="{7C6DDAD9-8D8C-4616-A34D-6971BB2D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>
                                            <p:graphicEl>
                                              <a:dgm id="{7C6DDAD9-8D8C-4616-A34D-6971BB2D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C6DDAD9-8D8C-4616-A34D-6971BB2D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44CAA6D-6D2A-4611-BED1-348733CAF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graphicEl>
                                              <a:dgm id="{D44CAA6D-6D2A-4611-BED1-348733CAF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graphicEl>
                                              <a:dgm id="{D44CAA6D-6D2A-4611-BED1-348733CAF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3">
                                            <p:graphicEl>
                                              <a:dgm id="{D44CAA6D-6D2A-4611-BED1-348733CAF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44CAA6D-6D2A-4611-BED1-348733CAF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556A148-381B-440B-A523-CB45743CB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graphicEl>
                                              <a:dgm id="{6556A148-381B-440B-A523-CB45743CBA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graphicEl>
                                              <a:dgm id="{6556A148-381B-440B-A523-CB45743CB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3">
                                            <p:graphicEl>
                                              <a:dgm id="{6556A148-381B-440B-A523-CB45743CB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556A148-381B-440B-A523-CB45743CB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DB54A92-ED54-4807-9049-A78DBC23A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>
                                            <p:graphicEl>
                                              <a:dgm id="{CDB54A92-ED54-4807-9049-A78DBC23A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graphicEl>
                                              <a:dgm id="{CDB54A92-ED54-4807-9049-A78DBC23A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3">
                                            <p:graphicEl>
                                              <a:dgm id="{CDB54A92-ED54-4807-9049-A78DBC23A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DB54A92-ED54-4807-9049-A78DBC23A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22" grpId="0">
        <p:bldAsOne/>
      </p:bldGraphic>
      <p:bldGraphic spid="23" grpId="0">
        <p:bldSub>
          <a:bldDgm/>
        </p:bldSub>
      </p:bldGraphic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Jan 16, 2018 – Oct 11, 2018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18224" y="1338122"/>
            <a:ext cx="7812078" cy="858649"/>
          </a:xfrm>
          <a:prstGeom prst="roundRect">
            <a:avLst/>
          </a:prstGeom>
          <a:solidFill>
            <a:schemeClr val="tx2">
              <a:alpha val="1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46719" y="1416603"/>
            <a:ext cx="4392579" cy="1355784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b="1" spc="-50" dirty="0" smtClean="0">
                <a:solidFill>
                  <a:schemeClr val="accent1"/>
                </a:solidFill>
              </a:rPr>
              <a:t>139 </a:t>
            </a:r>
            <a:r>
              <a:rPr lang="en-US" sz="2000" b="1" spc="-50" dirty="0">
                <a:solidFill>
                  <a:schemeClr val="accent1"/>
                </a:solidFill>
              </a:rPr>
              <a:t>pts, </a:t>
            </a:r>
            <a:r>
              <a:rPr lang="en-US" sz="2000" b="1" spc="-50" dirty="0" smtClean="0">
                <a:solidFill>
                  <a:schemeClr val="accent1"/>
                </a:solidFill>
              </a:rPr>
              <a:t>15 </a:t>
            </a:r>
            <a:r>
              <a:rPr lang="en-US" sz="2000" b="1" spc="-50" dirty="0">
                <a:solidFill>
                  <a:schemeClr val="accent1"/>
                </a:solidFill>
              </a:rPr>
              <a:t>no </a:t>
            </a:r>
            <a:r>
              <a:rPr lang="en-US" sz="2000" b="1" spc="-50" dirty="0" smtClean="0">
                <a:solidFill>
                  <a:schemeClr val="accent1"/>
                </a:solidFill>
              </a:rPr>
              <a:t>shows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 smtClean="0"/>
              <a:t>421</a:t>
            </a:r>
            <a:r>
              <a:rPr lang="en-US" sz="1400" spc="-50" dirty="0" smtClean="0">
                <a:solidFill>
                  <a:srgbClr val="FF0000"/>
                </a:solidFill>
              </a:rPr>
              <a:t> </a:t>
            </a:r>
            <a:r>
              <a:rPr lang="en-US" sz="1400" spc="-50" dirty="0" smtClean="0"/>
              <a:t>potential patients appropriate for pathway during this period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spc="-5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219723" y="1416603"/>
            <a:ext cx="0" cy="6283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8604" y="1416603"/>
            <a:ext cx="3325008" cy="1103668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spc="-50" dirty="0">
                <a:solidFill>
                  <a:schemeClr val="accent1"/>
                </a:solidFill>
              </a:rPr>
              <a:t>2</a:t>
            </a:r>
            <a:r>
              <a:rPr lang="en-US" sz="1600" b="1" spc="-50" dirty="0" smtClean="0"/>
              <a:t> </a:t>
            </a:r>
            <a:r>
              <a:rPr lang="en-US" sz="1600" spc="-50" dirty="0" smtClean="0"/>
              <a:t>readmissions </a:t>
            </a:r>
            <a:endParaRPr lang="en-US" sz="1600" spc="-50" dirty="0"/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spc="-50" dirty="0">
                <a:solidFill>
                  <a:schemeClr val="accent1"/>
                </a:solidFill>
              </a:rPr>
              <a:t>0 </a:t>
            </a:r>
            <a:r>
              <a:rPr lang="en-US" sz="1600" spc="-50" dirty="0"/>
              <a:t>patients</a:t>
            </a:r>
            <a:r>
              <a:rPr lang="en-US" sz="1600" b="1" spc="-50" dirty="0"/>
              <a:t> </a:t>
            </a:r>
            <a:r>
              <a:rPr lang="en-US" sz="1600" spc="-50" dirty="0"/>
              <a:t>harmed due to the pathway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0480" y="1473800"/>
            <a:ext cx="2051225" cy="118453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spc="-50" dirty="0"/>
          </a:p>
        </p:txBody>
      </p:sp>
      <p:sp>
        <p:nvSpPr>
          <p:cNvPr id="15" name="Rounded Rectangle 14"/>
          <p:cNvSpPr/>
          <p:nvPr/>
        </p:nvSpPr>
        <p:spPr>
          <a:xfrm>
            <a:off x="651543" y="2336693"/>
            <a:ext cx="5331983" cy="1363822"/>
          </a:xfrm>
          <a:prstGeom prst="roundRect">
            <a:avLst/>
          </a:prstGeom>
          <a:solidFill>
            <a:schemeClr val="tx2">
              <a:alpha val="1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Four patients </a:t>
            </a:r>
            <a:r>
              <a:rPr lang="en-US" sz="1600" dirty="0">
                <a:solidFill>
                  <a:schemeClr val="tx1"/>
                </a:solidFill>
              </a:rPr>
              <a:t>diagnosed with </a:t>
            </a:r>
            <a:r>
              <a:rPr lang="en-US" sz="1600" b="1" dirty="0">
                <a:solidFill>
                  <a:schemeClr val="accent1"/>
                </a:solidFill>
              </a:rPr>
              <a:t>Stroke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Two patients diagnosed with </a:t>
            </a:r>
            <a:r>
              <a:rPr lang="en-US" sz="1600" b="1" dirty="0">
                <a:solidFill>
                  <a:schemeClr val="accent1"/>
                </a:solidFill>
              </a:rPr>
              <a:t>Guillain-Barré syndrome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Two </a:t>
            </a:r>
            <a:r>
              <a:rPr lang="en-US" sz="1600" dirty="0">
                <a:solidFill>
                  <a:schemeClr val="tx1"/>
                </a:solidFill>
              </a:rPr>
              <a:t>patient diagnosed with </a:t>
            </a:r>
            <a:r>
              <a:rPr lang="en-US" sz="1600" b="1" dirty="0" smtClean="0">
                <a:solidFill>
                  <a:schemeClr val="accent1"/>
                </a:solidFill>
              </a:rPr>
              <a:t>Multiple Sclerosis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All </a:t>
            </a:r>
            <a:r>
              <a:rPr lang="en-US" sz="1600" b="1" dirty="0">
                <a:solidFill>
                  <a:schemeClr val="tx1"/>
                </a:solidFill>
              </a:rPr>
              <a:t>patients received expedited outpatient workup and did not require </a:t>
            </a:r>
            <a:r>
              <a:rPr lang="en-US" sz="1600" b="1" dirty="0" smtClean="0">
                <a:solidFill>
                  <a:schemeClr val="tx1"/>
                </a:solidFill>
              </a:rPr>
              <a:t>hospitalization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90145" y="2324619"/>
            <a:ext cx="2373476" cy="1363823"/>
          </a:xfrm>
          <a:prstGeom prst="roundRect">
            <a:avLst/>
          </a:prstGeom>
          <a:solidFill>
            <a:schemeClr val="tx2">
              <a:alpha val="1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/>
          <p:cNvSpPr txBox="1"/>
          <p:nvPr/>
        </p:nvSpPr>
        <p:spPr>
          <a:xfrm>
            <a:off x="6241885" y="2396683"/>
            <a:ext cx="2188417" cy="1700446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b="1" spc="-50" dirty="0" smtClean="0">
                <a:solidFill>
                  <a:schemeClr val="accent1"/>
                </a:solidFill>
              </a:rPr>
              <a:t>55% </a:t>
            </a:r>
            <a:r>
              <a:rPr lang="en-US" sz="1600" spc="-50" dirty="0">
                <a:solidFill>
                  <a:schemeClr val="accent1"/>
                </a:solidFill>
              </a:rPr>
              <a:t>of pts have received a </a:t>
            </a:r>
            <a:r>
              <a:rPr lang="en-US" sz="1600" b="1" spc="-50" dirty="0" smtClean="0">
                <a:solidFill>
                  <a:schemeClr val="accent1"/>
                </a:solidFill>
              </a:rPr>
              <a:t>neurologic diagnosis</a:t>
            </a:r>
          </a:p>
          <a:p>
            <a:pPr marL="514350" indent="-514350">
              <a:lnSpc>
                <a:spcPct val="90000"/>
              </a:lnSpc>
              <a:spcBef>
                <a:spcPts val="300"/>
              </a:spcBef>
              <a:buAutoNum type="arabicPeriod"/>
            </a:pPr>
            <a:r>
              <a:rPr lang="en-US" sz="1200" spc="-50" dirty="0" smtClean="0"/>
              <a:t>Complex Migraine</a:t>
            </a:r>
          </a:p>
          <a:p>
            <a:pPr marL="514350" indent="-514350">
              <a:lnSpc>
                <a:spcPct val="90000"/>
              </a:lnSpc>
              <a:spcBef>
                <a:spcPts val="300"/>
              </a:spcBef>
              <a:buAutoNum type="arabicPeriod"/>
            </a:pPr>
            <a:r>
              <a:rPr lang="en-US" sz="1200" spc="-50" dirty="0" smtClean="0"/>
              <a:t>Transient Ischemic Attack </a:t>
            </a:r>
          </a:p>
          <a:p>
            <a:pPr marL="514350" indent="-514350">
              <a:lnSpc>
                <a:spcPct val="90000"/>
              </a:lnSpc>
              <a:spcBef>
                <a:spcPts val="300"/>
              </a:spcBef>
              <a:buAutoNum type="arabicPeriod"/>
            </a:pPr>
            <a:r>
              <a:rPr lang="en-US" sz="1200" spc="-50" dirty="0" smtClean="0"/>
              <a:t>Neuropathy</a:t>
            </a:r>
          </a:p>
          <a:p>
            <a:pPr marL="514350" indent="-514350">
              <a:lnSpc>
                <a:spcPct val="90000"/>
              </a:lnSpc>
              <a:spcBef>
                <a:spcPts val="300"/>
              </a:spcBef>
              <a:buAutoNum type="arabicPeriod"/>
            </a:pPr>
            <a:r>
              <a:rPr lang="en-US" sz="1200" spc="-50" dirty="0" smtClean="0"/>
              <a:t>Meningioma </a:t>
            </a:r>
            <a:endParaRPr lang="en-US" sz="1050" spc="-50" dirty="0"/>
          </a:p>
        </p:txBody>
      </p:sp>
      <p:sp>
        <p:nvSpPr>
          <p:cNvPr id="6" name="AutoShape 4" descr="https://collaborate.northwestern.edu/owa/service.svc/s/GetFileAttachment?id=AAMkADAyNzg1NmYxLWE1MTQtNGIxYi04OThkLTg4NTQ3MjlmMTc3NQBGAAAAAABgqlW09srSSbD7%2FeE4%2FTuZBwBdKe0wSJdOQL7gu6RsZHKfAAAAAAEMAABdKe0wSJdOQL7gu6RsZHKfAAJOv%2B1qAAABEgAQAEEMsSCG%2FD9PgulzsJtQfDM%3D&amp;X-OWA-CANARY=lpxvF6o2G0uHA7zVpmD3Cwl5K1YVMtYIv11DiUVAZifzNWVjTFuoDj-FMTJew_ykYNy2tz-X8Fg.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14" y="3806959"/>
            <a:ext cx="5863178" cy="24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/>
      <p:bldP spid="15" grpId="0" animBg="1"/>
      <p:bldP spid="1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 Spell Pathway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8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Reduced Length of Stay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248507"/>
              </p:ext>
            </p:extLst>
          </p:nvPr>
        </p:nvGraphicFramePr>
        <p:xfrm>
          <a:off x="628651" y="1464906"/>
          <a:ext cx="5291962" cy="465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536995" y="19410947"/>
            <a:ext cx="54281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Unpaired T-test for Length of Stay:</a:t>
            </a:r>
          </a:p>
          <a:p>
            <a:r>
              <a:rPr lang="en-US" sz="2600" dirty="0" smtClean="0"/>
              <a:t>CI: </a:t>
            </a:r>
            <a:r>
              <a:rPr lang="fi-FI" sz="2800" dirty="0"/>
              <a:t>-23.5879 to -17.1521 </a:t>
            </a:r>
            <a:endParaRPr lang="en-US" sz="2600" dirty="0" smtClean="0"/>
          </a:p>
          <a:p>
            <a:r>
              <a:rPr lang="en-US" sz="2600" dirty="0" smtClean="0"/>
              <a:t>P  Value: &lt;0.0001</a:t>
            </a:r>
          </a:p>
          <a:p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5382803" y="2256995"/>
            <a:ext cx="33217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210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841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2629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6834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104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5253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5946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3672" algn="l" defTabSz="219421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6578055" y="2480844"/>
            <a:ext cx="2234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400" b="1" spc="-50" dirty="0" smtClean="0">
                <a:solidFill>
                  <a:schemeClr val="accent1"/>
                </a:solidFill>
              </a:rPr>
              <a:t>ED able to see 138 more pts </a:t>
            </a:r>
            <a:r>
              <a:rPr lang="en-US" sz="2400" spc="-50" dirty="0" smtClean="0"/>
              <a:t>due to reduced LOS of pts on the pathway</a:t>
            </a:r>
            <a:endParaRPr lang="en-US" sz="2400" spc="-50" dirty="0"/>
          </a:p>
        </p:txBody>
      </p:sp>
      <p:sp>
        <p:nvSpPr>
          <p:cNvPr id="9" name="Rounded Rectangle 8"/>
          <p:cNvSpPr/>
          <p:nvPr/>
        </p:nvSpPr>
        <p:spPr>
          <a:xfrm>
            <a:off x="6489315" y="2303202"/>
            <a:ext cx="2411659" cy="2133039"/>
          </a:xfrm>
          <a:prstGeom prst="roundRect">
            <a:avLst/>
          </a:prstGeom>
          <a:solidFill>
            <a:schemeClr val="tx2">
              <a:alpha val="1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2989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 Spell Pathway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9</a:t>
            </a:fld>
            <a:endParaRPr lang="en-US">
              <a:solidFill>
                <a:srgbClr val="B0A2C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84583" y="914400"/>
            <a:ext cx="6854952" cy="457200"/>
          </a:xfrm>
        </p:spPr>
        <p:txBody>
          <a:bodyPr/>
          <a:lstStyle/>
          <a:p>
            <a:r>
              <a:rPr lang="en-US" dirty="0" smtClean="0"/>
              <a:t>Pathway Utilization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93436"/>
              </p:ext>
            </p:extLst>
          </p:nvPr>
        </p:nvGraphicFramePr>
        <p:xfrm>
          <a:off x="403134" y="1366961"/>
          <a:ext cx="8249410" cy="4662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75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Northwestern Medicine High Brand">
  <a:themeElements>
    <a:clrScheme name="Custom 1">
      <a:dk1>
        <a:srgbClr val="54585A"/>
      </a:dk1>
      <a:lt1>
        <a:sysClr val="window" lastClr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31062</TotalTime>
  <Words>1531</Words>
  <Application>Microsoft Macintosh PowerPoint</Application>
  <PresentationFormat>On-screen Show (4:3)</PresentationFormat>
  <Paragraphs>174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Symbol</vt:lpstr>
      <vt:lpstr>1_Northwestern Medicine Low Brand</vt:lpstr>
      <vt:lpstr>Northwestern Medicine High Brand</vt:lpstr>
      <vt:lpstr>Implementation of an Emergency Department Transient Ischemic Attack Outpatient Pathway </vt:lpstr>
      <vt:lpstr>Neuro Spell Pathway Background</vt:lpstr>
      <vt:lpstr>Neurologic Patient Volume </vt:lpstr>
      <vt:lpstr>Neuro Spell Pathway </vt:lpstr>
      <vt:lpstr>Neuro Spell Pathway</vt:lpstr>
      <vt:lpstr>Neuro Spell Pathway</vt:lpstr>
      <vt:lpstr>Pathway Results</vt:lpstr>
      <vt:lpstr>Neuro Spell Pathway Results </vt:lpstr>
      <vt:lpstr>Neuro Spell Pathway Results </vt:lpstr>
      <vt:lpstr>Questions ?</vt:lpstr>
      <vt:lpstr>Reference Slides </vt:lpstr>
    </vt:vector>
  </TitlesOfParts>
  <Company>Northwestern Memorial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 Financial Benefit Examples</dc:title>
  <dc:creator>Scaman, Cassandra</dc:creator>
  <cp:lastModifiedBy>Kumar Gandhi</cp:lastModifiedBy>
  <cp:revision>159</cp:revision>
  <cp:lastPrinted>2018-09-27T14:27:22Z</cp:lastPrinted>
  <dcterms:created xsi:type="dcterms:W3CDTF">2018-05-20T13:00:35Z</dcterms:created>
  <dcterms:modified xsi:type="dcterms:W3CDTF">2018-11-16T14:55:13Z</dcterms:modified>
</cp:coreProperties>
</file>