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tiff" ContentType="image/tiff"/>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ags/tag1.xml" ContentType="application/vnd.openxmlformats-officedocument.presentationml.tags+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12.xml" ContentType="application/vnd.openxmlformats-officedocument.presentationml.notesSlide+xml"/>
  <Override PartName="/ppt/charts/chart3.xml" ContentType="application/vnd.openxmlformats-officedocument.drawingml.chart+xml"/>
  <Override PartName="/ppt/notesSlides/notesSlide13.xml" ContentType="application/vnd.openxmlformats-officedocument.presentationml.notesSlide+xml"/>
  <Override PartName="/ppt/charts/chart4.xml" ContentType="application/vnd.openxmlformats-officedocument.drawingml.chart+xml"/>
  <Override PartName="/ppt/charts/chart5.xml" ContentType="application/vnd.openxmlformats-officedocument.drawingml.chart+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6.xml" ContentType="application/vnd.openxmlformats-officedocument.drawingml.chart+xml"/>
  <Override PartName="/ppt/charts/style2.xml" ContentType="application/vnd.ms-office.chartstyle+xml"/>
  <Override PartName="/ppt/charts/colors2.xml" ContentType="application/vnd.ms-office.chartcolorstyle+xml"/>
  <Override PartName="/ppt/charts/chart7.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0.xml" ContentType="application/vnd.openxmlformats-officedocument.presentationml.notesSlide+xml"/>
  <Override PartName="/ppt/charts/chart8.xml" ContentType="application/vnd.openxmlformats-officedocument.drawingml.chart+xml"/>
  <Override PartName="/ppt/charts/style4.xml" ContentType="application/vnd.ms-office.chartstyle+xml"/>
  <Override PartName="/ppt/charts/colors4.xml" ContentType="application/vnd.ms-office.chartcolorstyle+xml"/>
  <Override PartName="/ppt/charts/chart9.xml" ContentType="application/vnd.openxmlformats-officedocument.drawingml.chart+xml"/>
  <Override PartName="/ppt/charts/style5.xml" ContentType="application/vnd.ms-office.chartstyle+xml"/>
  <Override PartName="/ppt/charts/colors5.xml" ContentType="application/vnd.ms-office.chartcolorstyle+xml"/>
  <Override PartName="/ppt/charts/chart10.xml" ContentType="application/vnd.openxmlformats-officedocument.drawingml.chart+xml"/>
  <Override PartName="/ppt/charts/style6.xml" ContentType="application/vnd.ms-office.chartstyle+xml"/>
  <Override PartName="/ppt/charts/colors6.xml" ContentType="application/vnd.ms-office.chartcolorstyle+xml"/>
  <Override PartName="/ppt/charts/chart11.xml" ContentType="application/vnd.openxmlformats-officedocument.drawingml.chart+xml"/>
  <Override PartName="/ppt/charts/style7.xml" ContentType="application/vnd.ms-office.chartstyle+xml"/>
  <Override PartName="/ppt/charts/colors7.xml" ContentType="application/vnd.ms-office.chartcolorstyle+xml"/>
  <Override PartName="/ppt/charts/chart12.xml" ContentType="application/vnd.openxmlformats-officedocument.drawingml.chart+xml"/>
  <Override PartName="/ppt/charts/style8.xml" ContentType="application/vnd.ms-office.chartstyle+xml"/>
  <Override PartName="/ppt/charts/colors8.xml" ContentType="application/vnd.ms-office.chartcolorstyle+xml"/>
  <Override PartName="/ppt/charts/chart13.xml" ContentType="application/vnd.openxmlformats-officedocument.drawingml.chart+xml"/>
  <Override PartName="/ppt/charts/style9.xml" ContentType="application/vnd.ms-office.chartstyle+xml"/>
  <Override PartName="/ppt/charts/colors9.xml" ContentType="application/vnd.ms-office.chartcolorstyle+xml"/>
  <Override PartName="/ppt/drawings/drawing2.xml" ContentType="application/vnd.openxmlformats-officedocument.drawingml.chartshape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14.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5.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ags/tag2.xml" ContentType="application/vnd.openxmlformats-officedocument.presentationml.tags+xml"/>
  <Override PartName="/ppt/notesSlides/notesSlide27.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tags/tag5.xml" ContentType="application/vnd.openxmlformats-officedocument.presentationml.tags+xml"/>
  <Override PartName="/ppt/notesSlides/notesSlide30.xml" ContentType="application/vnd.openxmlformats-officedocument.presentationml.notesSlide+xml"/>
  <Override PartName="/ppt/tags/tag6.xml" ContentType="application/vnd.openxmlformats-officedocument.presentationml.tags+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tags/tag7.xml" ContentType="application/vnd.openxmlformats-officedocument.presentationml.tags+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1"/>
    <p:sldMasterId id="2147483699" r:id="rId2"/>
    <p:sldMasterId id="2147483706" r:id="rId3"/>
  </p:sldMasterIdLst>
  <p:notesMasterIdLst>
    <p:notesMasterId r:id="rId78"/>
  </p:notesMasterIdLst>
  <p:handoutMasterIdLst>
    <p:handoutMasterId r:id="rId79"/>
  </p:handoutMasterIdLst>
  <p:sldIdLst>
    <p:sldId id="312" r:id="rId4"/>
    <p:sldId id="443" r:id="rId5"/>
    <p:sldId id="444" r:id="rId6"/>
    <p:sldId id="446" r:id="rId7"/>
    <p:sldId id="447" r:id="rId8"/>
    <p:sldId id="448" r:id="rId9"/>
    <p:sldId id="449" r:id="rId10"/>
    <p:sldId id="503" r:id="rId11"/>
    <p:sldId id="450" r:id="rId12"/>
    <p:sldId id="317" r:id="rId13"/>
    <p:sldId id="318" r:id="rId14"/>
    <p:sldId id="428" r:id="rId15"/>
    <p:sldId id="320" r:id="rId16"/>
    <p:sldId id="440" r:id="rId17"/>
    <p:sldId id="321" r:id="rId18"/>
    <p:sldId id="422" r:id="rId19"/>
    <p:sldId id="535" r:id="rId20"/>
    <p:sldId id="498" r:id="rId21"/>
    <p:sldId id="534" r:id="rId22"/>
    <p:sldId id="429" r:id="rId23"/>
    <p:sldId id="430" r:id="rId24"/>
    <p:sldId id="326" r:id="rId25"/>
    <p:sldId id="327" r:id="rId26"/>
    <p:sldId id="328" r:id="rId27"/>
    <p:sldId id="329" r:id="rId28"/>
    <p:sldId id="454" r:id="rId29"/>
    <p:sldId id="468" r:id="rId30"/>
    <p:sldId id="494" r:id="rId31"/>
    <p:sldId id="496" r:id="rId32"/>
    <p:sldId id="495" r:id="rId33"/>
    <p:sldId id="497" r:id="rId34"/>
    <p:sldId id="485" r:id="rId35"/>
    <p:sldId id="482" r:id="rId36"/>
    <p:sldId id="483" r:id="rId37"/>
    <p:sldId id="536" r:id="rId38"/>
    <p:sldId id="332" r:id="rId39"/>
    <p:sldId id="528" r:id="rId40"/>
    <p:sldId id="504" r:id="rId41"/>
    <p:sldId id="538" r:id="rId42"/>
    <p:sldId id="539" r:id="rId43"/>
    <p:sldId id="537" r:id="rId44"/>
    <p:sldId id="505" r:id="rId45"/>
    <p:sldId id="506" r:id="rId46"/>
    <p:sldId id="507" r:id="rId47"/>
    <p:sldId id="508" r:id="rId48"/>
    <p:sldId id="509" r:id="rId49"/>
    <p:sldId id="510" r:id="rId50"/>
    <p:sldId id="512" r:id="rId51"/>
    <p:sldId id="513" r:id="rId52"/>
    <p:sldId id="511" r:id="rId53"/>
    <p:sldId id="541" r:id="rId54"/>
    <p:sldId id="514" r:id="rId55"/>
    <p:sldId id="540" r:id="rId56"/>
    <p:sldId id="455" r:id="rId57"/>
    <p:sldId id="523" r:id="rId58"/>
    <p:sldId id="525" r:id="rId59"/>
    <p:sldId id="457" r:id="rId60"/>
    <p:sldId id="458" r:id="rId61"/>
    <p:sldId id="519" r:id="rId62"/>
    <p:sldId id="456" r:id="rId63"/>
    <p:sldId id="432" r:id="rId64"/>
    <p:sldId id="526" r:id="rId65"/>
    <p:sldId id="530" r:id="rId66"/>
    <p:sldId id="531" r:id="rId67"/>
    <p:sldId id="532" r:id="rId68"/>
    <p:sldId id="404" r:id="rId69"/>
    <p:sldId id="515" r:id="rId70"/>
    <p:sldId id="517" r:id="rId71"/>
    <p:sldId id="461" r:id="rId72"/>
    <p:sldId id="463" r:id="rId73"/>
    <p:sldId id="465" r:id="rId74"/>
    <p:sldId id="466" r:id="rId75"/>
    <p:sldId id="467" r:id="rId76"/>
    <p:sldId id="533" r:id="rId7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orient="horz" pos="1056" userDrawn="1">
          <p15:clr>
            <a:srgbClr val="A4A3A4"/>
          </p15:clr>
        </p15:guide>
        <p15:guide id="4" orient="horz" pos="528" userDrawn="1">
          <p15:clr>
            <a:srgbClr val="A4A3A4"/>
          </p15:clr>
        </p15:guide>
        <p15:guide id="6" orient="horz" pos="3903">
          <p15:clr>
            <a:srgbClr val="A4A3A4"/>
          </p15:clr>
        </p15:guide>
        <p15:guide id="7" pos="7189" userDrawn="1">
          <p15:clr>
            <a:srgbClr val="A4A3A4"/>
          </p15:clr>
        </p15:guide>
        <p15:guide id="8" pos="1025">
          <p15:clr>
            <a:srgbClr val="A4A3A4"/>
          </p15:clr>
        </p15:guide>
        <p15:guide id="9" pos="6697">
          <p15:clr>
            <a:srgbClr val="A4A3A4"/>
          </p15:clr>
        </p15:guide>
        <p15:guide id="10" pos="4212">
          <p15:clr>
            <a:srgbClr val="A4A3A4"/>
          </p15:clr>
        </p15:guide>
        <p15:guide id="11" pos="464"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9A4"/>
    <a:srgbClr val="FFD44B"/>
    <a:srgbClr val="1F497D"/>
    <a:srgbClr val="C8F0D5"/>
    <a:srgbClr val="68D68D"/>
    <a:srgbClr val="B3EBFF"/>
    <a:srgbClr val="9BE5FF"/>
    <a:srgbClr val="85DFFF"/>
    <a:srgbClr val="AE78D6"/>
    <a:srgbClr val="34C26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B7752061-5463-48E6-A297-43E0E91C0267}">
  <a:tblStyle styleId="{0817EA92-75D0-4044-A80A-286907CE0DDB}" styleName="GE Ruled Table">
    <a:wholeTbl>
      <a:tcTxStyle>
        <a:fontRef idx="minor">
          <a:prstClr val="black"/>
        </a:fontRef>
        <a:schemeClr val="accent2"/>
      </a:tcTxStyle>
      <a:tcStyle>
        <a:tcBdr>
          <a:left>
            <a:ln w="0" cmpd="sng">
              <a:solidFill>
                <a:schemeClr val="bg1"/>
              </a:solidFill>
            </a:ln>
          </a:left>
          <a:right>
            <a:ln w="0" cmpd="sng">
              <a:solidFill>
                <a:schemeClr val="bg1"/>
              </a:solidFill>
            </a:ln>
          </a:right>
          <a:top>
            <a:ln w="19050" cmpd="sng">
              <a:gradFill>
                <a:gsLst>
                  <a:gs pos="0">
                    <a:schemeClr val="bg1"/>
                  </a:gs>
                  <a:gs pos="25000">
                    <a:srgbClr val="B7E6FF"/>
                  </a:gs>
                  <a:gs pos="100000">
                    <a:schemeClr val="accent3"/>
                  </a:gs>
                </a:gsLst>
                <a:lin ang="0" scaled="0"/>
              </a:gradFill>
            </a:ln>
          </a:top>
          <a:bottom>
            <a:ln w="0" cmpd="sng">
              <a:solidFill>
                <a:schemeClr val="bg1"/>
              </a:solidFill>
            </a:ln>
          </a:bottom>
          <a:insideH>
            <a:ln w="19050" cmpd="sng">
              <a:gradFill>
                <a:gsLst>
                  <a:gs pos="0">
                    <a:schemeClr val="bg1"/>
                  </a:gs>
                  <a:gs pos="25000">
                    <a:srgbClr val="B7E6FF"/>
                  </a:gs>
                  <a:gs pos="100000">
                    <a:schemeClr val="accent3"/>
                  </a:gs>
                </a:gsLst>
                <a:lin ang="0" scaled="0"/>
              </a:gradFill>
            </a:ln>
          </a:insideH>
          <a:insideV>
            <a:ln w="0" cmpd="sng">
              <a:solidFill>
                <a:schemeClr val="bg1"/>
              </a:solidFill>
            </a:ln>
          </a:insideV>
        </a:tcBdr>
      </a:tcStyle>
    </a:wholeTbl>
    <a:band1H>
      <a:tcStyle>
        <a:tcBdr/>
      </a:tcStyle>
    </a:band1H>
    <a:band2H>
      <a:tcStyle>
        <a:tcBdr/>
      </a:tcStyle>
    </a:band2H>
    <a:band1V>
      <a:tcStyle>
        <a:tcBdr/>
      </a:tcStyle>
    </a:band1V>
    <a:band2V>
      <a:tcStyle>
        <a:tcBdr/>
      </a:tcStyle>
    </a:band2V>
    <a:lastCol>
      <a:tcStyle>
        <a:tcBdr/>
      </a:tcStyle>
    </a:lastCol>
    <a:firstCol>
      <a:tcTxStyle b="on">
        <a:fontRef idx="minor">
          <a:prstClr val="black"/>
        </a:fontRef>
        <a:schemeClr val="accent2"/>
      </a:tcTxStyle>
      <a:tcStyle>
        <a:tcBdr>
          <a:top>
            <a:ln w="0" cmpd="sng">
              <a:solidFill>
                <a:schemeClr val="lt1"/>
              </a:solidFill>
            </a:ln>
          </a:top>
          <a:insideH>
            <a:ln w="0" cmpd="sng">
              <a:solidFill>
                <a:schemeClr val="lt1"/>
              </a:solidFill>
            </a:ln>
          </a:insideH>
        </a:tcBdr>
      </a:tcStyle>
    </a:firstCol>
    <a:lastRow>
      <a:tcStyle>
        <a:tcBdr/>
      </a:tcStyle>
    </a:lastRow>
    <a:firstRow>
      <a:tcStyle>
        <a:tcBdr/>
      </a:tcStyle>
    </a:firstRow>
  </a:tblStyle>
  <a:tblStyle styleId="{B7752061-5463-48E6-A297-43E0E91C0267}" styleName="GE Solid Table">
    <a:wholeTbl>
      <a:tcTxStyle>
        <a:fontRef idx="minor">
          <a:prstClr val="black"/>
        </a:fontRef>
        <a:schemeClr val="accent2"/>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3603" autoAdjust="0"/>
    <p:restoredTop sz="94660" autoAdjust="0"/>
  </p:normalViewPr>
  <p:slideViewPr>
    <p:cSldViewPr snapToGrid="0" snapToObjects="1" showGuides="1">
      <p:cViewPr varScale="1">
        <p:scale>
          <a:sx n="79" d="100"/>
          <a:sy n="79" d="100"/>
        </p:scale>
        <p:origin x="60" y="312"/>
      </p:cViewPr>
      <p:guideLst>
        <p:guide orient="horz" pos="2160"/>
        <p:guide pos="3840"/>
        <p:guide orient="horz" pos="1056"/>
        <p:guide orient="horz" pos="528"/>
        <p:guide orient="horz" pos="3903"/>
        <p:guide pos="7189"/>
        <p:guide pos="1025"/>
        <p:guide pos="6697"/>
        <p:guide pos="4212"/>
        <p:guide pos="464"/>
      </p:guideLst>
    </p:cSldViewPr>
  </p:slideViewPr>
  <p:notesTextViewPr>
    <p:cViewPr>
      <p:scale>
        <a:sx n="1" d="1"/>
        <a:sy n="1" d="1"/>
      </p:scale>
      <p:origin x="0" y="0"/>
    </p:cViewPr>
  </p:notesTextViewPr>
  <p:sorterViewPr>
    <p:cViewPr varScale="1">
      <p:scale>
        <a:sx n="100" d="100"/>
        <a:sy n="100" d="100"/>
      </p:scale>
      <p:origin x="0" y="0"/>
    </p:cViewPr>
  </p:sorterViewPr>
  <p:notesViewPr>
    <p:cSldViewPr snapToGrid="0" snapToObjects="1" showGuides="1">
      <p:cViewPr varScale="1">
        <p:scale>
          <a:sx n="86" d="100"/>
          <a:sy n="86" d="100"/>
        </p:scale>
        <p:origin x="-768" y="-8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slide" Target="slides/slide65.xml"/><Relationship Id="rId76" Type="http://schemas.openxmlformats.org/officeDocument/2006/relationships/slide" Target="slides/slide73.xml"/><Relationship Id="rId84" Type="http://schemas.microsoft.com/office/2015/10/relationships/revisionInfo" Target="revisionInfo.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slide" Target="slides/slide71.xml"/><Relationship Id="rId79" Type="http://schemas.openxmlformats.org/officeDocument/2006/relationships/handoutMaster" Target="handoutMasters/handoutMaster1.xml"/><Relationship Id="rId5" Type="http://schemas.openxmlformats.org/officeDocument/2006/relationships/slide" Target="slides/slide2.xml"/><Relationship Id="rId61" Type="http://schemas.openxmlformats.org/officeDocument/2006/relationships/slide" Target="slides/slide58.xml"/><Relationship Id="rId82"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notesMaster" Target="notesMasters/notesMaster1.xml"/><Relationship Id="rId81"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6.xml"/><Relationship Id="rId1" Type="http://schemas.microsoft.com/office/2011/relationships/chartStyle" Target="style6.xml"/></Relationships>
</file>

<file path=ppt/charts/_rels/chart11.xml.rels><?xml version="1.0" encoding="UTF-8" standalone="yes"?>
<Relationships xmlns="http://schemas.openxmlformats.org/package/2006/relationships"><Relationship Id="rId3" Type="http://schemas.openxmlformats.org/officeDocument/2006/relationships/oleObject" Target="Chart%20in%20Microsoft%20PowerPoint" TargetMode="External"/><Relationship Id="rId2" Type="http://schemas.microsoft.com/office/2011/relationships/chartColorStyle" Target="colors7.xml"/><Relationship Id="rId1" Type="http://schemas.microsoft.com/office/2011/relationships/chartStyle" Target="style7.xml"/></Relationships>
</file>

<file path=ppt/charts/_rels/chart12.xml.rels><?xml version="1.0" encoding="UTF-8" standalone="yes"?>
<Relationships xmlns="http://schemas.openxmlformats.org/package/2006/relationships"><Relationship Id="rId3" Type="http://schemas.openxmlformats.org/officeDocument/2006/relationships/oleObject" Target="file:///\\win.ad.jhu.edu\Share$\Patient_and_Visitor_Services$\Command%20Center\Rolling%20Dashboard\Site%20Visit%20Dashboard.xlsx" TargetMode="External"/><Relationship Id="rId2" Type="http://schemas.microsoft.com/office/2011/relationships/chartColorStyle" Target="colors8.xml"/><Relationship Id="rId1" Type="http://schemas.microsoft.com/office/2011/relationships/chartStyle" Target="style8.xml"/></Relationships>
</file>

<file path=ppt/charts/_rels/chart13.xml.rels><?xml version="1.0" encoding="UTF-8" standalone="yes"?>
<Relationships xmlns="http://schemas.openxmlformats.org/package/2006/relationships"><Relationship Id="rId3" Type="http://schemas.openxmlformats.org/officeDocument/2006/relationships/oleObject" Target="https://livejohnshopkins-my.sharepoint.com/personal/jfenste3_jh_edu/Documents/Hockey%20stick%20data%202.28.18.xlsx" TargetMode="External"/><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chartUserShapes" Target="../drawings/drawing2.xml"/></Relationships>
</file>

<file path=ppt/charts/_rels/chart14.xml.rels><?xml version="1.0" encoding="UTF-8" standalone="yes"?>
<Relationships xmlns="http://schemas.openxmlformats.org/package/2006/relationships"><Relationship Id="rId3" Type="http://schemas.openxmlformats.org/officeDocument/2006/relationships/oleObject" Target="file:///C:\Users\212037199\Documents\Performance%20Solutions\Johns%20Hopkins\WallCensus_02132017.xlsx" TargetMode="External"/><Relationship Id="rId2" Type="http://schemas.microsoft.com/office/2011/relationships/chartColorStyle" Target="colors10.xml"/><Relationship Id="rId1" Type="http://schemas.microsoft.com/office/2011/relationships/chartStyle" Target="style10.xml"/></Relationships>
</file>

<file path=ppt/charts/_rels/chart15.xml.rels><?xml version="1.0" encoding="UTF-8" standalone="yes"?>
<Relationships xmlns="http://schemas.openxmlformats.org/package/2006/relationships"><Relationship Id="rId3" Type="http://schemas.openxmlformats.org/officeDocument/2006/relationships/oleObject" Target="file:///C:\Users\212037199\Documents\Performance%20Solutions\Johns%20Hopkins\WallCensus_02132017.xlsx" TargetMode="External"/><Relationship Id="rId2" Type="http://schemas.microsoft.com/office/2011/relationships/chartColorStyle" Target="colors11.xml"/><Relationship Id="rId1" Type="http://schemas.microsoft.com/office/2011/relationships/chartStyle" Target="style11.xml"/></Relationships>
</file>

<file path=ppt/charts/_rels/chart2.xml.rels><?xml version="1.0" encoding="UTF-8" standalone="yes"?>
<Relationships xmlns="http://schemas.openxmlformats.org/package/2006/relationships"><Relationship Id="rId3" Type="http://schemas.openxmlformats.org/officeDocument/2006/relationships/oleObject" Target="file:///\\win.ad.jhu.edu\share$\eb-emd$\ED-Data\Capacity%20Optimization\Occupancy%20Vol%20LOS\Medicine%20Occupancy%20June%202015%20onward%20JAF%20edits.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6.xml.rels><?xml version="1.0" encoding="UTF-8" standalone="yes"?>
<Relationships xmlns="http://schemas.openxmlformats.org/package/2006/relationships"><Relationship Id="rId3" Type="http://schemas.openxmlformats.org/officeDocument/2006/relationships/oleObject" Target="Chart%202%20in%20Microsoft%20PowerPoint" TargetMode="External"/><Relationship Id="rId2" Type="http://schemas.microsoft.com/office/2011/relationships/chartColorStyle" Target="colors2.xml"/><Relationship Id="rId1" Type="http://schemas.microsoft.com/office/2011/relationships/chartStyle" Target="style2.xml"/></Relationships>
</file>

<file path=ppt/charts/_rels/chart7.xml.rels><?xml version="1.0" encoding="UTF-8" standalone="yes"?>
<Relationships xmlns="http://schemas.openxmlformats.org/package/2006/relationships"><Relationship Id="rId3" Type="http://schemas.openxmlformats.org/officeDocument/2006/relationships/oleObject" Target="Chart%20in%20Microsoft%20PowerPoint" TargetMode="External"/><Relationship Id="rId2" Type="http://schemas.microsoft.com/office/2011/relationships/chartColorStyle" Target="colors3.xml"/><Relationship Id="rId1" Type="http://schemas.microsoft.com/office/2011/relationships/chartStyle" Target="style3.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4.xml"/><Relationship Id="rId1" Type="http://schemas.microsoft.com/office/2011/relationships/chartStyle" Target="style4.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7442727853568847E-2"/>
          <c:y val="4.5112781954887396E-2"/>
          <c:w val="0.87764368182639874"/>
          <c:h val="0.68344724103149479"/>
        </c:manualLayout>
      </c:layout>
      <c:scatterChart>
        <c:scatterStyle val="smoothMarker"/>
        <c:varyColors val="1"/>
        <c:ser>
          <c:idx val="0"/>
          <c:order val="0"/>
          <c:tx>
            <c:strRef>
              <c:f>Sheet1!$B$1</c:f>
              <c:strCache>
                <c:ptCount val="1"/>
                <c:pt idx="0">
                  <c:v>Wq</c:v>
                </c:pt>
              </c:strCache>
            </c:strRef>
          </c:tx>
          <c:spPr>
            <a:ln w="38100">
              <a:solidFill>
                <a:schemeClr val="tx2"/>
              </a:solidFill>
            </a:ln>
          </c:spPr>
          <c:marker>
            <c:symbol val="none"/>
          </c:marker>
          <c:xVal>
            <c:numRef>
              <c:f>Sheet1!$A$2:$A$42</c:f>
              <c:numCache>
                <c:formatCode>General</c:formatCode>
                <c:ptCount val="41"/>
                <c:pt idx="0">
                  <c:v>60</c:v>
                </c:pt>
                <c:pt idx="1">
                  <c:v>61</c:v>
                </c:pt>
                <c:pt idx="2">
                  <c:v>62</c:v>
                </c:pt>
                <c:pt idx="3">
                  <c:v>63</c:v>
                </c:pt>
                <c:pt idx="4">
                  <c:v>64</c:v>
                </c:pt>
                <c:pt idx="5">
                  <c:v>65</c:v>
                </c:pt>
                <c:pt idx="6">
                  <c:v>66</c:v>
                </c:pt>
                <c:pt idx="7">
                  <c:v>67</c:v>
                </c:pt>
                <c:pt idx="8">
                  <c:v>68</c:v>
                </c:pt>
                <c:pt idx="9">
                  <c:v>69</c:v>
                </c:pt>
                <c:pt idx="10">
                  <c:v>70</c:v>
                </c:pt>
                <c:pt idx="11">
                  <c:v>71</c:v>
                </c:pt>
                <c:pt idx="12">
                  <c:v>72</c:v>
                </c:pt>
                <c:pt idx="13">
                  <c:v>73</c:v>
                </c:pt>
                <c:pt idx="14">
                  <c:v>74</c:v>
                </c:pt>
                <c:pt idx="15">
                  <c:v>75</c:v>
                </c:pt>
                <c:pt idx="16">
                  <c:v>76</c:v>
                </c:pt>
                <c:pt idx="17">
                  <c:v>77</c:v>
                </c:pt>
                <c:pt idx="18">
                  <c:v>78</c:v>
                </c:pt>
                <c:pt idx="19">
                  <c:v>79</c:v>
                </c:pt>
                <c:pt idx="20">
                  <c:v>80</c:v>
                </c:pt>
                <c:pt idx="21">
                  <c:v>81</c:v>
                </c:pt>
                <c:pt idx="22">
                  <c:v>82</c:v>
                </c:pt>
                <c:pt idx="23">
                  <c:v>83</c:v>
                </c:pt>
                <c:pt idx="24">
                  <c:v>84</c:v>
                </c:pt>
                <c:pt idx="25">
                  <c:v>85</c:v>
                </c:pt>
                <c:pt idx="26">
                  <c:v>86</c:v>
                </c:pt>
                <c:pt idx="27">
                  <c:v>87</c:v>
                </c:pt>
                <c:pt idx="28">
                  <c:v>88</c:v>
                </c:pt>
                <c:pt idx="29">
                  <c:v>89</c:v>
                </c:pt>
                <c:pt idx="30">
                  <c:v>90</c:v>
                </c:pt>
                <c:pt idx="31">
                  <c:v>91</c:v>
                </c:pt>
                <c:pt idx="32">
                  <c:v>92</c:v>
                </c:pt>
                <c:pt idx="33">
                  <c:v>93</c:v>
                </c:pt>
                <c:pt idx="34">
                  <c:v>94</c:v>
                </c:pt>
                <c:pt idx="35">
                  <c:v>95</c:v>
                </c:pt>
                <c:pt idx="36">
                  <c:v>96</c:v>
                </c:pt>
                <c:pt idx="37">
                  <c:v>97</c:v>
                </c:pt>
                <c:pt idx="38">
                  <c:v>97.5</c:v>
                </c:pt>
                <c:pt idx="39">
                  <c:v>99</c:v>
                </c:pt>
                <c:pt idx="40">
                  <c:v>100</c:v>
                </c:pt>
              </c:numCache>
            </c:numRef>
          </c:xVal>
          <c:yVal>
            <c:numRef>
              <c:f>Sheet1!$B$2:$B$42</c:f>
              <c:numCache>
                <c:formatCode>General</c:formatCode>
                <c:ptCount val="41"/>
                <c:pt idx="0">
                  <c:v>1.1700000000000008</c:v>
                </c:pt>
                <c:pt idx="1">
                  <c:v>1.2000000000000002</c:v>
                </c:pt>
                <c:pt idx="2">
                  <c:v>1.3</c:v>
                </c:pt>
                <c:pt idx="3">
                  <c:v>1.34</c:v>
                </c:pt>
                <c:pt idx="4">
                  <c:v>1.43</c:v>
                </c:pt>
                <c:pt idx="5">
                  <c:v>1.43</c:v>
                </c:pt>
                <c:pt idx="6">
                  <c:v>1.48</c:v>
                </c:pt>
                <c:pt idx="7">
                  <c:v>1.56</c:v>
                </c:pt>
                <c:pt idx="8">
                  <c:v>1.6</c:v>
                </c:pt>
                <c:pt idx="9">
                  <c:v>1.74</c:v>
                </c:pt>
                <c:pt idx="10">
                  <c:v>1.82</c:v>
                </c:pt>
                <c:pt idx="11">
                  <c:v>1.9500000000000008</c:v>
                </c:pt>
                <c:pt idx="12">
                  <c:v>2.04</c:v>
                </c:pt>
                <c:pt idx="13">
                  <c:v>2.13</c:v>
                </c:pt>
                <c:pt idx="14">
                  <c:v>2.2600000000000002</c:v>
                </c:pt>
                <c:pt idx="15">
                  <c:v>2.4000000000000004</c:v>
                </c:pt>
                <c:pt idx="16">
                  <c:v>2.52</c:v>
                </c:pt>
                <c:pt idx="17">
                  <c:v>2.69</c:v>
                </c:pt>
                <c:pt idx="18">
                  <c:v>2.8000000000000003</c:v>
                </c:pt>
                <c:pt idx="19">
                  <c:v>2.9899999999999998</c:v>
                </c:pt>
                <c:pt idx="20">
                  <c:v>3.2</c:v>
                </c:pt>
                <c:pt idx="21">
                  <c:v>3.4299999999999997</c:v>
                </c:pt>
                <c:pt idx="22">
                  <c:v>3.64</c:v>
                </c:pt>
                <c:pt idx="23">
                  <c:v>3.9</c:v>
                </c:pt>
                <c:pt idx="24">
                  <c:v>4.1599999999999975</c:v>
                </c:pt>
                <c:pt idx="25">
                  <c:v>4.51</c:v>
                </c:pt>
                <c:pt idx="26">
                  <c:v>4.95</c:v>
                </c:pt>
                <c:pt idx="27">
                  <c:v>5.38</c:v>
                </c:pt>
                <c:pt idx="28">
                  <c:v>5.9</c:v>
                </c:pt>
                <c:pt idx="29">
                  <c:v>6.4</c:v>
                </c:pt>
                <c:pt idx="30">
                  <c:v>7.2</c:v>
                </c:pt>
                <c:pt idx="31">
                  <c:v>8.16</c:v>
                </c:pt>
                <c:pt idx="32">
                  <c:v>9.24</c:v>
                </c:pt>
                <c:pt idx="33">
                  <c:v>10.59</c:v>
                </c:pt>
                <c:pt idx="34">
                  <c:v>12.540000000000001</c:v>
                </c:pt>
                <c:pt idx="35">
                  <c:v>15.4</c:v>
                </c:pt>
                <c:pt idx="36">
                  <c:v>20</c:v>
                </c:pt>
              </c:numCache>
            </c:numRef>
          </c:yVal>
          <c:smooth val="1"/>
          <c:extLst>
            <c:ext xmlns:c16="http://schemas.microsoft.com/office/drawing/2014/chart" uri="{C3380CC4-5D6E-409C-BE32-E72D297353CC}">
              <c16:uniqueId val="{00000000-86B4-495A-8218-6B90E8EBC003}"/>
            </c:ext>
          </c:extLst>
        </c:ser>
        <c:ser>
          <c:idx val="9"/>
          <c:order val="2"/>
          <c:tx>
            <c:strRef>
              <c:f>Sheet1!$D$1</c:f>
              <c:strCache>
                <c:ptCount val="1"/>
                <c:pt idx="0">
                  <c:v>marker</c:v>
                </c:pt>
              </c:strCache>
            </c:strRef>
          </c:tx>
          <c:spPr>
            <a:ln w="28575">
              <a:noFill/>
            </a:ln>
          </c:spPr>
          <c:marker>
            <c:symbol val="none"/>
          </c:marker>
          <c:errBars>
            <c:errDir val="y"/>
            <c:errBarType val="both"/>
            <c:errValType val="fixedVal"/>
            <c:noEndCap val="1"/>
            <c:val val="20"/>
            <c:spPr>
              <a:ln w="19050">
                <a:solidFill>
                  <a:srgbClr val="00B050"/>
                </a:solidFill>
              </a:ln>
            </c:spPr>
          </c:errBars>
          <c:xVal>
            <c:numRef>
              <c:f>Sheet1!$A$2:$A$42</c:f>
              <c:numCache>
                <c:formatCode>General</c:formatCode>
                <c:ptCount val="41"/>
                <c:pt idx="0">
                  <c:v>60</c:v>
                </c:pt>
                <c:pt idx="1">
                  <c:v>61</c:v>
                </c:pt>
                <c:pt idx="2">
                  <c:v>62</c:v>
                </c:pt>
                <c:pt idx="3">
                  <c:v>63</c:v>
                </c:pt>
                <c:pt idx="4">
                  <c:v>64</c:v>
                </c:pt>
                <c:pt idx="5">
                  <c:v>65</c:v>
                </c:pt>
                <c:pt idx="6">
                  <c:v>66</c:v>
                </c:pt>
                <c:pt idx="7">
                  <c:v>67</c:v>
                </c:pt>
                <c:pt idx="8">
                  <c:v>68</c:v>
                </c:pt>
                <c:pt idx="9">
                  <c:v>69</c:v>
                </c:pt>
                <c:pt idx="10">
                  <c:v>70</c:v>
                </c:pt>
                <c:pt idx="11">
                  <c:v>71</c:v>
                </c:pt>
                <c:pt idx="12">
                  <c:v>72</c:v>
                </c:pt>
                <c:pt idx="13">
                  <c:v>73</c:v>
                </c:pt>
                <c:pt idx="14">
                  <c:v>74</c:v>
                </c:pt>
                <c:pt idx="15">
                  <c:v>75</c:v>
                </c:pt>
                <c:pt idx="16">
                  <c:v>76</c:v>
                </c:pt>
                <c:pt idx="17">
                  <c:v>77</c:v>
                </c:pt>
                <c:pt idx="18">
                  <c:v>78</c:v>
                </c:pt>
                <c:pt idx="19">
                  <c:v>79</c:v>
                </c:pt>
                <c:pt idx="20">
                  <c:v>80</c:v>
                </c:pt>
                <c:pt idx="21">
                  <c:v>81</c:v>
                </c:pt>
                <c:pt idx="22">
                  <c:v>82</c:v>
                </c:pt>
                <c:pt idx="23">
                  <c:v>83</c:v>
                </c:pt>
                <c:pt idx="24">
                  <c:v>84</c:v>
                </c:pt>
                <c:pt idx="25">
                  <c:v>85</c:v>
                </c:pt>
                <c:pt idx="26">
                  <c:v>86</c:v>
                </c:pt>
                <c:pt idx="27">
                  <c:v>87</c:v>
                </c:pt>
                <c:pt idx="28">
                  <c:v>88</c:v>
                </c:pt>
                <c:pt idx="29">
                  <c:v>89</c:v>
                </c:pt>
                <c:pt idx="30">
                  <c:v>90</c:v>
                </c:pt>
                <c:pt idx="31">
                  <c:v>91</c:v>
                </c:pt>
                <c:pt idx="32">
                  <c:v>92</c:v>
                </c:pt>
                <c:pt idx="33">
                  <c:v>93</c:v>
                </c:pt>
                <c:pt idx="34">
                  <c:v>94</c:v>
                </c:pt>
                <c:pt idx="35">
                  <c:v>95</c:v>
                </c:pt>
                <c:pt idx="36">
                  <c:v>96</c:v>
                </c:pt>
                <c:pt idx="37">
                  <c:v>97</c:v>
                </c:pt>
                <c:pt idx="38">
                  <c:v>97.5</c:v>
                </c:pt>
                <c:pt idx="39">
                  <c:v>99</c:v>
                </c:pt>
                <c:pt idx="40">
                  <c:v>100</c:v>
                </c:pt>
              </c:numCache>
            </c:numRef>
          </c:xVal>
          <c:yVal>
            <c:numRef>
              <c:f>Sheet1!$D$2:$D$42</c:f>
              <c:numCache>
                <c:formatCode>General</c:formatCode>
                <c:ptCount val="41"/>
                <c:pt idx="27">
                  <c:v>10</c:v>
                </c:pt>
              </c:numCache>
            </c:numRef>
          </c:yVal>
          <c:smooth val="1"/>
          <c:extLst>
            <c:ext xmlns:c16="http://schemas.microsoft.com/office/drawing/2014/chart" uri="{C3380CC4-5D6E-409C-BE32-E72D297353CC}">
              <c16:uniqueId val="{00000001-86B4-495A-8218-6B90E8EBC003}"/>
            </c:ext>
          </c:extLst>
        </c:ser>
        <c:dLbls>
          <c:showLegendKey val="0"/>
          <c:showVal val="0"/>
          <c:showCatName val="0"/>
          <c:showSerName val="0"/>
          <c:showPercent val="0"/>
          <c:showBubbleSize val="0"/>
        </c:dLbls>
        <c:axId val="240664512"/>
        <c:axId val="240664904"/>
      </c:scatterChart>
      <c:scatterChart>
        <c:scatterStyle val="smoothMarker"/>
        <c:varyColors val="1"/>
        <c:ser>
          <c:idx val="1"/>
          <c:order val="1"/>
          <c:tx>
            <c:strRef>
              <c:f>Sheet1!$C$1</c:f>
              <c:strCache>
                <c:ptCount val="1"/>
                <c:pt idx="0">
                  <c:v>Lq</c:v>
                </c:pt>
              </c:strCache>
            </c:strRef>
          </c:tx>
          <c:spPr>
            <a:ln w="38100">
              <a:solidFill>
                <a:srgbClr val="FFC000"/>
              </a:solidFill>
            </a:ln>
          </c:spPr>
          <c:marker>
            <c:symbol val="none"/>
          </c:marker>
          <c:xVal>
            <c:numRef>
              <c:f>Sheet1!$A$2:$A$42</c:f>
              <c:numCache>
                <c:formatCode>General</c:formatCode>
                <c:ptCount val="41"/>
                <c:pt idx="0">
                  <c:v>60</c:v>
                </c:pt>
                <c:pt idx="1">
                  <c:v>61</c:v>
                </c:pt>
                <c:pt idx="2">
                  <c:v>62</c:v>
                </c:pt>
                <c:pt idx="3">
                  <c:v>63</c:v>
                </c:pt>
                <c:pt idx="4">
                  <c:v>64</c:v>
                </c:pt>
                <c:pt idx="5">
                  <c:v>65</c:v>
                </c:pt>
                <c:pt idx="6">
                  <c:v>66</c:v>
                </c:pt>
                <c:pt idx="7">
                  <c:v>67</c:v>
                </c:pt>
                <c:pt idx="8">
                  <c:v>68</c:v>
                </c:pt>
                <c:pt idx="9">
                  <c:v>69</c:v>
                </c:pt>
                <c:pt idx="10">
                  <c:v>70</c:v>
                </c:pt>
                <c:pt idx="11">
                  <c:v>71</c:v>
                </c:pt>
                <c:pt idx="12">
                  <c:v>72</c:v>
                </c:pt>
                <c:pt idx="13">
                  <c:v>73</c:v>
                </c:pt>
                <c:pt idx="14">
                  <c:v>74</c:v>
                </c:pt>
                <c:pt idx="15">
                  <c:v>75</c:v>
                </c:pt>
                <c:pt idx="16">
                  <c:v>76</c:v>
                </c:pt>
                <c:pt idx="17">
                  <c:v>77</c:v>
                </c:pt>
                <c:pt idx="18">
                  <c:v>78</c:v>
                </c:pt>
                <c:pt idx="19">
                  <c:v>79</c:v>
                </c:pt>
                <c:pt idx="20">
                  <c:v>80</c:v>
                </c:pt>
                <c:pt idx="21">
                  <c:v>81</c:v>
                </c:pt>
                <c:pt idx="22">
                  <c:v>82</c:v>
                </c:pt>
                <c:pt idx="23">
                  <c:v>83</c:v>
                </c:pt>
                <c:pt idx="24">
                  <c:v>84</c:v>
                </c:pt>
                <c:pt idx="25">
                  <c:v>85</c:v>
                </c:pt>
                <c:pt idx="26">
                  <c:v>86</c:v>
                </c:pt>
                <c:pt idx="27">
                  <c:v>87</c:v>
                </c:pt>
                <c:pt idx="28">
                  <c:v>88</c:v>
                </c:pt>
                <c:pt idx="29">
                  <c:v>89</c:v>
                </c:pt>
                <c:pt idx="30">
                  <c:v>90</c:v>
                </c:pt>
                <c:pt idx="31">
                  <c:v>91</c:v>
                </c:pt>
                <c:pt idx="32">
                  <c:v>92</c:v>
                </c:pt>
                <c:pt idx="33">
                  <c:v>93</c:v>
                </c:pt>
                <c:pt idx="34">
                  <c:v>94</c:v>
                </c:pt>
                <c:pt idx="35">
                  <c:v>95</c:v>
                </c:pt>
                <c:pt idx="36">
                  <c:v>96</c:v>
                </c:pt>
                <c:pt idx="37">
                  <c:v>97</c:v>
                </c:pt>
                <c:pt idx="38">
                  <c:v>97.5</c:v>
                </c:pt>
                <c:pt idx="39">
                  <c:v>99</c:v>
                </c:pt>
                <c:pt idx="40">
                  <c:v>100</c:v>
                </c:pt>
              </c:numCache>
            </c:numRef>
          </c:xVal>
          <c:yVal>
            <c:numRef>
              <c:f>Sheet1!$C$2:$C$42</c:f>
              <c:numCache>
                <c:formatCode>General</c:formatCode>
                <c:ptCount val="41"/>
                <c:pt idx="0">
                  <c:v>0.4800000000000002</c:v>
                </c:pt>
                <c:pt idx="1">
                  <c:v>0.4800000000000002</c:v>
                </c:pt>
                <c:pt idx="2">
                  <c:v>0.52</c:v>
                </c:pt>
                <c:pt idx="3">
                  <c:v>0.56000000000000005</c:v>
                </c:pt>
                <c:pt idx="4">
                  <c:v>0.61000000000000043</c:v>
                </c:pt>
                <c:pt idx="5">
                  <c:v>0.65000000000000058</c:v>
                </c:pt>
                <c:pt idx="6">
                  <c:v>0.6900000000000005</c:v>
                </c:pt>
                <c:pt idx="7">
                  <c:v>0.74000000000000044</c:v>
                </c:pt>
                <c:pt idx="8">
                  <c:v>0.8</c:v>
                </c:pt>
                <c:pt idx="9">
                  <c:v>0.82000000000000051</c:v>
                </c:pt>
                <c:pt idx="10">
                  <c:v>0.87000000000000044</c:v>
                </c:pt>
                <c:pt idx="11">
                  <c:v>0.95000000000000051</c:v>
                </c:pt>
                <c:pt idx="12">
                  <c:v>0.95000000000000051</c:v>
                </c:pt>
                <c:pt idx="13">
                  <c:v>1.04</c:v>
                </c:pt>
                <c:pt idx="14">
                  <c:v>1.1300000000000001</c:v>
                </c:pt>
                <c:pt idx="15">
                  <c:v>1.2000000000000002</c:v>
                </c:pt>
                <c:pt idx="16">
                  <c:v>1.3</c:v>
                </c:pt>
                <c:pt idx="17">
                  <c:v>1.43</c:v>
                </c:pt>
                <c:pt idx="18">
                  <c:v>1.5</c:v>
                </c:pt>
                <c:pt idx="19">
                  <c:v>1.6500000000000001</c:v>
                </c:pt>
                <c:pt idx="20">
                  <c:v>1.74</c:v>
                </c:pt>
                <c:pt idx="21">
                  <c:v>1.9100000000000001</c:v>
                </c:pt>
                <c:pt idx="22">
                  <c:v>2.04</c:v>
                </c:pt>
                <c:pt idx="23">
                  <c:v>2.21</c:v>
                </c:pt>
                <c:pt idx="24">
                  <c:v>2.4000000000000004</c:v>
                </c:pt>
                <c:pt idx="25">
                  <c:v>2.65</c:v>
                </c:pt>
                <c:pt idx="26">
                  <c:v>2.9099999999999997</c:v>
                </c:pt>
                <c:pt idx="27">
                  <c:v>3.2</c:v>
                </c:pt>
                <c:pt idx="28">
                  <c:v>3.56</c:v>
                </c:pt>
                <c:pt idx="29">
                  <c:v>3.9499999999999997</c:v>
                </c:pt>
                <c:pt idx="30">
                  <c:v>4.4700000000000024</c:v>
                </c:pt>
                <c:pt idx="31">
                  <c:v>5.1599999999999975</c:v>
                </c:pt>
                <c:pt idx="32">
                  <c:v>5.9</c:v>
                </c:pt>
                <c:pt idx="33">
                  <c:v>6.8500000000000005</c:v>
                </c:pt>
                <c:pt idx="34">
                  <c:v>8.16</c:v>
                </c:pt>
                <c:pt idx="35">
                  <c:v>10.07</c:v>
                </c:pt>
                <c:pt idx="36">
                  <c:v>12.84</c:v>
                </c:pt>
                <c:pt idx="37">
                  <c:v>16.830000000000005</c:v>
                </c:pt>
                <c:pt idx="38">
                  <c:v>20</c:v>
                </c:pt>
              </c:numCache>
            </c:numRef>
          </c:yVal>
          <c:smooth val="1"/>
          <c:extLst>
            <c:ext xmlns:c16="http://schemas.microsoft.com/office/drawing/2014/chart" uri="{C3380CC4-5D6E-409C-BE32-E72D297353CC}">
              <c16:uniqueId val="{00000002-86B4-495A-8218-6B90E8EBC003}"/>
            </c:ext>
          </c:extLst>
        </c:ser>
        <c:dLbls>
          <c:showLegendKey val="0"/>
          <c:showVal val="0"/>
          <c:showCatName val="0"/>
          <c:showSerName val="0"/>
          <c:showPercent val="0"/>
          <c:showBubbleSize val="0"/>
        </c:dLbls>
        <c:axId val="240665688"/>
        <c:axId val="240665296"/>
      </c:scatterChart>
      <c:valAx>
        <c:axId val="240664512"/>
        <c:scaling>
          <c:orientation val="minMax"/>
          <c:max val="100"/>
          <c:min val="60"/>
        </c:scaling>
        <c:delete val="0"/>
        <c:axPos val="b"/>
        <c:title>
          <c:tx>
            <c:rich>
              <a:bodyPr/>
              <a:lstStyle/>
              <a:p>
                <a:pPr>
                  <a:defRPr/>
                </a:pPr>
                <a:r>
                  <a:rPr lang="en-US"/>
                  <a:t>Utilization</a:t>
                </a:r>
              </a:p>
            </c:rich>
          </c:tx>
          <c:layout/>
          <c:overlay val="0"/>
        </c:title>
        <c:numFmt formatCode="0&quot;%&quot;" sourceLinked="0"/>
        <c:majorTickMark val="out"/>
        <c:minorTickMark val="none"/>
        <c:tickLblPos val="nextTo"/>
        <c:txPr>
          <a:bodyPr rot="0" vert="horz"/>
          <a:lstStyle/>
          <a:p>
            <a:pPr>
              <a:defRPr/>
            </a:pPr>
            <a:endParaRPr lang="en-US"/>
          </a:p>
        </c:txPr>
        <c:crossAx val="240664904"/>
        <c:crosses val="autoZero"/>
        <c:crossBetween val="midCat"/>
        <c:majorUnit val="5"/>
      </c:valAx>
      <c:valAx>
        <c:axId val="240664904"/>
        <c:scaling>
          <c:orientation val="minMax"/>
          <c:max val="20"/>
          <c:min val="0"/>
        </c:scaling>
        <c:delete val="0"/>
        <c:axPos val="l"/>
        <c:title>
          <c:tx>
            <c:rich>
              <a:bodyPr rot="-5400000" vert="horz"/>
              <a:lstStyle/>
              <a:p>
                <a:pPr>
                  <a:defRPr/>
                </a:pPr>
                <a:r>
                  <a:rPr lang="en-US"/>
                  <a:t>Waiting Time (Wq)</a:t>
                </a:r>
              </a:p>
            </c:rich>
          </c:tx>
          <c:layout>
            <c:manualLayout>
              <c:xMode val="edge"/>
              <c:yMode val="edge"/>
              <c:x val="6.1707917181671075E-3"/>
              <c:y val="0.15926176764933703"/>
            </c:manualLayout>
          </c:layout>
          <c:overlay val="0"/>
        </c:title>
        <c:numFmt formatCode="#,##0" sourceLinked="0"/>
        <c:majorTickMark val="none"/>
        <c:minorTickMark val="none"/>
        <c:tickLblPos val="none"/>
        <c:txPr>
          <a:bodyPr rot="0" vert="horz"/>
          <a:lstStyle/>
          <a:p>
            <a:pPr>
              <a:defRPr/>
            </a:pPr>
            <a:endParaRPr lang="en-US"/>
          </a:p>
        </c:txPr>
        <c:crossAx val="240664512"/>
        <c:crosses val="autoZero"/>
        <c:crossBetween val="midCat"/>
        <c:majorUnit val="2"/>
      </c:valAx>
      <c:valAx>
        <c:axId val="240665296"/>
        <c:scaling>
          <c:orientation val="minMax"/>
          <c:max val="20"/>
        </c:scaling>
        <c:delete val="0"/>
        <c:axPos val="r"/>
        <c:title>
          <c:tx>
            <c:rich>
              <a:bodyPr rot="5400000" vert="horz"/>
              <a:lstStyle/>
              <a:p>
                <a:pPr>
                  <a:defRPr/>
                </a:pPr>
                <a:r>
                  <a:rPr lang="en-US"/>
                  <a:t>Customers in Que (Lq)</a:t>
                </a:r>
              </a:p>
            </c:rich>
          </c:tx>
          <c:layout>
            <c:manualLayout>
              <c:xMode val="edge"/>
              <c:yMode val="edge"/>
              <c:x val="0.94467223891220486"/>
              <c:y val="9.5303460891544178E-2"/>
            </c:manualLayout>
          </c:layout>
          <c:overlay val="0"/>
        </c:title>
        <c:numFmt formatCode="General" sourceLinked="1"/>
        <c:majorTickMark val="none"/>
        <c:minorTickMark val="none"/>
        <c:tickLblPos val="none"/>
        <c:crossAx val="240665688"/>
        <c:crosses val="max"/>
        <c:crossBetween val="midCat"/>
      </c:valAx>
      <c:valAx>
        <c:axId val="240665688"/>
        <c:scaling>
          <c:orientation val="minMax"/>
        </c:scaling>
        <c:delete val="1"/>
        <c:axPos val="b"/>
        <c:numFmt formatCode="General" sourceLinked="1"/>
        <c:majorTickMark val="out"/>
        <c:minorTickMark val="none"/>
        <c:tickLblPos val="none"/>
        <c:crossAx val="240665296"/>
        <c:crosses val="autoZero"/>
        <c:crossBetween val="midCat"/>
      </c:valAx>
    </c:plotArea>
    <c:legend>
      <c:legendPos val="b"/>
      <c:legendEntry>
        <c:idx val="1"/>
        <c:delete val="1"/>
      </c:legendEntry>
      <c:layout/>
      <c:overlay val="0"/>
    </c:legend>
    <c:plotVisOnly val="1"/>
    <c:dispBlanksAs val="gap"/>
    <c:showDLblsOverMax val="1"/>
  </c:chart>
  <c:txPr>
    <a:bodyPr/>
    <a:lstStyle/>
    <a:p>
      <a:pPr>
        <a:defRPr sz="1600">
          <a:solidFill>
            <a:schemeClr val="tx1"/>
          </a:solidFill>
        </a:defRPr>
      </a:pPr>
      <a:endParaRPr lang="en-U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cap="none" baseline="0">
                <a:solidFill>
                  <a:schemeClr val="lt1">
                    <a:lumMod val="85000"/>
                  </a:schemeClr>
                </a:solidFill>
                <a:latin typeface="+mn-lt"/>
                <a:ea typeface="+mn-ea"/>
                <a:cs typeface="+mn-cs"/>
              </a:defRPr>
            </a:pPr>
            <a:r>
              <a:rPr lang="en-US"/>
              <a:t>Bed Request to Unit Assign - Medicine</a:t>
            </a:r>
          </a:p>
        </c:rich>
      </c:tx>
      <c:overlay val="0"/>
      <c:spPr>
        <a:noFill/>
        <a:ln>
          <a:noFill/>
        </a:ln>
        <a:effectLst/>
      </c:spPr>
      <c:txPr>
        <a:bodyPr rot="0" spcFirstLastPara="1" vertOverflow="ellipsis" vert="horz" wrap="square" anchor="ctr" anchorCtr="1"/>
        <a:lstStyle/>
        <a:p>
          <a:pPr>
            <a:defRPr sz="1400" b="1" i="0" u="none" strike="noStrike" kern="1200" cap="none" baseline="0">
              <a:solidFill>
                <a:schemeClr val="lt1">
                  <a:lumMod val="85000"/>
                </a:schemeClr>
              </a:solidFill>
              <a:latin typeface="+mn-lt"/>
              <a:ea typeface="+mn-ea"/>
              <a:cs typeface="+mn-cs"/>
            </a:defRPr>
          </a:pPr>
          <a:endParaRPr lang="en-US"/>
        </a:p>
      </c:txPr>
    </c:title>
    <c:autoTitleDeleted val="0"/>
    <c:plotArea>
      <c:layout>
        <c:manualLayout>
          <c:layoutTarget val="inner"/>
          <c:xMode val="edge"/>
          <c:yMode val="edge"/>
          <c:x val="8.5632494185762381E-2"/>
          <c:y val="0.15840894081788165"/>
          <c:w val="0.82130164178546683"/>
          <c:h val="0.56229074591482509"/>
        </c:manualLayout>
      </c:layout>
      <c:barChart>
        <c:barDir val="col"/>
        <c:grouping val="clustered"/>
        <c:varyColors val="0"/>
        <c:ser>
          <c:idx val="0"/>
          <c:order val="0"/>
          <c:tx>
            <c:strRef>
              <c:f>Sheet1!$A$56</c:f>
              <c:strCache>
                <c:ptCount val="1"/>
                <c:pt idx="0">
                  <c:v>Medicine (IP)</c:v>
                </c:pt>
              </c:strCache>
            </c:strRef>
          </c:tx>
          <c:spPr>
            <a:noFill/>
            <a:ln w="9525" cap="flat" cmpd="sng" algn="ctr">
              <a:solidFill>
                <a:schemeClr val="accent1"/>
              </a:solidFill>
              <a:miter lim="800000"/>
            </a:ln>
            <a:effectLst>
              <a:glow rad="63500">
                <a:schemeClr val="accent1">
                  <a:satMod val="175000"/>
                  <a:alpha val="25000"/>
                </a:schemeClr>
              </a:glow>
            </a:effectLst>
          </c:spPr>
          <c:invertIfNegative val="0"/>
          <c:dPt>
            <c:idx val="0"/>
            <c:invertIfNegative val="0"/>
            <c:bubble3D val="0"/>
            <c:spPr>
              <a:noFill/>
              <a:ln w="9525" cap="flat" cmpd="sng" algn="ctr">
                <a:solidFill>
                  <a:schemeClr val="accent1"/>
                </a:solidFill>
                <a:miter lim="800000"/>
              </a:ln>
              <a:effectLst>
                <a:glow rad="63500">
                  <a:schemeClr val="accent1">
                    <a:satMod val="175000"/>
                    <a:alpha val="25000"/>
                  </a:schemeClr>
                </a:glow>
              </a:effectLst>
            </c:spPr>
            <c:extLst>
              <c:ext xmlns:c16="http://schemas.microsoft.com/office/drawing/2014/chart" uri="{C3380CC4-5D6E-409C-BE32-E72D297353CC}">
                <c16:uniqueId val="{00000001-CFBD-4656-A108-1411A704EB85}"/>
              </c:ext>
            </c:extLst>
          </c:dPt>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CFBD-4656-A108-1411A704EB85}"/>
                </c:ext>
              </c:extLst>
            </c:dLbl>
            <c:dLbl>
              <c:idx val="25"/>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CFBD-4656-A108-1411A704EB85}"/>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rgbClr val="FFFF00"/>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a:solidFill>
                        <a:schemeClr val="lt1">
                          <a:lumMod val="50000"/>
                        </a:schemeClr>
                      </a:solidFill>
                      <a:round/>
                    </a:ln>
                    <a:effectLst/>
                  </c:spPr>
                </c15:leaderLines>
              </c:ext>
            </c:extLst>
          </c:dLbls>
          <c:cat>
            <c:strRef>
              <c:f>Sheet1!$B$55:$AA$55</c:f>
              <c:strCache>
                <c:ptCount val="26"/>
                <c:pt idx="0">
                  <c:v>Jan/Feb Baseline</c:v>
                </c:pt>
                <c:pt idx="1">
                  <c:v>Mar-16</c:v>
                </c:pt>
                <c:pt idx="2">
                  <c:v>Apr-16</c:v>
                </c:pt>
                <c:pt idx="3">
                  <c:v>May-16</c:v>
                </c:pt>
                <c:pt idx="4">
                  <c:v>Jun-16</c:v>
                </c:pt>
                <c:pt idx="5">
                  <c:v>Jul-16</c:v>
                </c:pt>
                <c:pt idx="6">
                  <c:v>Aug-16</c:v>
                </c:pt>
                <c:pt idx="7">
                  <c:v>Sep-16</c:v>
                </c:pt>
                <c:pt idx="8">
                  <c:v>Oct-16</c:v>
                </c:pt>
                <c:pt idx="9">
                  <c:v>Nov-16</c:v>
                </c:pt>
                <c:pt idx="10">
                  <c:v>Dec-16</c:v>
                </c:pt>
                <c:pt idx="11">
                  <c:v>Jan-17</c:v>
                </c:pt>
                <c:pt idx="12">
                  <c:v>Feb-17</c:v>
                </c:pt>
                <c:pt idx="13">
                  <c:v>Mar-17</c:v>
                </c:pt>
                <c:pt idx="14">
                  <c:v>Apr-17</c:v>
                </c:pt>
                <c:pt idx="15">
                  <c:v>May-17</c:v>
                </c:pt>
                <c:pt idx="16">
                  <c:v>Jun-17</c:v>
                </c:pt>
                <c:pt idx="17">
                  <c:v>Jul-17</c:v>
                </c:pt>
                <c:pt idx="18">
                  <c:v>Aug-17</c:v>
                </c:pt>
                <c:pt idx="19">
                  <c:v>Sep-17</c:v>
                </c:pt>
                <c:pt idx="20">
                  <c:v>Oct-17</c:v>
                </c:pt>
                <c:pt idx="21">
                  <c:v>Nov-17</c:v>
                </c:pt>
                <c:pt idx="22">
                  <c:v>Dec-17</c:v>
                </c:pt>
                <c:pt idx="23">
                  <c:v>Jan-18</c:v>
                </c:pt>
                <c:pt idx="24">
                  <c:v>Feb-18</c:v>
                </c:pt>
                <c:pt idx="25">
                  <c:v>Mar-18</c:v>
                </c:pt>
              </c:strCache>
            </c:strRef>
          </c:cat>
          <c:val>
            <c:numRef>
              <c:f>Sheet1!$B$56:$AA$56</c:f>
              <c:numCache>
                <c:formatCode>0.0</c:formatCode>
                <c:ptCount val="26"/>
                <c:pt idx="0">
                  <c:v>7.1</c:v>
                </c:pt>
                <c:pt idx="1">
                  <c:v>7.9</c:v>
                </c:pt>
                <c:pt idx="2">
                  <c:v>5.9</c:v>
                </c:pt>
                <c:pt idx="3">
                  <c:v>5.9</c:v>
                </c:pt>
                <c:pt idx="4">
                  <c:v>5.0999999999999996</c:v>
                </c:pt>
                <c:pt idx="5">
                  <c:v>6</c:v>
                </c:pt>
                <c:pt idx="6">
                  <c:v>4.58</c:v>
                </c:pt>
                <c:pt idx="7">
                  <c:v>5.4</c:v>
                </c:pt>
                <c:pt idx="8">
                  <c:v>6.42</c:v>
                </c:pt>
                <c:pt idx="9">
                  <c:v>4.22</c:v>
                </c:pt>
                <c:pt idx="10">
                  <c:v>6.3</c:v>
                </c:pt>
                <c:pt idx="11">
                  <c:v>7.78</c:v>
                </c:pt>
                <c:pt idx="12">
                  <c:v>7.08</c:v>
                </c:pt>
                <c:pt idx="13">
                  <c:v>8.85</c:v>
                </c:pt>
                <c:pt idx="14">
                  <c:v>6.06</c:v>
                </c:pt>
                <c:pt idx="15">
                  <c:v>7.27</c:v>
                </c:pt>
                <c:pt idx="16">
                  <c:v>8.4499999999999993</c:v>
                </c:pt>
                <c:pt idx="17">
                  <c:v>4.8</c:v>
                </c:pt>
                <c:pt idx="18">
                  <c:v>5.81</c:v>
                </c:pt>
                <c:pt idx="19" formatCode="General">
                  <c:v>8.3000000000000007</c:v>
                </c:pt>
                <c:pt idx="20" formatCode="General">
                  <c:v>6.4</c:v>
                </c:pt>
                <c:pt idx="21" formatCode="General">
                  <c:v>5.8</c:v>
                </c:pt>
                <c:pt idx="22" formatCode="General">
                  <c:v>7.5</c:v>
                </c:pt>
                <c:pt idx="23" formatCode="General">
                  <c:v>11.7</c:v>
                </c:pt>
                <c:pt idx="24" formatCode="General">
                  <c:v>7.67</c:v>
                </c:pt>
                <c:pt idx="25" formatCode="General">
                  <c:v>6.3</c:v>
                </c:pt>
              </c:numCache>
            </c:numRef>
          </c:val>
          <c:extLst>
            <c:ext xmlns:c16="http://schemas.microsoft.com/office/drawing/2014/chart" uri="{C3380CC4-5D6E-409C-BE32-E72D297353CC}">
              <c16:uniqueId val="{00000003-CFBD-4656-A108-1411A704EB85}"/>
            </c:ext>
          </c:extLst>
        </c:ser>
        <c:dLbls>
          <c:showLegendKey val="0"/>
          <c:showVal val="0"/>
          <c:showCatName val="0"/>
          <c:showSerName val="0"/>
          <c:showPercent val="0"/>
          <c:showBubbleSize val="0"/>
        </c:dLbls>
        <c:gapWidth val="315"/>
        <c:overlap val="-40"/>
        <c:axId val="315137832"/>
        <c:axId val="315138224"/>
      </c:barChart>
      <c:catAx>
        <c:axId val="315137832"/>
        <c:scaling>
          <c:orientation val="minMax"/>
        </c:scaling>
        <c:delete val="0"/>
        <c:axPos val="b"/>
        <c:majorGridlines>
          <c:spPr>
            <a:ln w="9525" cap="flat" cmpd="sng" algn="ctr">
              <a:gradFill>
                <a:gsLst>
                  <a:gs pos="100000">
                    <a:schemeClr val="dk1">
                      <a:lumMod val="75000"/>
                      <a:lumOff val="25000"/>
                    </a:schemeClr>
                  </a:gs>
                  <a:gs pos="0">
                    <a:schemeClr val="dk1">
                      <a:lumMod val="65000"/>
                      <a:lumOff val="35000"/>
                    </a:schemeClr>
                  </a:gs>
                </a:gsLst>
                <a:lin ang="5400000" scaled="0"/>
              </a:gra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lt1">
                    <a:lumMod val="75000"/>
                  </a:schemeClr>
                </a:solidFill>
                <a:latin typeface="+mn-lt"/>
                <a:ea typeface="+mn-ea"/>
                <a:cs typeface="+mn-cs"/>
              </a:defRPr>
            </a:pPr>
            <a:endParaRPr lang="en-US"/>
          </a:p>
        </c:txPr>
        <c:crossAx val="315138224"/>
        <c:crosses val="autoZero"/>
        <c:auto val="1"/>
        <c:lblAlgn val="ctr"/>
        <c:lblOffset val="100"/>
        <c:noMultiLvlLbl val="0"/>
      </c:catAx>
      <c:valAx>
        <c:axId val="315138224"/>
        <c:scaling>
          <c:orientation val="minMax"/>
        </c:scaling>
        <c:delete val="0"/>
        <c:axPos val="l"/>
        <c:majorGridlines>
          <c:spPr>
            <a:ln w="9525" cap="flat" cmpd="sng" algn="ctr">
              <a:gradFill>
                <a:gsLst>
                  <a:gs pos="100000">
                    <a:schemeClr val="dk1">
                      <a:lumMod val="75000"/>
                      <a:lumOff val="25000"/>
                    </a:schemeClr>
                  </a:gs>
                  <a:gs pos="0">
                    <a:schemeClr val="dk1">
                      <a:lumMod val="65000"/>
                      <a:lumOff val="35000"/>
                    </a:schemeClr>
                  </a:gs>
                </a:gsLst>
                <a:lin ang="5400000" scaled="0"/>
              </a:gradFill>
              <a:round/>
            </a:ln>
            <a:effectLst/>
          </c:spPr>
        </c:majorGridlines>
        <c:title>
          <c:tx>
            <c:rich>
              <a:bodyPr rot="-5400000" spcFirstLastPara="1" vertOverflow="ellipsis" vert="horz" wrap="square" anchor="ctr" anchorCtr="1"/>
              <a:lstStyle/>
              <a:p>
                <a:pPr>
                  <a:defRPr sz="900" b="1" i="0" u="none" strike="noStrike" kern="1200" baseline="0">
                    <a:solidFill>
                      <a:schemeClr val="lt1">
                        <a:lumMod val="75000"/>
                      </a:schemeClr>
                    </a:solidFill>
                    <a:latin typeface="+mn-lt"/>
                    <a:ea typeface="+mn-ea"/>
                    <a:cs typeface="+mn-cs"/>
                  </a:defRPr>
                </a:pPr>
                <a:r>
                  <a:rPr lang="en-US"/>
                  <a:t>Median Hrs</a:t>
                </a:r>
              </a:p>
            </c:rich>
          </c:tx>
          <c:overlay val="0"/>
          <c:spPr>
            <a:noFill/>
            <a:ln>
              <a:noFill/>
            </a:ln>
            <a:effectLst/>
          </c:spPr>
          <c:txPr>
            <a:bodyPr rot="-5400000" spcFirstLastPara="1" vertOverflow="ellipsis" vert="horz" wrap="square" anchor="ctr" anchorCtr="1"/>
            <a:lstStyle/>
            <a:p>
              <a:pPr>
                <a:defRPr sz="900" b="1" i="0" u="none" strike="noStrike" kern="1200" baseline="0">
                  <a:solidFill>
                    <a:schemeClr val="lt1">
                      <a:lumMod val="7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lt1">
                    <a:lumMod val="75000"/>
                  </a:schemeClr>
                </a:solidFill>
                <a:latin typeface="+mn-lt"/>
                <a:ea typeface="+mn-ea"/>
                <a:cs typeface="+mn-cs"/>
              </a:defRPr>
            </a:pPr>
            <a:endParaRPr lang="en-US"/>
          </a:p>
        </c:txPr>
        <c:crossAx val="315137832"/>
        <c:crosses val="autoZero"/>
        <c:crossBetween val="between"/>
      </c:valAx>
      <c:spPr>
        <a:noFill/>
        <a:ln>
          <a:noFill/>
        </a:ln>
        <a:effectLst/>
      </c:spPr>
    </c:plotArea>
    <c:plotVisOnly val="1"/>
    <c:dispBlanksAs val="gap"/>
    <c:showDLblsOverMax val="0"/>
  </c:chart>
  <c:spPr>
    <a:solidFill>
      <a:schemeClr val="dk1">
        <a:lumMod val="75000"/>
        <a:lumOff val="25000"/>
      </a:schemeClr>
    </a:solidFill>
    <a:ln w="9525" cap="flat" cmpd="sng" algn="ctr">
      <a:solidFill>
        <a:schemeClr val="dk1">
          <a:lumMod val="15000"/>
          <a:lumOff val="85000"/>
        </a:schemeClr>
      </a:solidFill>
      <a:round/>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cap="none" baseline="0">
                <a:solidFill>
                  <a:schemeClr val="lt1">
                    <a:lumMod val="85000"/>
                  </a:schemeClr>
                </a:solidFill>
                <a:latin typeface="+mn-lt"/>
                <a:ea typeface="+mn-ea"/>
                <a:cs typeface="+mn-cs"/>
              </a:defRPr>
            </a:pPr>
            <a:r>
              <a:rPr lang="en-US"/>
              <a:t>OR Holds (Hours)</a:t>
            </a:r>
            <a:r>
              <a:rPr lang="en-US" baseline="0"/>
              <a:t> </a:t>
            </a:r>
            <a:endParaRPr lang="en-US"/>
          </a:p>
        </c:rich>
      </c:tx>
      <c:overlay val="0"/>
      <c:spPr>
        <a:noFill/>
        <a:ln>
          <a:noFill/>
        </a:ln>
        <a:effectLst/>
      </c:spPr>
      <c:txPr>
        <a:bodyPr rot="0" spcFirstLastPara="1" vertOverflow="ellipsis" vert="horz" wrap="square" anchor="ctr" anchorCtr="1"/>
        <a:lstStyle/>
        <a:p>
          <a:pPr>
            <a:defRPr sz="1400" b="1" i="0" u="none" strike="noStrike" kern="1200" cap="none" baseline="0">
              <a:solidFill>
                <a:schemeClr val="lt1">
                  <a:lumMod val="85000"/>
                </a:schemeClr>
              </a:solidFill>
              <a:latin typeface="+mn-lt"/>
              <a:ea typeface="+mn-ea"/>
              <a:cs typeface="+mn-cs"/>
            </a:defRPr>
          </a:pPr>
          <a:endParaRPr lang="en-US"/>
        </a:p>
      </c:txPr>
    </c:title>
    <c:autoTitleDeleted val="0"/>
    <c:plotArea>
      <c:layout/>
      <c:lineChart>
        <c:grouping val="standard"/>
        <c:varyColors val="0"/>
        <c:ser>
          <c:idx val="0"/>
          <c:order val="0"/>
          <c:spPr>
            <a:ln w="22225" cap="rnd">
              <a:solidFill>
                <a:schemeClr val="accent1"/>
              </a:solidFill>
            </a:ln>
            <a:effectLst>
              <a:glow rad="139700">
                <a:schemeClr val="accent1">
                  <a:satMod val="175000"/>
                  <a:alpha val="14000"/>
                </a:schemeClr>
              </a:glow>
            </a:effectLst>
          </c:spPr>
          <c:marker>
            <c:symbol val="none"/>
          </c:marker>
          <c:dLbls>
            <c:dLbl>
              <c:idx val="15"/>
              <c:layout>
                <c:manualLayout>
                  <c:x val="-2.6285434987330894E-2"/>
                  <c:y val="-2.790697674418610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A11E-4EA6-B2B3-CD2EA59E43D4}"/>
                </c:ext>
              </c:extLst>
            </c:dLbl>
            <c:dLbl>
              <c:idx val="48"/>
              <c:layout>
                <c:manualLayout>
                  <c:x val="-1.8197608837382952E-2"/>
                  <c:y val="4.341085271317829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A11E-4EA6-B2B3-CD2EA59E43D4}"/>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7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trendline>
            <c:spPr>
              <a:ln w="25400" cap="rnd">
                <a:solidFill>
                  <a:schemeClr val="accent1">
                    <a:alpha val="50000"/>
                  </a:schemeClr>
                </a:solidFill>
              </a:ln>
              <a:effectLst/>
            </c:spPr>
            <c:trendlineType val="linear"/>
            <c:dispRSqr val="0"/>
            <c:dispEq val="0"/>
          </c:trendline>
          <c:cat>
            <c:strRef>
              <c:f>'[Chart in Microsoft PowerPoint]OR Holds Site Visit'!$A$1:$AW$1</c:f>
              <c:strCache>
                <c:ptCount val="49"/>
                <c:pt idx="0">
                  <c:v>Jul '14</c:v>
                </c:pt>
                <c:pt idx="1">
                  <c:v>Aug</c:v>
                </c:pt>
                <c:pt idx="2">
                  <c:v>Sep</c:v>
                </c:pt>
                <c:pt idx="3">
                  <c:v>Oct</c:v>
                </c:pt>
                <c:pt idx="4">
                  <c:v>Nov</c:v>
                </c:pt>
                <c:pt idx="5">
                  <c:v>Dec</c:v>
                </c:pt>
                <c:pt idx="6">
                  <c:v>Jan '15</c:v>
                </c:pt>
                <c:pt idx="7">
                  <c:v>Feb</c:v>
                </c:pt>
                <c:pt idx="8">
                  <c:v>Mar</c:v>
                </c:pt>
                <c:pt idx="9">
                  <c:v>Apr</c:v>
                </c:pt>
                <c:pt idx="10">
                  <c:v>May</c:v>
                </c:pt>
                <c:pt idx="11">
                  <c:v>Jun</c:v>
                </c:pt>
                <c:pt idx="12">
                  <c:v>Jul</c:v>
                </c:pt>
                <c:pt idx="13">
                  <c:v>Aug</c:v>
                </c:pt>
                <c:pt idx="14">
                  <c:v>Sep</c:v>
                </c:pt>
                <c:pt idx="15">
                  <c:v>Oct</c:v>
                </c:pt>
                <c:pt idx="16">
                  <c:v>Nov</c:v>
                </c:pt>
                <c:pt idx="17">
                  <c:v>Dec</c:v>
                </c:pt>
                <c:pt idx="18">
                  <c:v>Jan '16</c:v>
                </c:pt>
                <c:pt idx="19">
                  <c:v>Feb</c:v>
                </c:pt>
                <c:pt idx="20">
                  <c:v>Mar</c:v>
                </c:pt>
                <c:pt idx="21">
                  <c:v>April</c:v>
                </c:pt>
                <c:pt idx="22">
                  <c:v>May</c:v>
                </c:pt>
                <c:pt idx="23">
                  <c:v>Jun</c:v>
                </c:pt>
                <c:pt idx="24">
                  <c:v>Jul</c:v>
                </c:pt>
                <c:pt idx="25">
                  <c:v>Aug</c:v>
                </c:pt>
                <c:pt idx="26">
                  <c:v>Sep</c:v>
                </c:pt>
                <c:pt idx="27">
                  <c:v>Oct</c:v>
                </c:pt>
                <c:pt idx="28">
                  <c:v>Nov</c:v>
                </c:pt>
                <c:pt idx="29">
                  <c:v>Dec</c:v>
                </c:pt>
                <c:pt idx="30">
                  <c:v>Jan '17</c:v>
                </c:pt>
                <c:pt idx="31">
                  <c:v>Feb</c:v>
                </c:pt>
                <c:pt idx="32">
                  <c:v>Mar</c:v>
                </c:pt>
                <c:pt idx="33">
                  <c:v>Apr</c:v>
                </c:pt>
                <c:pt idx="34">
                  <c:v>May</c:v>
                </c:pt>
                <c:pt idx="35">
                  <c:v>Jun</c:v>
                </c:pt>
                <c:pt idx="36">
                  <c:v>Jul</c:v>
                </c:pt>
                <c:pt idx="37">
                  <c:v>Aug</c:v>
                </c:pt>
                <c:pt idx="38">
                  <c:v>Sept</c:v>
                </c:pt>
                <c:pt idx="39">
                  <c:v>Oct</c:v>
                </c:pt>
                <c:pt idx="40">
                  <c:v>Nov</c:v>
                </c:pt>
                <c:pt idx="41">
                  <c:v>Dec</c:v>
                </c:pt>
                <c:pt idx="42">
                  <c:v>Jan '18</c:v>
                </c:pt>
                <c:pt idx="43">
                  <c:v>Feb </c:v>
                </c:pt>
                <c:pt idx="44">
                  <c:v>Mar</c:v>
                </c:pt>
                <c:pt idx="45">
                  <c:v>Apr</c:v>
                </c:pt>
                <c:pt idx="46">
                  <c:v>May</c:v>
                </c:pt>
                <c:pt idx="47">
                  <c:v>Jun</c:v>
                </c:pt>
                <c:pt idx="48">
                  <c:v>Jul</c:v>
                </c:pt>
              </c:strCache>
            </c:strRef>
          </c:cat>
          <c:val>
            <c:numRef>
              <c:f>'[Chart in Microsoft PowerPoint]OR Holds Site Visit'!$A$2:$AW$2</c:f>
              <c:numCache>
                <c:formatCode>General</c:formatCode>
                <c:ptCount val="49"/>
                <c:pt idx="0">
                  <c:v>103</c:v>
                </c:pt>
                <c:pt idx="1">
                  <c:v>157</c:v>
                </c:pt>
                <c:pt idx="2">
                  <c:v>162</c:v>
                </c:pt>
                <c:pt idx="3">
                  <c:v>179</c:v>
                </c:pt>
                <c:pt idx="4">
                  <c:v>193</c:v>
                </c:pt>
                <c:pt idx="5">
                  <c:v>118</c:v>
                </c:pt>
                <c:pt idx="6">
                  <c:v>158</c:v>
                </c:pt>
                <c:pt idx="7">
                  <c:v>144</c:v>
                </c:pt>
                <c:pt idx="8">
                  <c:v>72</c:v>
                </c:pt>
                <c:pt idx="9">
                  <c:v>198</c:v>
                </c:pt>
                <c:pt idx="10">
                  <c:v>168</c:v>
                </c:pt>
                <c:pt idx="11">
                  <c:v>150</c:v>
                </c:pt>
                <c:pt idx="12">
                  <c:v>120</c:v>
                </c:pt>
                <c:pt idx="13">
                  <c:v>124</c:v>
                </c:pt>
                <c:pt idx="14">
                  <c:v>123</c:v>
                </c:pt>
                <c:pt idx="15">
                  <c:v>177</c:v>
                </c:pt>
                <c:pt idx="16">
                  <c:v>128</c:v>
                </c:pt>
                <c:pt idx="17">
                  <c:v>83</c:v>
                </c:pt>
                <c:pt idx="18">
                  <c:v>57</c:v>
                </c:pt>
                <c:pt idx="19">
                  <c:v>49</c:v>
                </c:pt>
                <c:pt idx="20">
                  <c:v>81</c:v>
                </c:pt>
                <c:pt idx="21">
                  <c:v>43</c:v>
                </c:pt>
                <c:pt idx="22">
                  <c:v>33</c:v>
                </c:pt>
                <c:pt idx="23">
                  <c:v>78</c:v>
                </c:pt>
                <c:pt idx="24">
                  <c:v>72</c:v>
                </c:pt>
                <c:pt idx="25">
                  <c:v>41</c:v>
                </c:pt>
                <c:pt idx="26">
                  <c:v>50</c:v>
                </c:pt>
                <c:pt idx="27">
                  <c:v>14</c:v>
                </c:pt>
                <c:pt idx="28">
                  <c:v>60</c:v>
                </c:pt>
                <c:pt idx="29">
                  <c:v>80</c:v>
                </c:pt>
                <c:pt idx="30">
                  <c:v>38</c:v>
                </c:pt>
                <c:pt idx="31">
                  <c:v>70</c:v>
                </c:pt>
                <c:pt idx="32">
                  <c:v>128</c:v>
                </c:pt>
                <c:pt idx="33">
                  <c:v>46</c:v>
                </c:pt>
                <c:pt idx="34">
                  <c:v>105</c:v>
                </c:pt>
                <c:pt idx="35">
                  <c:v>138</c:v>
                </c:pt>
                <c:pt idx="36" formatCode="0">
                  <c:v>108.30000000000001</c:v>
                </c:pt>
                <c:pt idx="37" formatCode="0">
                  <c:v>122.7</c:v>
                </c:pt>
                <c:pt idx="38" formatCode="0">
                  <c:v>111.7</c:v>
                </c:pt>
                <c:pt idx="39" formatCode="0">
                  <c:v>83</c:v>
                </c:pt>
                <c:pt idx="40" formatCode="0">
                  <c:v>73</c:v>
                </c:pt>
                <c:pt idx="41" formatCode="0">
                  <c:v>63</c:v>
                </c:pt>
                <c:pt idx="42" formatCode="0">
                  <c:v>70</c:v>
                </c:pt>
                <c:pt idx="43" formatCode="0">
                  <c:v>43</c:v>
                </c:pt>
                <c:pt idx="44" formatCode="0">
                  <c:v>36</c:v>
                </c:pt>
                <c:pt idx="45" formatCode="0">
                  <c:v>25.2</c:v>
                </c:pt>
                <c:pt idx="46" formatCode="0">
                  <c:v>53.333333333333336</c:v>
                </c:pt>
                <c:pt idx="47" formatCode="0">
                  <c:v>42.216666666666669</c:v>
                </c:pt>
                <c:pt idx="48" formatCode="0">
                  <c:v>24.4</c:v>
                </c:pt>
              </c:numCache>
            </c:numRef>
          </c:val>
          <c:smooth val="0"/>
          <c:extLst>
            <c:ext xmlns:c16="http://schemas.microsoft.com/office/drawing/2014/chart" uri="{C3380CC4-5D6E-409C-BE32-E72D297353CC}">
              <c16:uniqueId val="{00000002-A11E-4EA6-B2B3-CD2EA59E43D4}"/>
            </c:ext>
          </c:extLst>
        </c:ser>
        <c:dLbls>
          <c:showLegendKey val="0"/>
          <c:showVal val="0"/>
          <c:showCatName val="0"/>
          <c:showSerName val="0"/>
          <c:showPercent val="0"/>
          <c:showBubbleSize val="0"/>
        </c:dLbls>
        <c:smooth val="0"/>
        <c:axId val="235997000"/>
        <c:axId val="235997392"/>
      </c:lineChart>
      <c:catAx>
        <c:axId val="235997000"/>
        <c:scaling>
          <c:orientation val="minMax"/>
        </c:scaling>
        <c:delete val="0"/>
        <c:axPos val="b"/>
        <c:majorGridlines>
          <c:spPr>
            <a:ln w="9525" cap="flat" cmpd="sng" algn="ctr">
              <a:gradFill>
                <a:gsLst>
                  <a:gs pos="100000">
                    <a:schemeClr val="dk1">
                      <a:lumMod val="75000"/>
                      <a:lumOff val="25000"/>
                    </a:schemeClr>
                  </a:gs>
                  <a:gs pos="0">
                    <a:schemeClr val="dk1">
                      <a:lumMod val="65000"/>
                      <a:lumOff val="35000"/>
                    </a:schemeClr>
                  </a:gs>
                </a:gsLst>
                <a:lin ang="5400000" scaled="0"/>
              </a:gra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lt1">
                    <a:lumMod val="75000"/>
                  </a:schemeClr>
                </a:solidFill>
                <a:latin typeface="+mn-lt"/>
                <a:ea typeface="+mn-ea"/>
                <a:cs typeface="+mn-cs"/>
              </a:defRPr>
            </a:pPr>
            <a:endParaRPr lang="en-US"/>
          </a:p>
        </c:txPr>
        <c:crossAx val="235997392"/>
        <c:crosses val="autoZero"/>
        <c:auto val="1"/>
        <c:lblAlgn val="ctr"/>
        <c:lblOffset val="100"/>
        <c:noMultiLvlLbl val="0"/>
      </c:catAx>
      <c:valAx>
        <c:axId val="235997392"/>
        <c:scaling>
          <c:orientation val="minMax"/>
        </c:scaling>
        <c:delete val="0"/>
        <c:axPos val="l"/>
        <c:majorGridlines>
          <c:spPr>
            <a:ln w="9525" cap="flat" cmpd="sng" algn="ctr">
              <a:gradFill>
                <a:gsLst>
                  <a:gs pos="100000">
                    <a:schemeClr val="dk1">
                      <a:lumMod val="75000"/>
                      <a:lumOff val="25000"/>
                    </a:schemeClr>
                  </a:gs>
                  <a:gs pos="0">
                    <a:schemeClr val="dk1">
                      <a:lumMod val="65000"/>
                      <a:lumOff val="35000"/>
                    </a:schemeClr>
                  </a:gs>
                </a:gsLst>
                <a:lin ang="5400000" scaled="0"/>
              </a:gra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lt1">
                    <a:lumMod val="75000"/>
                  </a:schemeClr>
                </a:solidFill>
                <a:latin typeface="+mn-lt"/>
                <a:ea typeface="+mn-ea"/>
                <a:cs typeface="+mn-cs"/>
              </a:defRPr>
            </a:pPr>
            <a:endParaRPr lang="en-US"/>
          </a:p>
        </c:txPr>
        <c:crossAx val="235997000"/>
        <c:crosses val="autoZero"/>
        <c:crossBetween val="between"/>
      </c:valAx>
      <c:spPr>
        <a:noFill/>
        <a:ln>
          <a:noFill/>
        </a:ln>
        <a:effectLst/>
      </c:spPr>
    </c:plotArea>
    <c:plotVisOnly val="1"/>
    <c:dispBlanksAs val="gap"/>
    <c:showDLblsOverMax val="0"/>
  </c:chart>
  <c:spPr>
    <a:solidFill>
      <a:schemeClr val="dk1">
        <a:lumMod val="75000"/>
        <a:lumOff val="25000"/>
      </a:schemeClr>
    </a:solidFill>
    <a:ln w="9525" cap="flat" cmpd="sng" algn="ctr">
      <a:solidFill>
        <a:schemeClr val="dk1">
          <a:lumMod val="15000"/>
          <a:lumOff val="85000"/>
        </a:schemeClr>
      </a:solidFill>
      <a:round/>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n-US" b="1" dirty="0">
                <a:solidFill>
                  <a:srgbClr val="C3C3C3"/>
                </a:solidFill>
              </a:rPr>
              <a:t>ED</a:t>
            </a:r>
            <a:r>
              <a:rPr lang="en-US" b="1" baseline="0" dirty="0">
                <a:solidFill>
                  <a:srgbClr val="C3C3C3"/>
                </a:solidFill>
              </a:rPr>
              <a:t> Boarding Hours (w/o psych)</a:t>
            </a:r>
            <a:endParaRPr lang="en-US" b="1" dirty="0">
              <a:solidFill>
                <a:srgbClr val="C3C3C3"/>
              </a:solidFill>
            </a:endParaRPr>
          </a:p>
        </c:rich>
      </c:tx>
      <c:layout>
        <c:manualLayout>
          <c:xMode val="edge"/>
          <c:yMode val="edge"/>
          <c:x val="0.23246593910677918"/>
          <c:y val="1.3888888888888888E-2"/>
        </c:manualLayout>
      </c:layout>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'Operational Dashboard'!$B$90</c:f>
              <c:strCache>
                <c:ptCount val="1"/>
                <c:pt idx="0">
                  <c:v>Adult Boarding (Median Hrs)</c:v>
                </c:pt>
              </c:strCache>
            </c:strRef>
          </c:tx>
          <c:spPr>
            <a:solidFill>
              <a:schemeClr val="accent1"/>
            </a:solidFill>
            <a:ln>
              <a:noFill/>
            </a:ln>
            <a:effectLst/>
          </c:spPr>
          <c:invertIfNegative val="0"/>
          <c:dLbls>
            <c:dLbl>
              <c:idx val="1"/>
              <c:delete val="1"/>
              <c:extLst>
                <c:ext xmlns:c15="http://schemas.microsoft.com/office/drawing/2012/chart" uri="{CE6537A1-D6FC-4f65-9D91-7224C49458BB}"/>
                <c:ext xmlns:c16="http://schemas.microsoft.com/office/drawing/2014/chart" uri="{C3380CC4-5D6E-409C-BE32-E72D297353CC}">
                  <c16:uniqueId val="{00000000-54DC-41A0-912F-C3DAFD253542}"/>
                </c:ext>
              </c:extLst>
            </c:dLbl>
            <c:dLbl>
              <c:idx val="2"/>
              <c:delete val="1"/>
              <c:extLst>
                <c:ext xmlns:c15="http://schemas.microsoft.com/office/drawing/2012/chart" uri="{CE6537A1-D6FC-4f65-9D91-7224C49458BB}"/>
                <c:ext xmlns:c16="http://schemas.microsoft.com/office/drawing/2014/chart" uri="{C3380CC4-5D6E-409C-BE32-E72D297353CC}">
                  <c16:uniqueId val="{00000001-54DC-41A0-912F-C3DAFD253542}"/>
                </c:ext>
              </c:extLst>
            </c:dLbl>
            <c:dLbl>
              <c:idx val="3"/>
              <c:delete val="1"/>
              <c:extLst>
                <c:ext xmlns:c15="http://schemas.microsoft.com/office/drawing/2012/chart" uri="{CE6537A1-D6FC-4f65-9D91-7224C49458BB}"/>
                <c:ext xmlns:c16="http://schemas.microsoft.com/office/drawing/2014/chart" uri="{C3380CC4-5D6E-409C-BE32-E72D297353CC}">
                  <c16:uniqueId val="{00000002-54DC-41A0-912F-C3DAFD253542}"/>
                </c:ext>
              </c:extLst>
            </c:dLbl>
            <c:dLbl>
              <c:idx val="4"/>
              <c:delete val="1"/>
              <c:extLst>
                <c:ext xmlns:c15="http://schemas.microsoft.com/office/drawing/2012/chart" uri="{CE6537A1-D6FC-4f65-9D91-7224C49458BB}"/>
                <c:ext xmlns:c16="http://schemas.microsoft.com/office/drawing/2014/chart" uri="{C3380CC4-5D6E-409C-BE32-E72D297353CC}">
                  <c16:uniqueId val="{00000003-54DC-41A0-912F-C3DAFD253542}"/>
                </c:ext>
              </c:extLst>
            </c:dLbl>
            <c:dLbl>
              <c:idx val="5"/>
              <c:delete val="1"/>
              <c:extLst>
                <c:ext xmlns:c15="http://schemas.microsoft.com/office/drawing/2012/chart" uri="{CE6537A1-D6FC-4f65-9D91-7224C49458BB}"/>
                <c:ext xmlns:c16="http://schemas.microsoft.com/office/drawing/2014/chart" uri="{C3380CC4-5D6E-409C-BE32-E72D297353CC}">
                  <c16:uniqueId val="{00000004-54DC-41A0-912F-C3DAFD253542}"/>
                </c:ext>
              </c:extLst>
            </c:dLbl>
            <c:dLbl>
              <c:idx val="6"/>
              <c:delete val="1"/>
              <c:extLst>
                <c:ext xmlns:c15="http://schemas.microsoft.com/office/drawing/2012/chart" uri="{CE6537A1-D6FC-4f65-9D91-7224C49458BB}"/>
                <c:ext xmlns:c16="http://schemas.microsoft.com/office/drawing/2014/chart" uri="{C3380CC4-5D6E-409C-BE32-E72D297353CC}">
                  <c16:uniqueId val="{00000005-54DC-41A0-912F-C3DAFD253542}"/>
                </c:ext>
              </c:extLst>
            </c:dLbl>
            <c:dLbl>
              <c:idx val="7"/>
              <c:delete val="1"/>
              <c:extLst>
                <c:ext xmlns:c15="http://schemas.microsoft.com/office/drawing/2012/chart" uri="{CE6537A1-D6FC-4f65-9D91-7224C49458BB}"/>
                <c:ext xmlns:c16="http://schemas.microsoft.com/office/drawing/2014/chart" uri="{C3380CC4-5D6E-409C-BE32-E72D297353CC}">
                  <c16:uniqueId val="{00000006-54DC-41A0-912F-C3DAFD253542}"/>
                </c:ext>
              </c:extLst>
            </c:dLbl>
            <c:dLbl>
              <c:idx val="8"/>
              <c:delete val="1"/>
              <c:extLst>
                <c:ext xmlns:c15="http://schemas.microsoft.com/office/drawing/2012/chart" uri="{CE6537A1-D6FC-4f65-9D91-7224C49458BB}"/>
                <c:ext xmlns:c16="http://schemas.microsoft.com/office/drawing/2014/chart" uri="{C3380CC4-5D6E-409C-BE32-E72D297353CC}">
                  <c16:uniqueId val="{00000007-54DC-41A0-912F-C3DAFD253542}"/>
                </c:ext>
              </c:extLst>
            </c:dLbl>
            <c:dLbl>
              <c:idx val="9"/>
              <c:delete val="1"/>
              <c:extLst>
                <c:ext xmlns:c15="http://schemas.microsoft.com/office/drawing/2012/chart" uri="{CE6537A1-D6FC-4f65-9D91-7224C49458BB}"/>
                <c:ext xmlns:c16="http://schemas.microsoft.com/office/drawing/2014/chart" uri="{C3380CC4-5D6E-409C-BE32-E72D297353CC}">
                  <c16:uniqueId val="{00000008-54DC-41A0-912F-C3DAFD253542}"/>
                </c:ext>
              </c:extLst>
            </c:dLbl>
            <c:dLbl>
              <c:idx val="10"/>
              <c:delete val="1"/>
              <c:extLst>
                <c:ext xmlns:c15="http://schemas.microsoft.com/office/drawing/2012/chart" uri="{CE6537A1-D6FC-4f65-9D91-7224C49458BB}"/>
                <c:ext xmlns:c16="http://schemas.microsoft.com/office/drawing/2014/chart" uri="{C3380CC4-5D6E-409C-BE32-E72D297353CC}">
                  <c16:uniqueId val="{00000009-54DC-41A0-912F-C3DAFD253542}"/>
                </c:ext>
              </c:extLst>
            </c:dLbl>
            <c:dLbl>
              <c:idx val="11"/>
              <c:delete val="1"/>
              <c:extLst>
                <c:ext xmlns:c15="http://schemas.microsoft.com/office/drawing/2012/chart" uri="{CE6537A1-D6FC-4f65-9D91-7224C49458BB}"/>
                <c:ext xmlns:c16="http://schemas.microsoft.com/office/drawing/2014/chart" uri="{C3380CC4-5D6E-409C-BE32-E72D297353CC}">
                  <c16:uniqueId val="{0000000A-54DC-41A0-912F-C3DAFD253542}"/>
                </c:ext>
              </c:extLst>
            </c:dLbl>
            <c:dLbl>
              <c:idx val="12"/>
              <c:delete val="1"/>
              <c:extLst>
                <c:ext xmlns:c15="http://schemas.microsoft.com/office/drawing/2012/chart" uri="{CE6537A1-D6FC-4f65-9D91-7224C49458BB}"/>
                <c:ext xmlns:c16="http://schemas.microsoft.com/office/drawing/2014/chart" uri="{C3380CC4-5D6E-409C-BE32-E72D297353CC}">
                  <c16:uniqueId val="{0000000B-54DC-41A0-912F-C3DAFD253542}"/>
                </c:ext>
              </c:extLst>
            </c:dLbl>
            <c:dLbl>
              <c:idx val="13"/>
              <c:delete val="1"/>
              <c:extLst>
                <c:ext xmlns:c15="http://schemas.microsoft.com/office/drawing/2012/chart" uri="{CE6537A1-D6FC-4f65-9D91-7224C49458BB}"/>
                <c:ext xmlns:c16="http://schemas.microsoft.com/office/drawing/2014/chart" uri="{C3380CC4-5D6E-409C-BE32-E72D297353CC}">
                  <c16:uniqueId val="{0000000C-54DC-41A0-912F-C3DAFD253542}"/>
                </c:ext>
              </c:extLst>
            </c:dLbl>
            <c:dLbl>
              <c:idx val="14"/>
              <c:delete val="1"/>
              <c:extLst>
                <c:ext xmlns:c15="http://schemas.microsoft.com/office/drawing/2012/chart" uri="{CE6537A1-D6FC-4f65-9D91-7224C49458BB}"/>
                <c:ext xmlns:c16="http://schemas.microsoft.com/office/drawing/2014/chart" uri="{C3380CC4-5D6E-409C-BE32-E72D297353CC}">
                  <c16:uniqueId val="{0000000D-54DC-41A0-912F-C3DAFD253542}"/>
                </c:ext>
              </c:extLst>
            </c:dLbl>
            <c:dLbl>
              <c:idx val="15"/>
              <c:delete val="1"/>
              <c:extLst>
                <c:ext xmlns:c15="http://schemas.microsoft.com/office/drawing/2012/chart" uri="{CE6537A1-D6FC-4f65-9D91-7224C49458BB}"/>
                <c:ext xmlns:c16="http://schemas.microsoft.com/office/drawing/2014/chart" uri="{C3380CC4-5D6E-409C-BE32-E72D297353CC}">
                  <c16:uniqueId val="{0000000E-54DC-41A0-912F-C3DAFD253542}"/>
                </c:ext>
              </c:extLst>
            </c:dLbl>
            <c:dLbl>
              <c:idx val="16"/>
              <c:delete val="1"/>
              <c:extLst>
                <c:ext xmlns:c15="http://schemas.microsoft.com/office/drawing/2012/chart" uri="{CE6537A1-D6FC-4f65-9D91-7224C49458BB}"/>
                <c:ext xmlns:c16="http://schemas.microsoft.com/office/drawing/2014/chart" uri="{C3380CC4-5D6E-409C-BE32-E72D297353CC}">
                  <c16:uniqueId val="{0000000F-54DC-41A0-912F-C3DAFD253542}"/>
                </c:ext>
              </c:extLst>
            </c:dLbl>
            <c:dLbl>
              <c:idx val="17"/>
              <c:delete val="1"/>
              <c:extLst>
                <c:ext xmlns:c15="http://schemas.microsoft.com/office/drawing/2012/chart" uri="{CE6537A1-D6FC-4f65-9D91-7224C49458BB}"/>
                <c:ext xmlns:c16="http://schemas.microsoft.com/office/drawing/2014/chart" uri="{C3380CC4-5D6E-409C-BE32-E72D297353CC}">
                  <c16:uniqueId val="{00000010-54DC-41A0-912F-C3DAFD253542}"/>
                </c:ext>
              </c:extLst>
            </c:dLbl>
            <c:dLbl>
              <c:idx val="18"/>
              <c:delete val="1"/>
              <c:extLst>
                <c:ext xmlns:c15="http://schemas.microsoft.com/office/drawing/2012/chart" uri="{CE6537A1-D6FC-4f65-9D91-7224C49458BB}"/>
                <c:ext xmlns:c16="http://schemas.microsoft.com/office/drawing/2014/chart" uri="{C3380CC4-5D6E-409C-BE32-E72D297353CC}">
                  <c16:uniqueId val="{00000011-54DC-41A0-912F-C3DAFD253542}"/>
                </c:ext>
              </c:extLst>
            </c:dLbl>
            <c:dLbl>
              <c:idx val="19"/>
              <c:delete val="1"/>
              <c:extLst>
                <c:ext xmlns:c15="http://schemas.microsoft.com/office/drawing/2012/chart" uri="{CE6537A1-D6FC-4f65-9D91-7224C49458BB}"/>
                <c:ext xmlns:c16="http://schemas.microsoft.com/office/drawing/2014/chart" uri="{C3380CC4-5D6E-409C-BE32-E72D297353CC}">
                  <c16:uniqueId val="{00000012-54DC-41A0-912F-C3DAFD253542}"/>
                </c:ext>
              </c:extLst>
            </c:dLbl>
            <c:dLbl>
              <c:idx val="20"/>
              <c:delete val="1"/>
              <c:extLst>
                <c:ext xmlns:c15="http://schemas.microsoft.com/office/drawing/2012/chart" uri="{CE6537A1-D6FC-4f65-9D91-7224C49458BB}"/>
                <c:ext xmlns:c16="http://schemas.microsoft.com/office/drawing/2014/chart" uri="{C3380CC4-5D6E-409C-BE32-E72D297353CC}">
                  <c16:uniqueId val="{00000013-54DC-41A0-912F-C3DAFD253542}"/>
                </c:ext>
              </c:extLst>
            </c:dLbl>
            <c:dLbl>
              <c:idx val="21"/>
              <c:delete val="1"/>
              <c:extLst>
                <c:ext xmlns:c15="http://schemas.microsoft.com/office/drawing/2012/chart" uri="{CE6537A1-D6FC-4f65-9D91-7224C49458BB}"/>
                <c:ext xmlns:c16="http://schemas.microsoft.com/office/drawing/2014/chart" uri="{C3380CC4-5D6E-409C-BE32-E72D297353CC}">
                  <c16:uniqueId val="{00000014-54DC-41A0-912F-C3DAFD253542}"/>
                </c:ext>
              </c:extLst>
            </c:dLbl>
            <c:dLbl>
              <c:idx val="22"/>
              <c:delete val="1"/>
              <c:extLst>
                <c:ext xmlns:c15="http://schemas.microsoft.com/office/drawing/2012/chart" uri="{CE6537A1-D6FC-4f65-9D91-7224C49458BB}"/>
                <c:ext xmlns:c16="http://schemas.microsoft.com/office/drawing/2014/chart" uri="{C3380CC4-5D6E-409C-BE32-E72D297353CC}">
                  <c16:uniqueId val="{00000015-54DC-41A0-912F-C3DAFD253542}"/>
                </c:ext>
              </c:extLst>
            </c:dLbl>
            <c:dLbl>
              <c:idx val="23"/>
              <c:delete val="1"/>
              <c:extLst>
                <c:ext xmlns:c15="http://schemas.microsoft.com/office/drawing/2012/chart" uri="{CE6537A1-D6FC-4f65-9D91-7224C49458BB}"/>
                <c:ext xmlns:c16="http://schemas.microsoft.com/office/drawing/2014/chart" uri="{C3380CC4-5D6E-409C-BE32-E72D297353CC}">
                  <c16:uniqueId val="{00000016-54DC-41A0-912F-C3DAFD253542}"/>
                </c:ext>
              </c:extLst>
            </c:dLbl>
            <c:dLbl>
              <c:idx val="24"/>
              <c:delete val="1"/>
              <c:extLst>
                <c:ext xmlns:c15="http://schemas.microsoft.com/office/drawing/2012/chart" uri="{CE6537A1-D6FC-4f65-9D91-7224C49458BB}"/>
                <c:ext xmlns:c16="http://schemas.microsoft.com/office/drawing/2014/chart" uri="{C3380CC4-5D6E-409C-BE32-E72D297353CC}">
                  <c16:uniqueId val="{00000017-54DC-41A0-912F-C3DAFD253542}"/>
                </c:ext>
              </c:extLst>
            </c:dLbl>
            <c:dLbl>
              <c:idx val="25"/>
              <c:delete val="1"/>
              <c:extLst>
                <c:ext xmlns:c15="http://schemas.microsoft.com/office/drawing/2012/chart" uri="{CE6537A1-D6FC-4f65-9D91-7224C49458BB}"/>
                <c:ext xmlns:c16="http://schemas.microsoft.com/office/drawing/2014/chart" uri="{C3380CC4-5D6E-409C-BE32-E72D297353CC}">
                  <c16:uniqueId val="{00000018-54DC-41A0-912F-C3DAFD253542}"/>
                </c:ext>
              </c:extLst>
            </c:dLbl>
            <c:dLbl>
              <c:idx val="26"/>
              <c:delete val="1"/>
              <c:extLst>
                <c:ext xmlns:c15="http://schemas.microsoft.com/office/drawing/2012/chart" uri="{CE6537A1-D6FC-4f65-9D91-7224C49458BB}"/>
                <c:ext xmlns:c16="http://schemas.microsoft.com/office/drawing/2014/chart" uri="{C3380CC4-5D6E-409C-BE32-E72D297353CC}">
                  <c16:uniqueId val="{00000019-54DC-41A0-912F-C3DAFD253542}"/>
                </c:ext>
              </c:extLst>
            </c:dLbl>
            <c:dLbl>
              <c:idx val="27"/>
              <c:delete val="1"/>
              <c:extLst>
                <c:ext xmlns:c15="http://schemas.microsoft.com/office/drawing/2012/chart" uri="{CE6537A1-D6FC-4f65-9D91-7224C49458BB}"/>
                <c:ext xmlns:c16="http://schemas.microsoft.com/office/drawing/2014/chart" uri="{C3380CC4-5D6E-409C-BE32-E72D297353CC}">
                  <c16:uniqueId val="{0000001A-54DC-41A0-912F-C3DAFD253542}"/>
                </c:ext>
              </c:extLst>
            </c:dLbl>
            <c:dLbl>
              <c:idx val="28"/>
              <c:delete val="1"/>
              <c:extLst>
                <c:ext xmlns:c15="http://schemas.microsoft.com/office/drawing/2012/chart" uri="{CE6537A1-D6FC-4f65-9D91-7224C49458BB}"/>
                <c:ext xmlns:c16="http://schemas.microsoft.com/office/drawing/2014/chart" uri="{C3380CC4-5D6E-409C-BE32-E72D297353CC}">
                  <c16:uniqueId val="{0000001B-54DC-41A0-912F-C3DAFD253542}"/>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rgbClr val="C3C3C3"/>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'Operational Dashboard'!$D$2:$AG$2</c:f>
              <c:strCache>
                <c:ptCount val="30"/>
                <c:pt idx="0">
                  <c:v>Feb '16</c:v>
                </c:pt>
                <c:pt idx="1">
                  <c:v>Mar</c:v>
                </c:pt>
                <c:pt idx="2">
                  <c:v>April</c:v>
                </c:pt>
                <c:pt idx="3">
                  <c:v>May</c:v>
                </c:pt>
                <c:pt idx="4">
                  <c:v>Jun</c:v>
                </c:pt>
                <c:pt idx="5">
                  <c:v>Jul</c:v>
                </c:pt>
                <c:pt idx="6">
                  <c:v>Aug</c:v>
                </c:pt>
                <c:pt idx="7">
                  <c:v>Sep</c:v>
                </c:pt>
                <c:pt idx="8">
                  <c:v>Oct</c:v>
                </c:pt>
                <c:pt idx="9">
                  <c:v>Nov</c:v>
                </c:pt>
                <c:pt idx="10">
                  <c:v>Dec</c:v>
                </c:pt>
                <c:pt idx="11">
                  <c:v>Jan '17</c:v>
                </c:pt>
                <c:pt idx="12">
                  <c:v>Feb</c:v>
                </c:pt>
                <c:pt idx="13">
                  <c:v>Mar</c:v>
                </c:pt>
                <c:pt idx="14">
                  <c:v>Apr</c:v>
                </c:pt>
                <c:pt idx="15">
                  <c:v>May</c:v>
                </c:pt>
                <c:pt idx="16">
                  <c:v>Jun</c:v>
                </c:pt>
                <c:pt idx="17">
                  <c:v>Jul</c:v>
                </c:pt>
                <c:pt idx="18">
                  <c:v>Aug</c:v>
                </c:pt>
                <c:pt idx="19">
                  <c:v>Sept</c:v>
                </c:pt>
                <c:pt idx="20">
                  <c:v>Oct</c:v>
                </c:pt>
                <c:pt idx="21">
                  <c:v>Nov</c:v>
                </c:pt>
                <c:pt idx="22">
                  <c:v>Dec</c:v>
                </c:pt>
                <c:pt idx="23">
                  <c:v>Jan</c:v>
                </c:pt>
                <c:pt idx="24">
                  <c:v>Feb</c:v>
                </c:pt>
                <c:pt idx="25">
                  <c:v>Mar</c:v>
                </c:pt>
                <c:pt idx="26">
                  <c:v>Apr</c:v>
                </c:pt>
                <c:pt idx="27">
                  <c:v>May</c:v>
                </c:pt>
                <c:pt idx="28">
                  <c:v>Jun</c:v>
                </c:pt>
                <c:pt idx="29">
                  <c:v>Jul '18</c:v>
                </c:pt>
              </c:strCache>
            </c:strRef>
          </c:cat>
          <c:val>
            <c:numRef>
              <c:f>'Operational Dashboard'!$D$90:$AG$90</c:f>
              <c:numCache>
                <c:formatCode>0.0</c:formatCode>
                <c:ptCount val="30"/>
                <c:pt idx="0">
                  <c:v>7.9333333333333336</c:v>
                </c:pt>
                <c:pt idx="1">
                  <c:v>7.45</c:v>
                </c:pt>
                <c:pt idx="2">
                  <c:v>5.6333333333333329</c:v>
                </c:pt>
                <c:pt idx="3">
                  <c:v>5.4333333333333336</c:v>
                </c:pt>
                <c:pt idx="4">
                  <c:v>4.666666666666667</c:v>
                </c:pt>
                <c:pt idx="5">
                  <c:v>6.2833333333333332</c:v>
                </c:pt>
                <c:pt idx="6">
                  <c:v>4.9666666666666668</c:v>
                </c:pt>
                <c:pt idx="7">
                  <c:v>5.6166666666666671</c:v>
                </c:pt>
                <c:pt idx="8">
                  <c:v>6.4833333333333325</c:v>
                </c:pt>
                <c:pt idx="9">
                  <c:v>5.0666666666666664</c:v>
                </c:pt>
                <c:pt idx="10">
                  <c:v>6.083333333333333</c:v>
                </c:pt>
                <c:pt idx="11">
                  <c:v>7.7000000000000011</c:v>
                </c:pt>
                <c:pt idx="12">
                  <c:v>6.5</c:v>
                </c:pt>
                <c:pt idx="13">
                  <c:v>7.8000000000000007</c:v>
                </c:pt>
                <c:pt idx="14">
                  <c:v>6.1333333333333346</c:v>
                </c:pt>
                <c:pt idx="15">
                  <c:v>6.75</c:v>
                </c:pt>
                <c:pt idx="16">
                  <c:v>7</c:v>
                </c:pt>
                <c:pt idx="17">
                  <c:v>5.9666666666666668</c:v>
                </c:pt>
                <c:pt idx="18">
                  <c:v>5.95</c:v>
                </c:pt>
                <c:pt idx="19">
                  <c:v>6.9</c:v>
                </c:pt>
                <c:pt idx="20">
                  <c:v>6.1</c:v>
                </c:pt>
                <c:pt idx="21">
                  <c:v>5.9</c:v>
                </c:pt>
                <c:pt idx="22">
                  <c:v>6.3</c:v>
                </c:pt>
                <c:pt idx="23">
                  <c:v>9.6</c:v>
                </c:pt>
                <c:pt idx="24">
                  <c:v>7</c:v>
                </c:pt>
                <c:pt idx="25">
                  <c:v>6.3</c:v>
                </c:pt>
                <c:pt idx="26">
                  <c:v>7.3</c:v>
                </c:pt>
                <c:pt idx="27">
                  <c:v>7.3</c:v>
                </c:pt>
                <c:pt idx="28">
                  <c:v>7.5</c:v>
                </c:pt>
                <c:pt idx="29">
                  <c:v>9</c:v>
                </c:pt>
              </c:numCache>
            </c:numRef>
          </c:val>
          <c:extLst>
            <c:ext xmlns:c16="http://schemas.microsoft.com/office/drawing/2014/chart" uri="{C3380CC4-5D6E-409C-BE32-E72D297353CC}">
              <c16:uniqueId val="{0000001C-54DC-41A0-912F-C3DAFD253542}"/>
            </c:ext>
          </c:extLst>
        </c:ser>
        <c:dLbls>
          <c:showLegendKey val="0"/>
          <c:showVal val="0"/>
          <c:showCatName val="0"/>
          <c:showSerName val="0"/>
          <c:showPercent val="0"/>
          <c:showBubbleSize val="0"/>
        </c:dLbls>
        <c:gapWidth val="219"/>
        <c:overlap val="-27"/>
        <c:axId val="235998176"/>
        <c:axId val="235998568"/>
      </c:barChart>
      <c:catAx>
        <c:axId val="2359981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rgbClr val="C3C3C3"/>
                </a:solidFill>
                <a:latin typeface="+mn-lt"/>
                <a:ea typeface="+mn-ea"/>
                <a:cs typeface="+mn-cs"/>
              </a:defRPr>
            </a:pPr>
            <a:endParaRPr lang="en-US"/>
          </a:p>
        </c:txPr>
        <c:crossAx val="235998568"/>
        <c:crosses val="autoZero"/>
        <c:auto val="1"/>
        <c:lblAlgn val="ctr"/>
        <c:lblOffset val="100"/>
        <c:noMultiLvlLbl val="0"/>
      </c:catAx>
      <c:valAx>
        <c:axId val="235998568"/>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rgbClr val="C3C3C3"/>
                </a:solidFill>
                <a:latin typeface="+mn-lt"/>
                <a:ea typeface="+mn-ea"/>
                <a:cs typeface="+mn-cs"/>
              </a:defRPr>
            </a:pPr>
            <a:endParaRPr lang="en-US"/>
          </a:p>
        </c:txPr>
        <c:crossAx val="235998176"/>
        <c:crosses val="autoZero"/>
        <c:crossBetween val="between"/>
        <c:majorUnit val="2"/>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rgbClr val="C3C3C3"/>
              </a:solidFill>
              <a:latin typeface="+mn-lt"/>
              <a:ea typeface="+mn-ea"/>
              <a:cs typeface="+mn-cs"/>
            </a:defRPr>
          </a:pPr>
          <a:endParaRPr lang="en-US"/>
        </a:p>
      </c:txPr>
    </c:legend>
    <c:plotVisOnly val="1"/>
    <c:dispBlanksAs val="gap"/>
    <c:showDLblsOverMax val="0"/>
  </c:chart>
  <c:spPr>
    <a:solidFill>
      <a:srgbClr val="404040"/>
    </a:solidFill>
    <a:ln>
      <a:solidFill>
        <a:srgbClr val="C3C3C3"/>
      </a:solid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cap="none" baseline="0">
                <a:solidFill>
                  <a:schemeClr val="lt1">
                    <a:lumMod val="85000"/>
                  </a:schemeClr>
                </a:solidFill>
                <a:latin typeface="Calibri" panose="020F0502020204030204" pitchFamily="34" charset="0"/>
                <a:ea typeface="+mn-ea"/>
                <a:cs typeface="Calibri" panose="020F0502020204030204" pitchFamily="34" charset="0"/>
              </a:defRPr>
            </a:pPr>
            <a:r>
              <a:rPr lang="en-US"/>
              <a:t>Boarding vs Occupancy</a:t>
            </a:r>
          </a:p>
          <a:p>
            <a:pPr>
              <a:defRPr/>
            </a:pPr>
            <a:r>
              <a:rPr lang="en-US"/>
              <a:t>Nelson Acute &amp; Meyer 8</a:t>
            </a:r>
          </a:p>
        </c:rich>
      </c:tx>
      <c:overlay val="0"/>
      <c:spPr>
        <a:noFill/>
        <a:ln>
          <a:noFill/>
        </a:ln>
        <a:effectLst/>
      </c:spPr>
      <c:txPr>
        <a:bodyPr rot="0" spcFirstLastPara="1" vertOverflow="ellipsis" vert="horz" wrap="square" anchor="ctr" anchorCtr="1"/>
        <a:lstStyle/>
        <a:p>
          <a:pPr>
            <a:defRPr sz="1862" b="1" i="0" u="none" strike="noStrike" kern="1200" cap="none" baseline="0">
              <a:solidFill>
                <a:schemeClr val="lt1">
                  <a:lumMod val="85000"/>
                </a:schemeClr>
              </a:solidFill>
              <a:latin typeface="Calibri" panose="020F0502020204030204" pitchFamily="34" charset="0"/>
              <a:ea typeface="+mn-ea"/>
              <a:cs typeface="Calibri" panose="020F0502020204030204" pitchFamily="34" charset="0"/>
            </a:defRPr>
          </a:pPr>
          <a:endParaRPr lang="en-US"/>
        </a:p>
      </c:txPr>
    </c:title>
    <c:autoTitleDeleted val="0"/>
    <c:plotArea>
      <c:layout/>
      <c:lineChart>
        <c:grouping val="standard"/>
        <c:varyColors val="0"/>
        <c:ser>
          <c:idx val="0"/>
          <c:order val="0"/>
          <c:tx>
            <c:strRef>
              <c:f>Sheet1!$A$1</c:f>
              <c:strCache>
                <c:ptCount val="1"/>
                <c:pt idx="0">
                  <c:v>1/2016 - 6/2016</c:v>
                </c:pt>
              </c:strCache>
            </c:strRef>
          </c:tx>
          <c:spPr>
            <a:ln w="22225" cap="rnd">
              <a:solidFill>
                <a:schemeClr val="accent1"/>
              </a:solidFill>
            </a:ln>
            <a:effectLst>
              <a:glow rad="139700">
                <a:schemeClr val="accent1">
                  <a:satMod val="175000"/>
                  <a:alpha val="14000"/>
                </a:schemeClr>
              </a:glow>
            </a:effectLst>
          </c:spPr>
          <c:marker>
            <c:symbol val="none"/>
          </c:marker>
          <c:cat>
            <c:numRef>
              <c:f>Sheet1!$I$3:$I$22</c:f>
              <c:numCache>
                <c:formatCode>0%</c:formatCode>
                <c:ptCount val="20"/>
                <c:pt idx="0">
                  <c:v>0.74</c:v>
                </c:pt>
                <c:pt idx="1">
                  <c:v>0.78</c:v>
                </c:pt>
                <c:pt idx="2">
                  <c:v>0.83</c:v>
                </c:pt>
                <c:pt idx="3">
                  <c:v>0.84</c:v>
                </c:pt>
                <c:pt idx="4">
                  <c:v>0.85</c:v>
                </c:pt>
                <c:pt idx="5">
                  <c:v>0.86</c:v>
                </c:pt>
                <c:pt idx="6">
                  <c:v>0.87</c:v>
                </c:pt>
                <c:pt idx="7">
                  <c:v>0.88</c:v>
                </c:pt>
                <c:pt idx="8">
                  <c:v>0.89</c:v>
                </c:pt>
                <c:pt idx="9">
                  <c:v>0.9</c:v>
                </c:pt>
                <c:pt idx="10">
                  <c:v>0.91</c:v>
                </c:pt>
                <c:pt idx="11">
                  <c:v>0.92</c:v>
                </c:pt>
                <c:pt idx="12">
                  <c:v>0.93</c:v>
                </c:pt>
                <c:pt idx="13">
                  <c:v>0.94</c:v>
                </c:pt>
                <c:pt idx="14">
                  <c:v>0.95</c:v>
                </c:pt>
                <c:pt idx="15">
                  <c:v>0.96</c:v>
                </c:pt>
                <c:pt idx="16">
                  <c:v>0.97</c:v>
                </c:pt>
                <c:pt idx="17">
                  <c:v>0.98</c:v>
                </c:pt>
                <c:pt idx="18">
                  <c:v>0.99</c:v>
                </c:pt>
                <c:pt idx="19">
                  <c:v>1</c:v>
                </c:pt>
              </c:numCache>
            </c:numRef>
          </c:cat>
          <c:val>
            <c:numRef>
              <c:f>Sheet1!$A$3:$A$22</c:f>
              <c:numCache>
                <c:formatCode>General</c:formatCode>
                <c:ptCount val="20"/>
                <c:pt idx="0">
                  <c:v>6.9</c:v>
                </c:pt>
                <c:pt idx="1">
                  <c:v>5.9</c:v>
                </c:pt>
                <c:pt idx="2">
                  <c:v>5.6</c:v>
                </c:pt>
                <c:pt idx="6">
                  <c:v>6.7</c:v>
                </c:pt>
                <c:pt idx="10">
                  <c:v>7.9</c:v>
                </c:pt>
                <c:pt idx="15">
                  <c:v>9.8000000000000007</c:v>
                </c:pt>
                <c:pt idx="19">
                  <c:v>12.5</c:v>
                </c:pt>
              </c:numCache>
            </c:numRef>
          </c:val>
          <c:smooth val="0"/>
          <c:extLst>
            <c:ext xmlns:c16="http://schemas.microsoft.com/office/drawing/2014/chart" uri="{C3380CC4-5D6E-409C-BE32-E72D297353CC}">
              <c16:uniqueId val="{00000000-EACE-4D05-A9EA-571DFD88D24F}"/>
            </c:ext>
          </c:extLst>
        </c:ser>
        <c:ser>
          <c:idx val="2"/>
          <c:order val="1"/>
          <c:tx>
            <c:strRef>
              <c:f>Sheet1!$H$1</c:f>
              <c:strCache>
                <c:ptCount val="1"/>
                <c:pt idx="0">
                  <c:v>7/1/17- 4/16/18</c:v>
                </c:pt>
              </c:strCache>
            </c:strRef>
          </c:tx>
          <c:spPr>
            <a:ln w="22225" cap="rnd">
              <a:solidFill>
                <a:schemeClr val="accent3"/>
              </a:solidFill>
            </a:ln>
            <a:effectLst>
              <a:glow rad="139700">
                <a:schemeClr val="accent3">
                  <a:satMod val="175000"/>
                  <a:alpha val="14000"/>
                </a:schemeClr>
              </a:glow>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lumMod val="75000"/>
                      </a:schemeClr>
                    </a:solidFill>
                    <a:latin typeface="Calibri" panose="020F0502020204030204" pitchFamily="34" charset="0"/>
                    <a:ea typeface="+mn-ea"/>
                    <a:cs typeface="Calibri" panose="020F0502020204030204" pitchFamily="34" charset="0"/>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50000"/>
                        </a:schemeClr>
                      </a:solidFill>
                      <a:round/>
                    </a:ln>
                    <a:effectLst/>
                  </c:spPr>
                </c15:leaderLines>
              </c:ext>
            </c:extLst>
          </c:dLbls>
          <c:val>
            <c:numRef>
              <c:f>Sheet1!$H$3:$H$22</c:f>
              <c:numCache>
                <c:formatCode>General</c:formatCode>
                <c:ptCount val="20"/>
                <c:pt idx="4">
                  <c:v>5.03</c:v>
                </c:pt>
                <c:pt idx="5">
                  <c:v>4.63</c:v>
                </c:pt>
                <c:pt idx="6">
                  <c:v>4.7300000000000004</c:v>
                </c:pt>
                <c:pt idx="7">
                  <c:v>5.1100000000000003</c:v>
                </c:pt>
                <c:pt idx="8">
                  <c:v>5.01</c:v>
                </c:pt>
                <c:pt idx="9">
                  <c:v>5.7</c:v>
                </c:pt>
                <c:pt idx="10">
                  <c:v>5.78</c:v>
                </c:pt>
                <c:pt idx="11">
                  <c:v>6.92</c:v>
                </c:pt>
                <c:pt idx="12">
                  <c:v>7.07</c:v>
                </c:pt>
                <c:pt idx="13">
                  <c:v>7.6</c:v>
                </c:pt>
                <c:pt idx="14">
                  <c:v>9.18</c:v>
                </c:pt>
                <c:pt idx="15">
                  <c:v>9.5</c:v>
                </c:pt>
                <c:pt idx="16">
                  <c:v>9.9700000000000006</c:v>
                </c:pt>
                <c:pt idx="17">
                  <c:v>11.45</c:v>
                </c:pt>
                <c:pt idx="18">
                  <c:v>9.8000000000000007</c:v>
                </c:pt>
                <c:pt idx="19">
                  <c:v>12.83</c:v>
                </c:pt>
              </c:numCache>
            </c:numRef>
          </c:val>
          <c:smooth val="0"/>
          <c:extLst>
            <c:ext xmlns:c16="http://schemas.microsoft.com/office/drawing/2014/chart" uri="{C3380CC4-5D6E-409C-BE32-E72D297353CC}">
              <c16:uniqueId val="{00000001-EACE-4D05-A9EA-571DFD88D24F}"/>
            </c:ext>
          </c:extLst>
        </c:ser>
        <c:dLbls>
          <c:showLegendKey val="0"/>
          <c:showVal val="0"/>
          <c:showCatName val="0"/>
          <c:showSerName val="0"/>
          <c:showPercent val="0"/>
          <c:showBubbleSize val="0"/>
        </c:dLbls>
        <c:smooth val="0"/>
        <c:axId val="235999352"/>
        <c:axId val="235999744"/>
      </c:lineChart>
      <c:catAx>
        <c:axId val="235999352"/>
        <c:scaling>
          <c:orientation val="minMax"/>
        </c:scaling>
        <c:delete val="0"/>
        <c:axPos val="b"/>
        <c:majorGridlines>
          <c:spPr>
            <a:ln w="9525" cap="flat" cmpd="sng" algn="ctr">
              <a:gradFill>
                <a:gsLst>
                  <a:gs pos="100000">
                    <a:schemeClr val="dk1">
                      <a:lumMod val="75000"/>
                      <a:lumOff val="25000"/>
                    </a:schemeClr>
                  </a:gs>
                  <a:gs pos="0">
                    <a:schemeClr val="dk1">
                      <a:lumMod val="65000"/>
                      <a:lumOff val="35000"/>
                    </a:schemeClr>
                  </a:gs>
                </a:gsLst>
                <a:lin ang="5400000" scaled="0"/>
              </a:gradFill>
              <a:round/>
            </a:ln>
            <a:effectLst/>
          </c:spPr>
        </c:majorGridlines>
        <c:title>
          <c:tx>
            <c:rich>
              <a:bodyPr rot="0" spcFirstLastPara="1" vertOverflow="ellipsis" vert="horz" wrap="square" anchor="ctr" anchorCtr="1"/>
              <a:lstStyle/>
              <a:p>
                <a:pPr>
                  <a:defRPr sz="1400" b="1" i="0" u="none" strike="noStrike" kern="1200" baseline="0">
                    <a:solidFill>
                      <a:schemeClr val="lt1">
                        <a:lumMod val="75000"/>
                      </a:schemeClr>
                    </a:solidFill>
                    <a:latin typeface="Calibri" panose="020F0502020204030204" pitchFamily="34" charset="0"/>
                    <a:ea typeface="+mn-ea"/>
                    <a:cs typeface="Calibri" panose="020F0502020204030204" pitchFamily="34" charset="0"/>
                  </a:defRPr>
                </a:pPr>
                <a:r>
                  <a:rPr lang="en-US" sz="1400"/>
                  <a:t>Operational Occupancy</a:t>
                </a:r>
              </a:p>
            </c:rich>
          </c:tx>
          <c:overlay val="0"/>
          <c:spPr>
            <a:noFill/>
            <a:ln>
              <a:noFill/>
            </a:ln>
            <a:effectLst/>
          </c:spPr>
          <c:txPr>
            <a:bodyPr rot="0" spcFirstLastPara="1" vertOverflow="ellipsis" vert="horz" wrap="square" anchor="ctr" anchorCtr="1"/>
            <a:lstStyle/>
            <a:p>
              <a:pPr>
                <a:defRPr sz="1400" b="1" i="0" u="none" strike="noStrike" kern="1200" baseline="0">
                  <a:solidFill>
                    <a:schemeClr val="lt1">
                      <a:lumMod val="75000"/>
                    </a:schemeClr>
                  </a:solidFill>
                  <a:latin typeface="Calibri" panose="020F0502020204030204" pitchFamily="34" charset="0"/>
                  <a:ea typeface="+mn-ea"/>
                  <a:cs typeface="Calibri" panose="020F0502020204030204" pitchFamily="34" charset="0"/>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75000"/>
                  </a:schemeClr>
                </a:solidFill>
                <a:latin typeface="Calibri" panose="020F0502020204030204" pitchFamily="34" charset="0"/>
                <a:ea typeface="+mn-ea"/>
                <a:cs typeface="Calibri" panose="020F0502020204030204" pitchFamily="34" charset="0"/>
              </a:defRPr>
            </a:pPr>
            <a:endParaRPr lang="en-US"/>
          </a:p>
        </c:txPr>
        <c:crossAx val="235999744"/>
        <c:crosses val="autoZero"/>
        <c:auto val="1"/>
        <c:lblAlgn val="ctr"/>
        <c:lblOffset val="100"/>
        <c:noMultiLvlLbl val="0"/>
      </c:catAx>
      <c:valAx>
        <c:axId val="235999744"/>
        <c:scaling>
          <c:orientation val="minMax"/>
        </c:scaling>
        <c:delete val="0"/>
        <c:axPos val="l"/>
        <c:majorGridlines>
          <c:spPr>
            <a:ln w="9525" cap="flat" cmpd="sng" algn="ctr">
              <a:gradFill>
                <a:gsLst>
                  <a:gs pos="100000">
                    <a:schemeClr val="dk1">
                      <a:lumMod val="75000"/>
                      <a:lumOff val="25000"/>
                    </a:schemeClr>
                  </a:gs>
                  <a:gs pos="0">
                    <a:schemeClr val="dk1">
                      <a:lumMod val="65000"/>
                      <a:lumOff val="35000"/>
                    </a:schemeClr>
                  </a:gs>
                </a:gsLst>
                <a:lin ang="5400000" scaled="0"/>
              </a:gradFill>
              <a:round/>
            </a:ln>
            <a:effectLst/>
          </c:spPr>
        </c:majorGridlines>
        <c:title>
          <c:tx>
            <c:rich>
              <a:bodyPr rot="-5400000" spcFirstLastPara="1" vertOverflow="ellipsis" vert="horz" wrap="square" anchor="ctr" anchorCtr="1"/>
              <a:lstStyle/>
              <a:p>
                <a:pPr>
                  <a:defRPr sz="1400" b="1" i="0" u="none" strike="noStrike" kern="1200" baseline="0">
                    <a:solidFill>
                      <a:schemeClr val="lt1">
                        <a:lumMod val="75000"/>
                      </a:schemeClr>
                    </a:solidFill>
                    <a:latin typeface="Calibri" panose="020F0502020204030204" pitchFamily="34" charset="0"/>
                    <a:ea typeface="+mn-ea"/>
                    <a:cs typeface="Calibri" panose="020F0502020204030204" pitchFamily="34" charset="0"/>
                  </a:defRPr>
                </a:pPr>
                <a:r>
                  <a:rPr lang="en-US" sz="1400"/>
                  <a:t>Median Boarding (hrs)</a:t>
                </a:r>
              </a:p>
            </c:rich>
          </c:tx>
          <c:overlay val="0"/>
          <c:spPr>
            <a:noFill/>
            <a:ln>
              <a:noFill/>
            </a:ln>
            <a:effectLst/>
          </c:spPr>
          <c:txPr>
            <a:bodyPr rot="-5400000" spcFirstLastPara="1" vertOverflow="ellipsis" vert="horz" wrap="square" anchor="ctr" anchorCtr="1"/>
            <a:lstStyle/>
            <a:p>
              <a:pPr>
                <a:defRPr sz="1400" b="1" i="0" u="none" strike="noStrike" kern="1200" baseline="0">
                  <a:solidFill>
                    <a:schemeClr val="lt1">
                      <a:lumMod val="75000"/>
                    </a:schemeClr>
                  </a:solidFill>
                  <a:latin typeface="Calibri" panose="020F0502020204030204" pitchFamily="34" charset="0"/>
                  <a:ea typeface="+mn-ea"/>
                  <a:cs typeface="Calibri" panose="020F0502020204030204" pitchFamily="34" charset="0"/>
                </a:defRPr>
              </a:pPr>
              <a:endParaRPr lang="en-US"/>
            </a:p>
          </c:txPr>
        </c:title>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75000"/>
                  </a:schemeClr>
                </a:solidFill>
                <a:latin typeface="Calibri" panose="020F0502020204030204" pitchFamily="34" charset="0"/>
                <a:ea typeface="+mn-ea"/>
                <a:cs typeface="Calibri" panose="020F0502020204030204" pitchFamily="34" charset="0"/>
              </a:defRPr>
            </a:pPr>
            <a:endParaRPr lang="en-US"/>
          </a:p>
        </c:txPr>
        <c:crossAx val="235999352"/>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lt1">
                  <a:lumMod val="75000"/>
                </a:schemeClr>
              </a:solidFill>
              <a:latin typeface="Calibri" panose="020F0502020204030204" pitchFamily="34" charset="0"/>
              <a:ea typeface="+mn-ea"/>
              <a:cs typeface="Calibri" panose="020F0502020204030204" pitchFamily="34" charset="0"/>
            </a:defRPr>
          </a:pPr>
          <a:endParaRPr lang="en-US"/>
        </a:p>
      </c:txPr>
    </c:legend>
    <c:plotVisOnly val="1"/>
    <c:dispBlanksAs val="span"/>
    <c:showDLblsOverMax val="0"/>
  </c:chart>
  <c:spPr>
    <a:solidFill>
      <a:schemeClr val="dk1">
        <a:lumMod val="75000"/>
        <a:lumOff val="25000"/>
      </a:schemeClr>
    </a:solidFill>
    <a:ln w="9525" cap="flat" cmpd="sng" algn="ctr">
      <a:solidFill>
        <a:schemeClr val="dk1">
          <a:lumMod val="15000"/>
          <a:lumOff val="85000"/>
        </a:schemeClr>
      </a:solidFill>
      <a:round/>
    </a:ln>
    <a:effectLst/>
  </c:spPr>
  <c:txPr>
    <a:bodyPr/>
    <a:lstStyle/>
    <a:p>
      <a:pPr>
        <a:defRPr>
          <a:latin typeface="Calibri" panose="020F0502020204030204" pitchFamily="34" charset="0"/>
          <a:cs typeface="Calibri" panose="020F0502020204030204" pitchFamily="34" charset="0"/>
        </a:defRPr>
      </a:pPr>
      <a:endParaRPr lang="en-US"/>
    </a:p>
  </c:txPr>
  <c:externalData r:id="rId3">
    <c:autoUpdate val="0"/>
  </c:externalData>
  <c:userShapes r:id="rId4"/>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40" b="0" i="0" u="none" strike="noStrike" kern="1200" spc="0" baseline="0">
                <a:solidFill>
                  <a:schemeClr val="tx1">
                    <a:lumMod val="65000"/>
                    <a:lumOff val="35000"/>
                  </a:schemeClr>
                </a:solidFill>
                <a:latin typeface="Calibri" panose="020F0502020204030204" pitchFamily="34" charset="0"/>
                <a:ea typeface="+mn-ea"/>
                <a:cs typeface="+mn-cs"/>
              </a:defRPr>
            </a:pPr>
            <a:r>
              <a:rPr lang="en-US" dirty="0"/>
              <a:t>Functional Unit:</a:t>
            </a:r>
          </a:p>
          <a:p>
            <a:pPr>
              <a:defRPr/>
            </a:pPr>
            <a:r>
              <a:rPr lang="en-US" dirty="0"/>
              <a:t>Model Occupancy Projection's Compared to Actual</a:t>
            </a:r>
          </a:p>
        </c:rich>
      </c:tx>
      <c:overlay val="0"/>
      <c:spPr>
        <a:noFill/>
        <a:ln>
          <a:noFill/>
        </a:ln>
        <a:effectLst/>
      </c:spPr>
      <c:txPr>
        <a:bodyPr rot="0" spcFirstLastPara="1" vertOverflow="ellipsis" vert="horz" wrap="square" anchor="ctr" anchorCtr="1"/>
        <a:lstStyle/>
        <a:p>
          <a:pPr>
            <a:defRPr sz="1440" b="0" i="0" u="none" strike="noStrike" kern="1200" spc="0" baseline="0">
              <a:solidFill>
                <a:schemeClr val="tx1">
                  <a:lumMod val="65000"/>
                  <a:lumOff val="35000"/>
                </a:schemeClr>
              </a:solidFill>
              <a:latin typeface="Calibri" panose="020F0502020204030204" pitchFamily="34" charset="0"/>
              <a:ea typeface="+mn-ea"/>
              <a:cs typeface="+mn-cs"/>
            </a:defRPr>
          </a:pPr>
          <a:endParaRPr lang="en-US"/>
        </a:p>
      </c:txPr>
    </c:title>
    <c:autoTitleDeleted val="0"/>
    <c:plotArea>
      <c:layout/>
      <c:barChart>
        <c:barDir val="col"/>
        <c:grouping val="clustered"/>
        <c:varyColors val="0"/>
        <c:ser>
          <c:idx val="0"/>
          <c:order val="0"/>
          <c:tx>
            <c:strRef>
              <c:f>'FY17Model to Actual'!$B$1</c:f>
              <c:strCache>
                <c:ptCount val="1"/>
                <c:pt idx="0">
                  <c:v>Model Projection</c:v>
                </c:pt>
              </c:strCache>
            </c:strRef>
          </c:tx>
          <c:spPr>
            <a:solidFill>
              <a:schemeClr val="bg1">
                <a:lumMod val="65000"/>
              </a:schemeClr>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Calibri" panose="020F050202020403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'FY17Model to Actual'!$A$2:$A$5</c:f>
              <c:strCache>
                <c:ptCount val="4"/>
                <c:pt idx="0">
                  <c:v>Med</c:v>
                </c:pt>
                <c:pt idx="1">
                  <c:v>Surg</c:v>
                </c:pt>
                <c:pt idx="2">
                  <c:v>Neuro</c:v>
                </c:pt>
                <c:pt idx="3">
                  <c:v>Onc</c:v>
                </c:pt>
              </c:strCache>
            </c:strRef>
          </c:cat>
          <c:val>
            <c:numRef>
              <c:f>'FY17Model to Actual'!$B$2:$B$5</c:f>
              <c:numCache>
                <c:formatCode>0%</c:formatCode>
                <c:ptCount val="4"/>
                <c:pt idx="0">
                  <c:v>0.93300000000000005</c:v>
                </c:pt>
                <c:pt idx="1">
                  <c:v>0.89900000000000002</c:v>
                </c:pt>
                <c:pt idx="2">
                  <c:v>0.88800000000000001</c:v>
                </c:pt>
                <c:pt idx="3">
                  <c:v>0.86099999999999999</c:v>
                </c:pt>
              </c:numCache>
            </c:numRef>
          </c:val>
          <c:extLst>
            <c:ext xmlns:c16="http://schemas.microsoft.com/office/drawing/2014/chart" uri="{C3380CC4-5D6E-409C-BE32-E72D297353CC}">
              <c16:uniqueId val="{00000000-A8A0-4F4C-BD1E-BAEDDD771CEC}"/>
            </c:ext>
          </c:extLst>
        </c:ser>
        <c:ser>
          <c:idx val="1"/>
          <c:order val="1"/>
          <c:tx>
            <c:strRef>
              <c:f>'FY17Model to Actual'!$C$1</c:f>
              <c:strCache>
                <c:ptCount val="1"/>
                <c:pt idx="0">
                  <c:v> Actuals (8/2016-1/2016)</c:v>
                </c:pt>
              </c:strCache>
            </c:strRef>
          </c:tx>
          <c:spPr>
            <a:solidFill>
              <a:schemeClr val="accent1">
                <a:lumMod val="60000"/>
                <a:lumOff val="40000"/>
              </a:schemeClr>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Calibri" panose="020F050202020403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'FY17Model to Actual'!$A$2:$A$5</c:f>
              <c:strCache>
                <c:ptCount val="4"/>
                <c:pt idx="0">
                  <c:v>Med</c:v>
                </c:pt>
                <c:pt idx="1">
                  <c:v>Surg</c:v>
                </c:pt>
                <c:pt idx="2">
                  <c:v>Neuro</c:v>
                </c:pt>
                <c:pt idx="3">
                  <c:v>Onc</c:v>
                </c:pt>
              </c:strCache>
            </c:strRef>
          </c:cat>
          <c:val>
            <c:numRef>
              <c:f>'FY17Model to Actual'!$C$2:$C$5</c:f>
              <c:numCache>
                <c:formatCode>0%</c:formatCode>
                <c:ptCount val="4"/>
                <c:pt idx="0">
                  <c:v>0.92369846280288137</c:v>
                </c:pt>
                <c:pt idx="1">
                  <c:v>0.88419177040264496</c:v>
                </c:pt>
                <c:pt idx="2">
                  <c:v>0.87106174137855485</c:v>
                </c:pt>
                <c:pt idx="3">
                  <c:v>0.92801755710408818</c:v>
                </c:pt>
              </c:numCache>
            </c:numRef>
          </c:val>
          <c:extLst>
            <c:ext xmlns:c16="http://schemas.microsoft.com/office/drawing/2014/chart" uri="{C3380CC4-5D6E-409C-BE32-E72D297353CC}">
              <c16:uniqueId val="{00000001-A8A0-4F4C-BD1E-BAEDDD771CEC}"/>
            </c:ext>
          </c:extLst>
        </c:ser>
        <c:dLbls>
          <c:showLegendKey val="0"/>
          <c:showVal val="0"/>
          <c:showCatName val="0"/>
          <c:showSerName val="0"/>
          <c:showPercent val="0"/>
          <c:showBubbleSize val="0"/>
        </c:dLbls>
        <c:gapWidth val="219"/>
        <c:overlap val="-27"/>
        <c:axId val="236000528"/>
        <c:axId val="236000920"/>
      </c:barChart>
      <c:catAx>
        <c:axId val="2360005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Calibri" panose="020F0502020204030204" pitchFamily="34" charset="0"/>
                <a:ea typeface="+mn-ea"/>
                <a:cs typeface="+mn-cs"/>
              </a:defRPr>
            </a:pPr>
            <a:endParaRPr lang="en-US"/>
          </a:p>
        </c:txPr>
        <c:crossAx val="236000920"/>
        <c:crosses val="autoZero"/>
        <c:auto val="1"/>
        <c:lblAlgn val="ctr"/>
        <c:lblOffset val="100"/>
        <c:noMultiLvlLbl val="0"/>
      </c:catAx>
      <c:valAx>
        <c:axId val="236000920"/>
        <c:scaling>
          <c:orientation val="minMax"/>
          <c:min val="0"/>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Calibri" panose="020F0502020204030204" pitchFamily="34" charset="0"/>
                <a:ea typeface="+mn-ea"/>
                <a:cs typeface="+mn-cs"/>
              </a:defRPr>
            </a:pPr>
            <a:endParaRPr lang="en-US"/>
          </a:p>
        </c:txPr>
        <c:crossAx val="23600052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Calibri" panose="020F0502020204030204" pitchFamily="34" charset="0"/>
              <a:ea typeface="+mn-ea"/>
              <a:cs typeface="+mn-cs"/>
            </a:defRPr>
          </a:pPr>
          <a:endParaRPr lang="en-US"/>
        </a:p>
      </c:txPr>
    </c:legend>
    <c:plotVisOnly val="1"/>
    <c:dispBlanksAs val="gap"/>
    <c:showDLblsOverMax val="0"/>
  </c:chart>
  <c:spPr>
    <a:noFill/>
    <a:ln>
      <a:solidFill>
        <a:schemeClr val="tx2"/>
      </a:solidFill>
    </a:ln>
    <a:effectLst/>
  </c:spPr>
  <c:txPr>
    <a:bodyPr/>
    <a:lstStyle/>
    <a:p>
      <a:pPr>
        <a:defRPr sz="1200">
          <a:latin typeface="Calibri" panose="020F0502020204030204" pitchFamily="34" charset="0"/>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40" b="0" i="0" u="none" strike="noStrike" kern="1200" spc="0" baseline="0">
                <a:solidFill>
                  <a:schemeClr val="tx1">
                    <a:lumMod val="65000"/>
                    <a:lumOff val="35000"/>
                  </a:schemeClr>
                </a:solidFill>
                <a:latin typeface="Calibri" panose="020F0502020204030204" pitchFamily="34" charset="0"/>
                <a:ea typeface="+mn-ea"/>
                <a:cs typeface="+mn-cs"/>
              </a:defRPr>
            </a:pPr>
            <a:r>
              <a:rPr lang="en-US" dirty="0"/>
              <a:t>Medicine:</a:t>
            </a:r>
          </a:p>
          <a:p>
            <a:pPr>
              <a:defRPr/>
            </a:pPr>
            <a:r>
              <a:rPr lang="en-US" dirty="0"/>
              <a:t>Model Occupancy Projection's Compared to Actual</a:t>
            </a:r>
          </a:p>
        </c:rich>
      </c:tx>
      <c:overlay val="0"/>
      <c:spPr>
        <a:noFill/>
        <a:ln>
          <a:noFill/>
        </a:ln>
        <a:effectLst/>
      </c:spPr>
      <c:txPr>
        <a:bodyPr rot="0" spcFirstLastPara="1" vertOverflow="ellipsis" vert="horz" wrap="square" anchor="ctr" anchorCtr="1"/>
        <a:lstStyle/>
        <a:p>
          <a:pPr>
            <a:defRPr sz="1440" b="0" i="0" u="none" strike="noStrike" kern="1200" spc="0" baseline="0">
              <a:solidFill>
                <a:schemeClr val="tx1">
                  <a:lumMod val="65000"/>
                  <a:lumOff val="35000"/>
                </a:schemeClr>
              </a:solidFill>
              <a:latin typeface="Calibri" panose="020F0502020204030204" pitchFamily="34" charset="0"/>
              <a:ea typeface="+mn-ea"/>
              <a:cs typeface="+mn-cs"/>
            </a:defRPr>
          </a:pPr>
          <a:endParaRPr lang="en-US"/>
        </a:p>
      </c:txPr>
    </c:title>
    <c:autoTitleDeleted val="0"/>
    <c:plotArea>
      <c:layout/>
      <c:barChart>
        <c:barDir val="col"/>
        <c:grouping val="clustered"/>
        <c:varyColors val="0"/>
        <c:ser>
          <c:idx val="0"/>
          <c:order val="0"/>
          <c:tx>
            <c:strRef>
              <c:f>'FY17Model to Actual'!$J$1</c:f>
              <c:strCache>
                <c:ptCount val="1"/>
                <c:pt idx="0">
                  <c:v>Model Projection</c:v>
                </c:pt>
              </c:strCache>
            </c:strRef>
          </c:tx>
          <c:spPr>
            <a:solidFill>
              <a:schemeClr val="bg1">
                <a:lumMod val="65000"/>
              </a:schemeClr>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Calibri" panose="020F050202020403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'FY17Model to Actual'!$I$2:$I$6</c:f>
              <c:strCache>
                <c:ptCount val="5"/>
                <c:pt idx="0">
                  <c:v>MICU</c:v>
                </c:pt>
                <c:pt idx="1">
                  <c:v>CCU</c:v>
                </c:pt>
                <c:pt idx="2">
                  <c:v>PCCU</c:v>
                </c:pt>
                <c:pt idx="3">
                  <c:v>MPCU</c:v>
                </c:pt>
                <c:pt idx="4">
                  <c:v>Floor</c:v>
                </c:pt>
              </c:strCache>
            </c:strRef>
          </c:cat>
          <c:val>
            <c:numRef>
              <c:f>'FY17Model to Actual'!$J$2:$J$6</c:f>
              <c:numCache>
                <c:formatCode>0%</c:formatCode>
                <c:ptCount val="5"/>
                <c:pt idx="0">
                  <c:v>0.96099999999999997</c:v>
                </c:pt>
                <c:pt idx="1">
                  <c:v>0.90600000000000003</c:v>
                </c:pt>
                <c:pt idx="2">
                  <c:v>0.86399999999999999</c:v>
                </c:pt>
                <c:pt idx="3">
                  <c:v>0.97</c:v>
                </c:pt>
                <c:pt idx="4">
                  <c:v>0.94099999999999995</c:v>
                </c:pt>
              </c:numCache>
            </c:numRef>
          </c:val>
          <c:extLst>
            <c:ext xmlns:c16="http://schemas.microsoft.com/office/drawing/2014/chart" uri="{C3380CC4-5D6E-409C-BE32-E72D297353CC}">
              <c16:uniqueId val="{00000000-2A69-487B-82D1-3E15FF51F0D0}"/>
            </c:ext>
          </c:extLst>
        </c:ser>
        <c:ser>
          <c:idx val="1"/>
          <c:order val="1"/>
          <c:tx>
            <c:strRef>
              <c:f>'FY17Model to Actual'!$K$1</c:f>
              <c:strCache>
                <c:ptCount val="1"/>
                <c:pt idx="0">
                  <c:v> Actuals (8/2016-1/2016)</c:v>
                </c:pt>
              </c:strCache>
            </c:strRef>
          </c:tx>
          <c:spPr>
            <a:solidFill>
              <a:schemeClr val="accent1">
                <a:lumMod val="60000"/>
                <a:lumOff val="40000"/>
              </a:schemeClr>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Calibri" panose="020F050202020403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'FY17Model to Actual'!$I$2:$I$6</c:f>
              <c:strCache>
                <c:ptCount val="5"/>
                <c:pt idx="0">
                  <c:v>MICU</c:v>
                </c:pt>
                <c:pt idx="1">
                  <c:v>CCU</c:v>
                </c:pt>
                <c:pt idx="2">
                  <c:v>PCCU</c:v>
                </c:pt>
                <c:pt idx="3">
                  <c:v>MPCU</c:v>
                </c:pt>
                <c:pt idx="4">
                  <c:v>Floor</c:v>
                </c:pt>
              </c:strCache>
            </c:strRef>
          </c:cat>
          <c:val>
            <c:numRef>
              <c:f>'FY17Model to Actual'!$K$2:$K$6</c:f>
              <c:numCache>
                <c:formatCode>0%</c:formatCode>
                <c:ptCount val="5"/>
                <c:pt idx="0">
                  <c:v>0.92671251882977879</c:v>
                </c:pt>
                <c:pt idx="1">
                  <c:v>0.82131704270434847</c:v>
                </c:pt>
                <c:pt idx="2">
                  <c:v>0.88298378509013742</c:v>
                </c:pt>
                <c:pt idx="3">
                  <c:v>0.9293046418240184</c:v>
                </c:pt>
                <c:pt idx="4">
                  <c:v>0.93600000000000005</c:v>
                </c:pt>
              </c:numCache>
            </c:numRef>
          </c:val>
          <c:extLst>
            <c:ext xmlns:c16="http://schemas.microsoft.com/office/drawing/2014/chart" uri="{C3380CC4-5D6E-409C-BE32-E72D297353CC}">
              <c16:uniqueId val="{00000001-2A69-487B-82D1-3E15FF51F0D0}"/>
            </c:ext>
          </c:extLst>
        </c:ser>
        <c:dLbls>
          <c:showLegendKey val="0"/>
          <c:showVal val="0"/>
          <c:showCatName val="0"/>
          <c:showSerName val="0"/>
          <c:showPercent val="0"/>
          <c:showBubbleSize val="0"/>
        </c:dLbls>
        <c:gapWidth val="65"/>
        <c:overlap val="-27"/>
        <c:axId val="236001704"/>
        <c:axId val="236002096"/>
      </c:barChart>
      <c:catAx>
        <c:axId val="2360017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Calibri" panose="020F0502020204030204" pitchFamily="34" charset="0"/>
                <a:ea typeface="+mn-ea"/>
                <a:cs typeface="+mn-cs"/>
              </a:defRPr>
            </a:pPr>
            <a:endParaRPr lang="en-US"/>
          </a:p>
        </c:txPr>
        <c:crossAx val="236002096"/>
        <c:crosses val="autoZero"/>
        <c:auto val="1"/>
        <c:lblAlgn val="ctr"/>
        <c:lblOffset val="100"/>
        <c:noMultiLvlLbl val="0"/>
      </c:catAx>
      <c:valAx>
        <c:axId val="236002096"/>
        <c:scaling>
          <c:orientation val="minMax"/>
          <c:max val="1"/>
          <c:min val="0"/>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Calibri" panose="020F0502020204030204" pitchFamily="34" charset="0"/>
                <a:ea typeface="+mn-ea"/>
                <a:cs typeface="+mn-cs"/>
              </a:defRPr>
            </a:pPr>
            <a:endParaRPr lang="en-US"/>
          </a:p>
        </c:txPr>
        <c:crossAx val="23600170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Calibri" panose="020F0502020204030204" pitchFamily="34" charset="0"/>
              <a:ea typeface="+mn-ea"/>
              <a:cs typeface="+mn-cs"/>
            </a:defRPr>
          </a:pPr>
          <a:endParaRPr lang="en-US"/>
        </a:p>
      </c:txPr>
    </c:legend>
    <c:plotVisOnly val="1"/>
    <c:dispBlanksAs val="gap"/>
    <c:showDLblsOverMax val="0"/>
  </c:chart>
  <c:spPr>
    <a:noFill/>
    <a:ln>
      <a:solidFill>
        <a:schemeClr val="tx2"/>
      </a:solidFill>
    </a:ln>
    <a:effectLst/>
  </c:spPr>
  <c:txPr>
    <a:bodyPr/>
    <a:lstStyle/>
    <a:p>
      <a:pPr>
        <a:defRPr sz="1200">
          <a:latin typeface="Calibri" panose="020F0502020204030204" pitchFamily="34" charset="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050" b="1" i="0" u="none" strike="noStrike" kern="1200" spc="0" baseline="0">
                <a:solidFill>
                  <a:schemeClr val="tx1"/>
                </a:solidFill>
                <a:latin typeface="+mn-lt"/>
                <a:ea typeface="+mn-ea"/>
                <a:cs typeface="+mn-cs"/>
              </a:defRPr>
            </a:pPr>
            <a:r>
              <a:rPr lang="en-US" sz="1050" b="1" dirty="0">
                <a:solidFill>
                  <a:schemeClr val="tx1"/>
                </a:solidFill>
              </a:rPr>
              <a:t>Average 24 Hour Operational Occupancy - Medicine </a:t>
            </a:r>
          </a:p>
          <a:p>
            <a:pPr>
              <a:defRPr sz="1050" b="1">
                <a:solidFill>
                  <a:schemeClr val="tx1"/>
                </a:solidFill>
              </a:defRPr>
            </a:pPr>
            <a:r>
              <a:rPr lang="en-US" sz="1050" b="1" dirty="0">
                <a:solidFill>
                  <a:schemeClr val="tx1"/>
                </a:solidFill>
              </a:rPr>
              <a:t>June 2015</a:t>
            </a:r>
            <a:r>
              <a:rPr lang="en-US" sz="1050" b="1" baseline="0" dirty="0">
                <a:solidFill>
                  <a:schemeClr val="tx1"/>
                </a:solidFill>
              </a:rPr>
              <a:t> - Aug 2017</a:t>
            </a:r>
            <a:endParaRPr lang="en-US" sz="1050" b="1" dirty="0">
              <a:solidFill>
                <a:schemeClr val="tx1"/>
              </a:solidFill>
            </a:endParaRPr>
          </a:p>
          <a:p>
            <a:pPr>
              <a:defRPr sz="1050" b="1">
                <a:solidFill>
                  <a:schemeClr val="tx1"/>
                </a:solidFill>
              </a:defRPr>
            </a:pPr>
            <a:endParaRPr lang="en-US" sz="1050" b="1" dirty="0">
              <a:solidFill>
                <a:schemeClr val="tx1"/>
              </a:solidFill>
            </a:endParaRPr>
          </a:p>
        </c:rich>
      </c:tx>
      <c:layout/>
      <c:overlay val="0"/>
      <c:spPr>
        <a:noFill/>
        <a:ln>
          <a:noFill/>
        </a:ln>
        <a:effectLst/>
      </c:spPr>
      <c:txPr>
        <a:bodyPr rot="0" spcFirstLastPara="1" vertOverflow="ellipsis" vert="horz" wrap="square" anchor="ctr" anchorCtr="1"/>
        <a:lstStyle/>
        <a:p>
          <a:pPr>
            <a:defRPr sz="1050" b="1" i="0" u="none" strike="noStrike" kern="1200" spc="0" baseline="0">
              <a:solidFill>
                <a:schemeClr val="tx1"/>
              </a:solidFill>
              <a:latin typeface="+mn-lt"/>
              <a:ea typeface="+mn-ea"/>
              <a:cs typeface="+mn-cs"/>
            </a:defRPr>
          </a:pPr>
          <a:endParaRPr lang="en-US"/>
        </a:p>
      </c:txPr>
    </c:title>
    <c:autoTitleDeleted val="0"/>
    <c:plotArea>
      <c:layout/>
      <c:lineChart>
        <c:grouping val="standard"/>
        <c:varyColors val="0"/>
        <c:ser>
          <c:idx val="0"/>
          <c:order val="0"/>
          <c:tx>
            <c:strRef>
              <c:f>Sheet1!$C$13</c:f>
              <c:strCache>
                <c:ptCount val="1"/>
                <c:pt idx="0">
                  <c:v>Avg. Occupancy</c:v>
                </c:pt>
              </c:strCache>
            </c:strRef>
          </c:tx>
          <c:spPr>
            <a:ln w="50800" cap="rnd">
              <a:solidFill>
                <a:srgbClr val="0070C0"/>
              </a:solidFill>
              <a:round/>
            </a:ln>
            <a:effectLst/>
          </c:spPr>
          <c:marker>
            <c:symbol val="circle"/>
            <c:size val="5"/>
            <c:spPr>
              <a:solidFill>
                <a:srgbClr val="0070C0"/>
              </a:solidFill>
              <a:ln w="9525">
                <a:solidFill>
                  <a:schemeClr val="accent1"/>
                </a:solidFill>
              </a:ln>
              <a:effectLst/>
            </c:spPr>
          </c:marker>
          <c:dLbls>
            <c:dLbl>
              <c:idx val="0"/>
              <c:layout>
                <c:manualLayout>
                  <c:x val="-3.1366786388543545E-2"/>
                  <c:y val="-4.5462360897812956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B678-4723-A466-C6AFF37E32AA}"/>
                </c:ext>
              </c:extLst>
            </c:dLbl>
            <c:dLbl>
              <c:idx val="1"/>
              <c:layout>
                <c:manualLayout>
                  <c:x val="-2.7715154026799294E-2"/>
                  <c:y val="-3.1941402080843687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B678-4723-A466-C6AFF37E32AA}"/>
                </c:ext>
              </c:extLst>
            </c:dLbl>
            <c:dLbl>
              <c:idx val="3"/>
              <c:layout>
                <c:manualLayout>
                  <c:x val="-2.5333609614587652E-2"/>
                  <c:y val="-4.5462360897813081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B678-4723-A466-C6AFF37E32AA}"/>
                </c:ext>
              </c:extLst>
            </c:dLbl>
            <c:dLbl>
              <c:idx val="4"/>
              <c:layout>
                <c:manualLayout>
                  <c:x val="-1.682023299719114E-2"/>
                  <c:y val="-3.7765794635799071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B678-4723-A466-C6AFF37E32AA}"/>
                </c:ext>
              </c:extLst>
            </c:dLbl>
            <c:dLbl>
              <c:idx val="7"/>
              <c:layout>
                <c:manualLayout>
                  <c:x val="-2.9978127734033244E-2"/>
                  <c:y val="-4.7906513748526135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4-B678-4723-A466-C6AFF37E32AA}"/>
                </c:ext>
              </c:extLst>
            </c:dLbl>
            <c:dLbl>
              <c:idx val="9"/>
              <c:layout>
                <c:manualLayout>
                  <c:x val="-4.9506147257908553E-3"/>
                  <c:y val="-4.7366473877667264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B678-4723-A466-C6AFF37E32AA}"/>
                </c:ext>
              </c:extLst>
            </c:dLbl>
            <c:dLbl>
              <c:idx val="10"/>
              <c:layout>
                <c:manualLayout>
                  <c:x val="-2.1206197909471841E-2"/>
                  <c:y val="-4.7906513748526197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6-B678-4723-A466-C6AFF37E32AA}"/>
                </c:ext>
              </c:extLst>
            </c:dLbl>
            <c:dLbl>
              <c:idx val="12"/>
              <c:layout>
                <c:manualLayout>
                  <c:x val="-1.9744209605378382E-2"/>
                  <c:y val="-5.8047232861253135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7-B678-4723-A466-C6AFF37E32AA}"/>
                </c:ext>
              </c:extLst>
            </c:dLbl>
            <c:dLbl>
              <c:idx val="13"/>
              <c:layout>
                <c:manualLayout>
                  <c:x val="-2.5592162821752543E-2"/>
                  <c:y val="-4.7906513748526135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8-B678-4723-A466-C6AFF37E32AA}"/>
                </c:ext>
              </c:extLst>
            </c:dLbl>
            <c:dLbl>
              <c:idx val="16"/>
              <c:layout>
                <c:manualLayout>
                  <c:x val="-2.5592162821752543E-2"/>
                  <c:y val="-4.4526274044283803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9-B678-4723-A466-C6AFF37E32AA}"/>
                </c:ext>
              </c:extLst>
            </c:dLbl>
            <c:dLbl>
              <c:idx val="17"/>
              <c:layout>
                <c:manualLayout>
                  <c:x val="-3.2734997963603289E-2"/>
                  <c:y val="-8.4005651056661718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A-B678-4723-A466-C6AFF37E32AA}"/>
                </c:ext>
              </c:extLst>
            </c:dLbl>
            <c:dLbl>
              <c:idx val="22"/>
              <c:layout>
                <c:manualLayout>
                  <c:x val="-3.2734997963603289E-2"/>
                  <c:y val="-8.4005651056661718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B-B678-4723-A466-C6AFF37E32AA}"/>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rgbClr val="0070C0"/>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trendline>
            <c:spPr>
              <a:ln w="31750" cap="rnd">
                <a:solidFill>
                  <a:schemeClr val="tx1"/>
                </a:solidFill>
                <a:prstDash val="sysDash"/>
              </a:ln>
              <a:effectLst/>
            </c:spPr>
            <c:trendlineType val="linear"/>
            <c:dispRSqr val="0"/>
            <c:dispEq val="0"/>
          </c:trendline>
          <c:cat>
            <c:numRef>
              <c:f>Sheet1!$B$14:$B$39</c:f>
              <c:numCache>
                <c:formatCode>m/d/yy;@</c:formatCode>
                <c:ptCount val="26"/>
                <c:pt idx="0">
                  <c:v>42156</c:v>
                </c:pt>
                <c:pt idx="1">
                  <c:v>42186</c:v>
                </c:pt>
                <c:pt idx="2">
                  <c:v>42217</c:v>
                </c:pt>
                <c:pt idx="3">
                  <c:v>42248</c:v>
                </c:pt>
                <c:pt idx="4">
                  <c:v>42278</c:v>
                </c:pt>
                <c:pt idx="5">
                  <c:v>42309</c:v>
                </c:pt>
                <c:pt idx="6">
                  <c:v>42339</c:v>
                </c:pt>
                <c:pt idx="7">
                  <c:v>42370</c:v>
                </c:pt>
                <c:pt idx="8">
                  <c:v>42401</c:v>
                </c:pt>
                <c:pt idx="9">
                  <c:v>42430</c:v>
                </c:pt>
                <c:pt idx="10">
                  <c:v>42461</c:v>
                </c:pt>
                <c:pt idx="11">
                  <c:v>42491</c:v>
                </c:pt>
                <c:pt idx="12">
                  <c:v>42522</c:v>
                </c:pt>
                <c:pt idx="13">
                  <c:v>42583</c:v>
                </c:pt>
                <c:pt idx="14">
                  <c:v>42614</c:v>
                </c:pt>
                <c:pt idx="15">
                  <c:v>42644</c:v>
                </c:pt>
                <c:pt idx="16">
                  <c:v>42675</c:v>
                </c:pt>
                <c:pt idx="17">
                  <c:v>42705</c:v>
                </c:pt>
                <c:pt idx="18">
                  <c:v>42736</c:v>
                </c:pt>
                <c:pt idx="19">
                  <c:v>42767</c:v>
                </c:pt>
                <c:pt idx="20">
                  <c:v>42795</c:v>
                </c:pt>
                <c:pt idx="21">
                  <c:v>42826</c:v>
                </c:pt>
                <c:pt idx="22" formatCode="m/d/yyyy">
                  <c:v>42856</c:v>
                </c:pt>
                <c:pt idx="23" formatCode="m/d/yyyy">
                  <c:v>42887</c:v>
                </c:pt>
                <c:pt idx="24" formatCode="m/d/yyyy">
                  <c:v>42917</c:v>
                </c:pt>
                <c:pt idx="25" formatCode="m/d/yyyy">
                  <c:v>42948</c:v>
                </c:pt>
              </c:numCache>
            </c:numRef>
          </c:cat>
          <c:val>
            <c:numRef>
              <c:f>Sheet1!$C$14:$C$39</c:f>
              <c:numCache>
                <c:formatCode>0%</c:formatCode>
                <c:ptCount val="26"/>
                <c:pt idx="0">
                  <c:v>0.86214176014413713</c:v>
                </c:pt>
                <c:pt idx="1">
                  <c:v>0.88439291243044227</c:v>
                </c:pt>
                <c:pt idx="2">
                  <c:v>0.88</c:v>
                </c:pt>
                <c:pt idx="3">
                  <c:v>0.88</c:v>
                </c:pt>
                <c:pt idx="4">
                  <c:v>0.89</c:v>
                </c:pt>
                <c:pt idx="5">
                  <c:v>0.88</c:v>
                </c:pt>
                <c:pt idx="6">
                  <c:v>0.86</c:v>
                </c:pt>
                <c:pt idx="7">
                  <c:v>0.88</c:v>
                </c:pt>
                <c:pt idx="8">
                  <c:v>0.91</c:v>
                </c:pt>
                <c:pt idx="9">
                  <c:v>0.91</c:v>
                </c:pt>
                <c:pt idx="10">
                  <c:v>0.89</c:v>
                </c:pt>
                <c:pt idx="11">
                  <c:v>0.9</c:v>
                </c:pt>
                <c:pt idx="12">
                  <c:v>0.89</c:v>
                </c:pt>
                <c:pt idx="13">
                  <c:v>0.89622193800000005</c:v>
                </c:pt>
                <c:pt idx="14">
                  <c:v>0.906868283</c:v>
                </c:pt>
                <c:pt idx="15">
                  <c:v>0.91239579199999998</c:v>
                </c:pt>
                <c:pt idx="16">
                  <c:v>0.90367591400000002</c:v>
                </c:pt>
                <c:pt idx="17">
                  <c:v>0.89503781199999999</c:v>
                </c:pt>
                <c:pt idx="18">
                  <c:v>0.92550474100000002</c:v>
                </c:pt>
                <c:pt idx="19">
                  <c:v>0.92</c:v>
                </c:pt>
                <c:pt idx="20">
                  <c:v>0.92400000000000004</c:v>
                </c:pt>
                <c:pt idx="21">
                  <c:v>0.92</c:v>
                </c:pt>
                <c:pt idx="22">
                  <c:v>0.90600000000000003</c:v>
                </c:pt>
                <c:pt idx="23">
                  <c:v>0.92700000000000005</c:v>
                </c:pt>
                <c:pt idx="24">
                  <c:v>0.93900000000000006</c:v>
                </c:pt>
                <c:pt idx="25">
                  <c:v>0.95400000000000007</c:v>
                </c:pt>
              </c:numCache>
            </c:numRef>
          </c:val>
          <c:smooth val="0"/>
          <c:extLst>
            <c:ext xmlns:c16="http://schemas.microsoft.com/office/drawing/2014/chart" uri="{C3380CC4-5D6E-409C-BE32-E72D297353CC}">
              <c16:uniqueId val="{0000000C-B678-4723-A466-C6AFF37E32AA}"/>
            </c:ext>
          </c:extLst>
        </c:ser>
        <c:dLbls>
          <c:showLegendKey val="0"/>
          <c:showVal val="0"/>
          <c:showCatName val="0"/>
          <c:showSerName val="0"/>
          <c:showPercent val="0"/>
          <c:showBubbleSize val="0"/>
        </c:dLbls>
        <c:marker val="1"/>
        <c:smooth val="0"/>
        <c:axId val="145533872"/>
        <c:axId val="145534264"/>
      </c:lineChart>
      <c:dateAx>
        <c:axId val="145533872"/>
        <c:scaling>
          <c:orientation val="minMax"/>
        </c:scaling>
        <c:delete val="0"/>
        <c:axPos val="b"/>
        <c:numFmt formatCode="m/d/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45534264"/>
        <c:crosses val="autoZero"/>
        <c:auto val="1"/>
        <c:lblOffset val="100"/>
        <c:baseTimeUnit val="months"/>
      </c:dateAx>
      <c:valAx>
        <c:axId val="145534264"/>
        <c:scaling>
          <c:orientation val="minMax"/>
          <c:max val="1"/>
          <c:min val="0.8"/>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45533872"/>
        <c:crosses val="autoZero"/>
        <c:crossBetween val="between"/>
      </c:valAx>
      <c:spPr>
        <a:noFill/>
        <a:ln>
          <a:noFill/>
        </a:ln>
        <a:effectLst/>
      </c:spPr>
    </c:plotArea>
    <c:plotVisOnly val="1"/>
    <c:dispBlanksAs val="gap"/>
    <c:showDLblsOverMax val="0"/>
  </c:chart>
  <c:spPr>
    <a:noFill/>
    <a:ln>
      <a:solidFill>
        <a:srgbClr val="254B8E"/>
      </a:solidFill>
    </a:ln>
    <a:effectLst/>
  </c:spPr>
  <c:txPr>
    <a:bodyPr/>
    <a:lstStyle/>
    <a:p>
      <a:pPr>
        <a:defRPr/>
      </a:pPr>
      <a:endParaRPr lang="en-US"/>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Column2</c:v>
                </c:pt>
              </c:strCache>
            </c:strRef>
          </c:tx>
          <c:dPt>
            <c:idx val="0"/>
            <c:bubble3D val="0"/>
            <c:spPr>
              <a:solidFill>
                <a:schemeClr val="tx2"/>
              </a:solidFill>
            </c:spPr>
            <c:extLst>
              <c:ext xmlns:c16="http://schemas.microsoft.com/office/drawing/2014/chart" uri="{C3380CC4-5D6E-409C-BE32-E72D297353CC}">
                <c16:uniqueId val="{00000001-479A-48D7-807D-09196E310004}"/>
              </c:ext>
            </c:extLst>
          </c:dPt>
          <c:dPt>
            <c:idx val="1"/>
            <c:bubble3D val="0"/>
            <c:spPr>
              <a:solidFill>
                <a:srgbClr val="92D050"/>
              </a:solidFill>
            </c:spPr>
            <c:extLst>
              <c:ext xmlns:c16="http://schemas.microsoft.com/office/drawing/2014/chart" uri="{C3380CC4-5D6E-409C-BE32-E72D297353CC}">
                <c16:uniqueId val="{00000003-479A-48D7-807D-09196E310004}"/>
              </c:ext>
            </c:extLst>
          </c:dPt>
          <c:dPt>
            <c:idx val="2"/>
            <c:bubble3D val="0"/>
            <c:spPr>
              <a:solidFill>
                <a:schemeClr val="tx2">
                  <a:lumMod val="40000"/>
                  <a:lumOff val="60000"/>
                </a:schemeClr>
              </a:solidFill>
            </c:spPr>
            <c:extLst>
              <c:ext xmlns:c16="http://schemas.microsoft.com/office/drawing/2014/chart" uri="{C3380CC4-5D6E-409C-BE32-E72D297353CC}">
                <c16:uniqueId val="{00000005-479A-48D7-807D-09196E310004}"/>
              </c:ext>
            </c:extLst>
          </c:dPt>
          <c:dPt>
            <c:idx val="3"/>
            <c:bubble3D val="0"/>
            <c:spPr>
              <a:solidFill>
                <a:schemeClr val="accent3"/>
              </a:solidFill>
            </c:spPr>
            <c:extLst>
              <c:ext xmlns:c16="http://schemas.microsoft.com/office/drawing/2014/chart" uri="{C3380CC4-5D6E-409C-BE32-E72D297353CC}">
                <c16:uniqueId val="{00000007-479A-48D7-807D-09196E310004}"/>
              </c:ext>
            </c:extLst>
          </c:dPt>
          <c:dPt>
            <c:idx val="4"/>
            <c:bubble3D val="0"/>
            <c:spPr>
              <a:solidFill>
                <a:srgbClr val="1D5F11"/>
              </a:solidFill>
            </c:spPr>
            <c:extLst>
              <c:ext xmlns:c16="http://schemas.microsoft.com/office/drawing/2014/chart" uri="{C3380CC4-5D6E-409C-BE32-E72D297353CC}">
                <c16:uniqueId val="{00000009-479A-48D7-807D-09196E310004}"/>
              </c:ext>
            </c:extLst>
          </c:dPt>
          <c:dPt>
            <c:idx val="5"/>
            <c:bubble3D val="0"/>
            <c:spPr>
              <a:solidFill>
                <a:schemeClr val="tx2"/>
              </a:solidFill>
            </c:spPr>
            <c:extLst>
              <c:ext xmlns:c16="http://schemas.microsoft.com/office/drawing/2014/chart" uri="{C3380CC4-5D6E-409C-BE32-E72D297353CC}">
                <c16:uniqueId val="{0000000B-479A-48D7-807D-09196E310004}"/>
              </c:ext>
            </c:extLst>
          </c:dPt>
          <c:dPt>
            <c:idx val="6"/>
            <c:bubble3D val="0"/>
            <c:spPr>
              <a:solidFill>
                <a:schemeClr val="accent1"/>
              </a:solidFill>
            </c:spPr>
            <c:extLst>
              <c:ext xmlns:c16="http://schemas.microsoft.com/office/drawing/2014/chart" uri="{C3380CC4-5D6E-409C-BE32-E72D297353CC}">
                <c16:uniqueId val="{0000000D-479A-48D7-807D-09196E310004}"/>
              </c:ext>
            </c:extLst>
          </c:dPt>
          <c:dPt>
            <c:idx val="7"/>
            <c:bubble3D val="0"/>
            <c:spPr>
              <a:solidFill>
                <a:srgbClr val="D7FFBC"/>
              </a:solidFill>
            </c:spPr>
            <c:extLst>
              <c:ext xmlns:c16="http://schemas.microsoft.com/office/drawing/2014/chart" uri="{C3380CC4-5D6E-409C-BE32-E72D297353CC}">
                <c16:uniqueId val="{0000000F-479A-48D7-807D-09196E310004}"/>
              </c:ext>
            </c:extLst>
          </c:dPt>
          <c:dPt>
            <c:idx val="8"/>
            <c:bubble3D val="0"/>
            <c:spPr>
              <a:solidFill>
                <a:schemeClr val="tx1"/>
              </a:solidFill>
            </c:spPr>
            <c:extLst>
              <c:ext xmlns:c16="http://schemas.microsoft.com/office/drawing/2014/chart" uri="{C3380CC4-5D6E-409C-BE32-E72D297353CC}">
                <c16:uniqueId val="{00000011-479A-48D7-807D-09196E310004}"/>
              </c:ext>
            </c:extLst>
          </c:dPt>
          <c:dPt>
            <c:idx val="9"/>
            <c:bubble3D val="0"/>
            <c:spPr>
              <a:solidFill>
                <a:srgbClr val="86BEFB"/>
              </a:solidFill>
            </c:spPr>
            <c:extLst>
              <c:ext xmlns:c16="http://schemas.microsoft.com/office/drawing/2014/chart" uri="{C3380CC4-5D6E-409C-BE32-E72D297353CC}">
                <c16:uniqueId val="{00000013-479A-48D7-807D-09196E310004}"/>
              </c:ext>
            </c:extLst>
          </c:dPt>
          <c:dPt>
            <c:idx val="10"/>
            <c:bubble3D val="0"/>
            <c:spPr>
              <a:solidFill>
                <a:schemeClr val="accent6"/>
              </a:solidFill>
            </c:spPr>
            <c:extLst>
              <c:ext xmlns:c16="http://schemas.microsoft.com/office/drawing/2014/chart" uri="{C3380CC4-5D6E-409C-BE32-E72D297353CC}">
                <c16:uniqueId val="{00000015-479A-48D7-807D-09196E310004}"/>
              </c:ext>
            </c:extLst>
          </c:dPt>
          <c:dPt>
            <c:idx val="11"/>
            <c:bubble3D val="0"/>
            <c:spPr>
              <a:solidFill>
                <a:srgbClr val="9A9A9A"/>
              </a:solidFill>
            </c:spPr>
            <c:extLst>
              <c:ext xmlns:c16="http://schemas.microsoft.com/office/drawing/2014/chart" uri="{C3380CC4-5D6E-409C-BE32-E72D297353CC}">
                <c16:uniqueId val="{00000017-479A-48D7-807D-09196E310004}"/>
              </c:ext>
            </c:extLst>
          </c:dPt>
          <c:dPt>
            <c:idx val="12"/>
            <c:bubble3D val="0"/>
            <c:spPr>
              <a:solidFill>
                <a:schemeClr val="accent1">
                  <a:lumMod val="60000"/>
                  <a:lumOff val="40000"/>
                </a:schemeClr>
              </a:solidFill>
            </c:spPr>
            <c:extLst>
              <c:ext xmlns:c16="http://schemas.microsoft.com/office/drawing/2014/chart" uri="{C3380CC4-5D6E-409C-BE32-E72D297353CC}">
                <c16:uniqueId val="{00000019-479A-48D7-807D-09196E310004}"/>
              </c:ext>
            </c:extLst>
          </c:dPt>
          <c:dPt>
            <c:idx val="13"/>
            <c:bubble3D val="0"/>
            <c:spPr>
              <a:solidFill>
                <a:srgbClr val="75D835"/>
              </a:solidFill>
            </c:spPr>
            <c:extLst>
              <c:ext xmlns:c16="http://schemas.microsoft.com/office/drawing/2014/chart" uri="{C3380CC4-5D6E-409C-BE32-E72D297353CC}">
                <c16:uniqueId val="{0000001B-479A-48D7-807D-09196E310004}"/>
              </c:ext>
            </c:extLst>
          </c:dPt>
          <c:dPt>
            <c:idx val="14"/>
            <c:bubble3D val="0"/>
            <c:spPr>
              <a:solidFill>
                <a:schemeClr val="bg2"/>
              </a:solidFill>
              <a:ln>
                <a:solidFill>
                  <a:srgbClr val="E9E9E9"/>
                </a:solidFill>
              </a:ln>
            </c:spPr>
            <c:extLst>
              <c:ext xmlns:c16="http://schemas.microsoft.com/office/drawing/2014/chart" uri="{C3380CC4-5D6E-409C-BE32-E72D297353CC}">
                <c16:uniqueId val="{0000001D-479A-48D7-807D-09196E310004}"/>
              </c:ext>
            </c:extLst>
          </c:dPt>
          <c:dPt>
            <c:idx val="15"/>
            <c:bubble3D val="0"/>
            <c:spPr>
              <a:solidFill>
                <a:srgbClr val="BEDEFF"/>
              </a:solidFill>
            </c:spPr>
            <c:extLst>
              <c:ext xmlns:c16="http://schemas.microsoft.com/office/drawing/2014/chart" uri="{C3380CC4-5D6E-409C-BE32-E72D297353CC}">
                <c16:uniqueId val="{0000001F-479A-48D7-807D-09196E310004}"/>
              </c:ext>
            </c:extLst>
          </c:dPt>
          <c:cat>
            <c:strRef>
              <c:f>Sheet1!$A$2:$A$4</c:f>
              <c:strCache>
                <c:ptCount val="3"/>
                <c:pt idx="0">
                  <c:v>Time</c:v>
                </c:pt>
                <c:pt idx="1">
                  <c:v>Space</c:v>
                </c:pt>
                <c:pt idx="2">
                  <c:v>Volume</c:v>
                </c:pt>
              </c:strCache>
            </c:strRef>
          </c:cat>
          <c:val>
            <c:numRef>
              <c:f>Sheet1!$B$2:$B$4</c:f>
              <c:numCache>
                <c:formatCode>General</c:formatCode>
                <c:ptCount val="3"/>
                <c:pt idx="0">
                  <c:v>3</c:v>
                </c:pt>
                <c:pt idx="1">
                  <c:v>3</c:v>
                </c:pt>
                <c:pt idx="2">
                  <c:v>3</c:v>
                </c:pt>
              </c:numCache>
            </c:numRef>
          </c:val>
          <c:extLst>
            <c:ext xmlns:c16="http://schemas.microsoft.com/office/drawing/2014/chart" uri="{C3380CC4-5D6E-409C-BE32-E72D297353CC}">
              <c16:uniqueId val="{00000020-479A-48D7-807D-09196E310004}"/>
            </c:ext>
          </c:extLst>
        </c:ser>
        <c:dLbls>
          <c:showLegendKey val="0"/>
          <c:showVal val="0"/>
          <c:showCatName val="0"/>
          <c:showSerName val="0"/>
          <c:showPercent val="0"/>
          <c:showBubbleSize val="0"/>
          <c:showLeaderLines val="1"/>
        </c:dLbls>
        <c:firstSliceAng val="0"/>
        <c:holeSize val="41"/>
      </c:doughnutChart>
    </c:plotArea>
    <c:plotVisOnly val="1"/>
    <c:dispBlanksAs val="zero"/>
    <c:showDLblsOverMax val="0"/>
  </c:chart>
  <c:spPr>
    <a:ln>
      <a:noFill/>
    </a:ln>
  </c:spPr>
  <c:txPr>
    <a:bodyPr/>
    <a:lstStyle/>
    <a:p>
      <a:pPr>
        <a:defRPr sz="1800"/>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7442727853568847E-2"/>
          <c:y val="4.5112781954887396E-2"/>
          <c:w val="0.87764368182639874"/>
          <c:h val="0.69827561543399341"/>
        </c:manualLayout>
      </c:layout>
      <c:scatterChart>
        <c:scatterStyle val="smoothMarker"/>
        <c:varyColors val="1"/>
        <c:ser>
          <c:idx val="0"/>
          <c:order val="0"/>
          <c:tx>
            <c:strRef>
              <c:f>Sheet1!$B$1</c:f>
              <c:strCache>
                <c:ptCount val="1"/>
                <c:pt idx="0">
                  <c:v>Wq</c:v>
                </c:pt>
              </c:strCache>
            </c:strRef>
          </c:tx>
          <c:spPr>
            <a:ln w="38100">
              <a:solidFill>
                <a:schemeClr val="tx2"/>
              </a:solidFill>
            </a:ln>
          </c:spPr>
          <c:marker>
            <c:symbol val="none"/>
          </c:marker>
          <c:xVal>
            <c:numRef>
              <c:f>Sheet1!$A$2:$A$42</c:f>
              <c:numCache>
                <c:formatCode>General</c:formatCode>
                <c:ptCount val="41"/>
                <c:pt idx="0">
                  <c:v>60</c:v>
                </c:pt>
                <c:pt idx="1">
                  <c:v>61</c:v>
                </c:pt>
                <c:pt idx="2">
                  <c:v>62</c:v>
                </c:pt>
                <c:pt idx="3">
                  <c:v>63</c:v>
                </c:pt>
                <c:pt idx="4">
                  <c:v>64</c:v>
                </c:pt>
                <c:pt idx="5">
                  <c:v>65</c:v>
                </c:pt>
                <c:pt idx="6">
                  <c:v>66</c:v>
                </c:pt>
                <c:pt idx="7">
                  <c:v>67</c:v>
                </c:pt>
                <c:pt idx="8">
                  <c:v>68</c:v>
                </c:pt>
                <c:pt idx="9">
                  <c:v>69</c:v>
                </c:pt>
                <c:pt idx="10">
                  <c:v>70</c:v>
                </c:pt>
                <c:pt idx="11">
                  <c:v>71</c:v>
                </c:pt>
                <c:pt idx="12">
                  <c:v>72</c:v>
                </c:pt>
                <c:pt idx="13">
                  <c:v>73</c:v>
                </c:pt>
                <c:pt idx="14">
                  <c:v>74</c:v>
                </c:pt>
                <c:pt idx="15">
                  <c:v>75</c:v>
                </c:pt>
                <c:pt idx="16">
                  <c:v>76</c:v>
                </c:pt>
                <c:pt idx="17">
                  <c:v>77</c:v>
                </c:pt>
                <c:pt idx="18">
                  <c:v>78</c:v>
                </c:pt>
                <c:pt idx="19">
                  <c:v>79</c:v>
                </c:pt>
                <c:pt idx="20">
                  <c:v>80</c:v>
                </c:pt>
                <c:pt idx="21">
                  <c:v>81</c:v>
                </c:pt>
                <c:pt idx="22">
                  <c:v>82</c:v>
                </c:pt>
                <c:pt idx="23">
                  <c:v>83</c:v>
                </c:pt>
                <c:pt idx="24">
                  <c:v>84</c:v>
                </c:pt>
                <c:pt idx="25">
                  <c:v>85</c:v>
                </c:pt>
                <c:pt idx="26">
                  <c:v>86</c:v>
                </c:pt>
                <c:pt idx="27">
                  <c:v>87</c:v>
                </c:pt>
                <c:pt idx="28">
                  <c:v>88</c:v>
                </c:pt>
                <c:pt idx="29">
                  <c:v>89</c:v>
                </c:pt>
                <c:pt idx="30">
                  <c:v>90</c:v>
                </c:pt>
                <c:pt idx="31">
                  <c:v>91</c:v>
                </c:pt>
                <c:pt idx="32">
                  <c:v>92</c:v>
                </c:pt>
                <c:pt idx="33">
                  <c:v>93</c:v>
                </c:pt>
                <c:pt idx="34">
                  <c:v>94</c:v>
                </c:pt>
                <c:pt idx="35">
                  <c:v>95</c:v>
                </c:pt>
                <c:pt idx="36">
                  <c:v>96</c:v>
                </c:pt>
                <c:pt idx="37">
                  <c:v>97</c:v>
                </c:pt>
                <c:pt idx="38">
                  <c:v>97.5</c:v>
                </c:pt>
                <c:pt idx="39">
                  <c:v>99</c:v>
                </c:pt>
                <c:pt idx="40">
                  <c:v>100</c:v>
                </c:pt>
              </c:numCache>
            </c:numRef>
          </c:xVal>
          <c:yVal>
            <c:numRef>
              <c:f>Sheet1!$B$2:$B$42</c:f>
              <c:numCache>
                <c:formatCode>General</c:formatCode>
                <c:ptCount val="41"/>
                <c:pt idx="0">
                  <c:v>1.1700000000000008</c:v>
                </c:pt>
                <c:pt idx="1">
                  <c:v>1.2000000000000002</c:v>
                </c:pt>
                <c:pt idx="2">
                  <c:v>1.3</c:v>
                </c:pt>
                <c:pt idx="3">
                  <c:v>1.34</c:v>
                </c:pt>
                <c:pt idx="4">
                  <c:v>1.43</c:v>
                </c:pt>
                <c:pt idx="5">
                  <c:v>1.43</c:v>
                </c:pt>
                <c:pt idx="6">
                  <c:v>1.48</c:v>
                </c:pt>
                <c:pt idx="7">
                  <c:v>1.56</c:v>
                </c:pt>
                <c:pt idx="8">
                  <c:v>1.6</c:v>
                </c:pt>
                <c:pt idx="9">
                  <c:v>1.74</c:v>
                </c:pt>
                <c:pt idx="10">
                  <c:v>1.82</c:v>
                </c:pt>
                <c:pt idx="11">
                  <c:v>1.9500000000000008</c:v>
                </c:pt>
                <c:pt idx="12">
                  <c:v>2.04</c:v>
                </c:pt>
                <c:pt idx="13">
                  <c:v>2.13</c:v>
                </c:pt>
                <c:pt idx="14">
                  <c:v>2.2600000000000002</c:v>
                </c:pt>
                <c:pt idx="15">
                  <c:v>2.4000000000000004</c:v>
                </c:pt>
                <c:pt idx="16">
                  <c:v>2.52</c:v>
                </c:pt>
                <c:pt idx="17">
                  <c:v>2.69</c:v>
                </c:pt>
                <c:pt idx="18">
                  <c:v>2.8000000000000003</c:v>
                </c:pt>
                <c:pt idx="19">
                  <c:v>2.9899999999999998</c:v>
                </c:pt>
                <c:pt idx="20">
                  <c:v>3.2</c:v>
                </c:pt>
                <c:pt idx="21">
                  <c:v>3.4299999999999997</c:v>
                </c:pt>
                <c:pt idx="22">
                  <c:v>3.64</c:v>
                </c:pt>
                <c:pt idx="23">
                  <c:v>3.9</c:v>
                </c:pt>
                <c:pt idx="24">
                  <c:v>4.1599999999999975</c:v>
                </c:pt>
                <c:pt idx="25">
                  <c:v>4.51</c:v>
                </c:pt>
                <c:pt idx="26">
                  <c:v>4.95</c:v>
                </c:pt>
                <c:pt idx="27">
                  <c:v>5.38</c:v>
                </c:pt>
                <c:pt idx="28">
                  <c:v>5.9</c:v>
                </c:pt>
                <c:pt idx="29">
                  <c:v>6.4</c:v>
                </c:pt>
                <c:pt idx="30">
                  <c:v>7.2</c:v>
                </c:pt>
                <c:pt idx="31">
                  <c:v>8.16</c:v>
                </c:pt>
                <c:pt idx="32">
                  <c:v>9.24</c:v>
                </c:pt>
                <c:pt idx="33">
                  <c:v>10.59</c:v>
                </c:pt>
                <c:pt idx="34">
                  <c:v>12.540000000000001</c:v>
                </c:pt>
                <c:pt idx="35">
                  <c:v>15.4</c:v>
                </c:pt>
                <c:pt idx="36">
                  <c:v>20</c:v>
                </c:pt>
              </c:numCache>
            </c:numRef>
          </c:yVal>
          <c:smooth val="1"/>
          <c:extLst>
            <c:ext xmlns:c16="http://schemas.microsoft.com/office/drawing/2014/chart" uri="{C3380CC4-5D6E-409C-BE32-E72D297353CC}">
              <c16:uniqueId val="{00000000-3691-4CDF-BCBE-989831499C3B}"/>
            </c:ext>
          </c:extLst>
        </c:ser>
        <c:ser>
          <c:idx val="9"/>
          <c:order val="2"/>
          <c:tx>
            <c:strRef>
              <c:f>Sheet1!$D$1</c:f>
              <c:strCache>
                <c:ptCount val="1"/>
                <c:pt idx="0">
                  <c:v>marker</c:v>
                </c:pt>
              </c:strCache>
            </c:strRef>
          </c:tx>
          <c:spPr>
            <a:ln w="28575">
              <a:noFill/>
            </a:ln>
          </c:spPr>
          <c:marker>
            <c:symbol val="none"/>
          </c:marker>
          <c:xVal>
            <c:numRef>
              <c:f>Sheet1!$A$2:$A$42</c:f>
              <c:numCache>
                <c:formatCode>General</c:formatCode>
                <c:ptCount val="41"/>
                <c:pt idx="0">
                  <c:v>60</c:v>
                </c:pt>
                <c:pt idx="1">
                  <c:v>61</c:v>
                </c:pt>
                <c:pt idx="2">
                  <c:v>62</c:v>
                </c:pt>
                <c:pt idx="3">
                  <c:v>63</c:v>
                </c:pt>
                <c:pt idx="4">
                  <c:v>64</c:v>
                </c:pt>
                <c:pt idx="5">
                  <c:v>65</c:v>
                </c:pt>
                <c:pt idx="6">
                  <c:v>66</c:v>
                </c:pt>
                <c:pt idx="7">
                  <c:v>67</c:v>
                </c:pt>
                <c:pt idx="8">
                  <c:v>68</c:v>
                </c:pt>
                <c:pt idx="9">
                  <c:v>69</c:v>
                </c:pt>
                <c:pt idx="10">
                  <c:v>70</c:v>
                </c:pt>
                <c:pt idx="11">
                  <c:v>71</c:v>
                </c:pt>
                <c:pt idx="12">
                  <c:v>72</c:v>
                </c:pt>
                <c:pt idx="13">
                  <c:v>73</c:v>
                </c:pt>
                <c:pt idx="14">
                  <c:v>74</c:v>
                </c:pt>
                <c:pt idx="15">
                  <c:v>75</c:v>
                </c:pt>
                <c:pt idx="16">
                  <c:v>76</c:v>
                </c:pt>
                <c:pt idx="17">
                  <c:v>77</c:v>
                </c:pt>
                <c:pt idx="18">
                  <c:v>78</c:v>
                </c:pt>
                <c:pt idx="19">
                  <c:v>79</c:v>
                </c:pt>
                <c:pt idx="20">
                  <c:v>80</c:v>
                </c:pt>
                <c:pt idx="21">
                  <c:v>81</c:v>
                </c:pt>
                <c:pt idx="22">
                  <c:v>82</c:v>
                </c:pt>
                <c:pt idx="23">
                  <c:v>83</c:v>
                </c:pt>
                <c:pt idx="24">
                  <c:v>84</c:v>
                </c:pt>
                <c:pt idx="25">
                  <c:v>85</c:v>
                </c:pt>
                <c:pt idx="26">
                  <c:v>86</c:v>
                </c:pt>
                <c:pt idx="27">
                  <c:v>87</c:v>
                </c:pt>
                <c:pt idx="28">
                  <c:v>88</c:v>
                </c:pt>
                <c:pt idx="29">
                  <c:v>89</c:v>
                </c:pt>
                <c:pt idx="30">
                  <c:v>90</c:v>
                </c:pt>
                <c:pt idx="31">
                  <c:v>91</c:v>
                </c:pt>
                <c:pt idx="32">
                  <c:v>92</c:v>
                </c:pt>
                <c:pt idx="33">
                  <c:v>93</c:v>
                </c:pt>
                <c:pt idx="34">
                  <c:v>94</c:v>
                </c:pt>
                <c:pt idx="35">
                  <c:v>95</c:v>
                </c:pt>
                <c:pt idx="36">
                  <c:v>96</c:v>
                </c:pt>
                <c:pt idx="37">
                  <c:v>97</c:v>
                </c:pt>
                <c:pt idx="38">
                  <c:v>97.5</c:v>
                </c:pt>
                <c:pt idx="39">
                  <c:v>99</c:v>
                </c:pt>
                <c:pt idx="40">
                  <c:v>100</c:v>
                </c:pt>
              </c:numCache>
            </c:numRef>
          </c:xVal>
          <c:yVal>
            <c:numRef>
              <c:f>Sheet1!$D$2:$D$42</c:f>
              <c:numCache>
                <c:formatCode>General</c:formatCode>
                <c:ptCount val="41"/>
                <c:pt idx="25">
                  <c:v>0</c:v>
                </c:pt>
              </c:numCache>
            </c:numRef>
          </c:yVal>
          <c:smooth val="1"/>
          <c:extLst>
            <c:ext xmlns:c16="http://schemas.microsoft.com/office/drawing/2014/chart" uri="{C3380CC4-5D6E-409C-BE32-E72D297353CC}">
              <c16:uniqueId val="{00000001-3691-4CDF-BCBE-989831499C3B}"/>
            </c:ext>
          </c:extLst>
        </c:ser>
        <c:dLbls>
          <c:showLegendKey val="0"/>
          <c:showVal val="0"/>
          <c:showCatName val="0"/>
          <c:showSerName val="0"/>
          <c:showPercent val="0"/>
          <c:showBubbleSize val="0"/>
        </c:dLbls>
        <c:axId val="240661768"/>
        <c:axId val="240663336"/>
      </c:scatterChart>
      <c:scatterChart>
        <c:scatterStyle val="smoothMarker"/>
        <c:varyColors val="1"/>
        <c:ser>
          <c:idx val="1"/>
          <c:order val="1"/>
          <c:tx>
            <c:strRef>
              <c:f>Sheet1!$C$1</c:f>
              <c:strCache>
                <c:ptCount val="1"/>
                <c:pt idx="0">
                  <c:v>Lq</c:v>
                </c:pt>
              </c:strCache>
            </c:strRef>
          </c:tx>
          <c:spPr>
            <a:ln w="38100">
              <a:solidFill>
                <a:srgbClr val="FFC000"/>
              </a:solidFill>
            </a:ln>
          </c:spPr>
          <c:marker>
            <c:symbol val="none"/>
          </c:marker>
          <c:xVal>
            <c:numRef>
              <c:f>Sheet1!$A$2:$A$42</c:f>
              <c:numCache>
                <c:formatCode>General</c:formatCode>
                <c:ptCount val="41"/>
                <c:pt idx="0">
                  <c:v>60</c:v>
                </c:pt>
                <c:pt idx="1">
                  <c:v>61</c:v>
                </c:pt>
                <c:pt idx="2">
                  <c:v>62</c:v>
                </c:pt>
                <c:pt idx="3">
                  <c:v>63</c:v>
                </c:pt>
                <c:pt idx="4">
                  <c:v>64</c:v>
                </c:pt>
                <c:pt idx="5">
                  <c:v>65</c:v>
                </c:pt>
                <c:pt idx="6">
                  <c:v>66</c:v>
                </c:pt>
                <c:pt idx="7">
                  <c:v>67</c:v>
                </c:pt>
                <c:pt idx="8">
                  <c:v>68</c:v>
                </c:pt>
                <c:pt idx="9">
                  <c:v>69</c:v>
                </c:pt>
                <c:pt idx="10">
                  <c:v>70</c:v>
                </c:pt>
                <c:pt idx="11">
                  <c:v>71</c:v>
                </c:pt>
                <c:pt idx="12">
                  <c:v>72</c:v>
                </c:pt>
                <c:pt idx="13">
                  <c:v>73</c:v>
                </c:pt>
                <c:pt idx="14">
                  <c:v>74</c:v>
                </c:pt>
                <c:pt idx="15">
                  <c:v>75</c:v>
                </c:pt>
                <c:pt idx="16">
                  <c:v>76</c:v>
                </c:pt>
                <c:pt idx="17">
                  <c:v>77</c:v>
                </c:pt>
                <c:pt idx="18">
                  <c:v>78</c:v>
                </c:pt>
                <c:pt idx="19">
                  <c:v>79</c:v>
                </c:pt>
                <c:pt idx="20">
                  <c:v>80</c:v>
                </c:pt>
                <c:pt idx="21">
                  <c:v>81</c:v>
                </c:pt>
                <c:pt idx="22">
                  <c:v>82</c:v>
                </c:pt>
                <c:pt idx="23">
                  <c:v>83</c:v>
                </c:pt>
                <c:pt idx="24">
                  <c:v>84</c:v>
                </c:pt>
                <c:pt idx="25">
                  <c:v>85</c:v>
                </c:pt>
                <c:pt idx="26">
                  <c:v>86</c:v>
                </c:pt>
                <c:pt idx="27">
                  <c:v>87</c:v>
                </c:pt>
                <c:pt idx="28">
                  <c:v>88</c:v>
                </c:pt>
                <c:pt idx="29">
                  <c:v>89</c:v>
                </c:pt>
                <c:pt idx="30">
                  <c:v>90</c:v>
                </c:pt>
                <c:pt idx="31">
                  <c:v>91</c:v>
                </c:pt>
                <c:pt idx="32">
                  <c:v>92</c:v>
                </c:pt>
                <c:pt idx="33">
                  <c:v>93</c:v>
                </c:pt>
                <c:pt idx="34">
                  <c:v>94</c:v>
                </c:pt>
                <c:pt idx="35">
                  <c:v>95</c:v>
                </c:pt>
                <c:pt idx="36">
                  <c:v>96</c:v>
                </c:pt>
                <c:pt idx="37">
                  <c:v>97</c:v>
                </c:pt>
                <c:pt idx="38">
                  <c:v>97.5</c:v>
                </c:pt>
                <c:pt idx="39">
                  <c:v>99</c:v>
                </c:pt>
                <c:pt idx="40">
                  <c:v>100</c:v>
                </c:pt>
              </c:numCache>
            </c:numRef>
          </c:xVal>
          <c:yVal>
            <c:numRef>
              <c:f>Sheet1!$C$2:$C$42</c:f>
              <c:numCache>
                <c:formatCode>General</c:formatCode>
                <c:ptCount val="41"/>
                <c:pt idx="0">
                  <c:v>0.4800000000000002</c:v>
                </c:pt>
                <c:pt idx="1">
                  <c:v>0.4800000000000002</c:v>
                </c:pt>
                <c:pt idx="2">
                  <c:v>0.52</c:v>
                </c:pt>
                <c:pt idx="3">
                  <c:v>0.56000000000000005</c:v>
                </c:pt>
                <c:pt idx="4">
                  <c:v>0.61000000000000043</c:v>
                </c:pt>
                <c:pt idx="5">
                  <c:v>0.65000000000000058</c:v>
                </c:pt>
                <c:pt idx="6">
                  <c:v>0.6900000000000005</c:v>
                </c:pt>
                <c:pt idx="7">
                  <c:v>0.74000000000000044</c:v>
                </c:pt>
                <c:pt idx="8">
                  <c:v>0.8</c:v>
                </c:pt>
                <c:pt idx="9">
                  <c:v>0.82000000000000051</c:v>
                </c:pt>
                <c:pt idx="10">
                  <c:v>0.87000000000000044</c:v>
                </c:pt>
                <c:pt idx="11">
                  <c:v>0.95000000000000051</c:v>
                </c:pt>
                <c:pt idx="12">
                  <c:v>0.95000000000000051</c:v>
                </c:pt>
                <c:pt idx="13">
                  <c:v>1.04</c:v>
                </c:pt>
                <c:pt idx="14">
                  <c:v>1.1300000000000001</c:v>
                </c:pt>
                <c:pt idx="15">
                  <c:v>1.2000000000000002</c:v>
                </c:pt>
                <c:pt idx="16">
                  <c:v>1.3</c:v>
                </c:pt>
                <c:pt idx="17">
                  <c:v>1.43</c:v>
                </c:pt>
                <c:pt idx="18">
                  <c:v>1.5</c:v>
                </c:pt>
                <c:pt idx="19">
                  <c:v>1.6500000000000001</c:v>
                </c:pt>
                <c:pt idx="20">
                  <c:v>1.74</c:v>
                </c:pt>
                <c:pt idx="21">
                  <c:v>1.9100000000000001</c:v>
                </c:pt>
                <c:pt idx="22">
                  <c:v>2.04</c:v>
                </c:pt>
                <c:pt idx="23">
                  <c:v>2.21</c:v>
                </c:pt>
                <c:pt idx="24">
                  <c:v>2.4000000000000004</c:v>
                </c:pt>
                <c:pt idx="25">
                  <c:v>2.65</c:v>
                </c:pt>
                <c:pt idx="26">
                  <c:v>2.9099999999999997</c:v>
                </c:pt>
                <c:pt idx="27">
                  <c:v>3.2</c:v>
                </c:pt>
                <c:pt idx="28">
                  <c:v>3.56</c:v>
                </c:pt>
                <c:pt idx="29">
                  <c:v>3.9499999999999997</c:v>
                </c:pt>
                <c:pt idx="30">
                  <c:v>4.4700000000000024</c:v>
                </c:pt>
                <c:pt idx="31">
                  <c:v>5.1599999999999975</c:v>
                </c:pt>
                <c:pt idx="32">
                  <c:v>5.9</c:v>
                </c:pt>
                <c:pt idx="33">
                  <c:v>6.8500000000000005</c:v>
                </c:pt>
                <c:pt idx="34">
                  <c:v>8.16</c:v>
                </c:pt>
                <c:pt idx="35">
                  <c:v>10.07</c:v>
                </c:pt>
                <c:pt idx="36">
                  <c:v>12.84</c:v>
                </c:pt>
                <c:pt idx="37">
                  <c:v>16.830000000000005</c:v>
                </c:pt>
                <c:pt idx="38">
                  <c:v>20</c:v>
                </c:pt>
              </c:numCache>
            </c:numRef>
          </c:yVal>
          <c:smooth val="1"/>
          <c:extLst>
            <c:ext xmlns:c16="http://schemas.microsoft.com/office/drawing/2014/chart" uri="{C3380CC4-5D6E-409C-BE32-E72D297353CC}">
              <c16:uniqueId val="{00000002-3691-4CDF-BCBE-989831499C3B}"/>
            </c:ext>
          </c:extLst>
        </c:ser>
        <c:dLbls>
          <c:showLegendKey val="0"/>
          <c:showVal val="0"/>
          <c:showCatName val="0"/>
          <c:showSerName val="0"/>
          <c:showPercent val="0"/>
          <c:showBubbleSize val="0"/>
        </c:dLbls>
        <c:axId val="244034488"/>
        <c:axId val="240660984"/>
      </c:scatterChart>
      <c:valAx>
        <c:axId val="240661768"/>
        <c:scaling>
          <c:orientation val="minMax"/>
          <c:max val="100"/>
          <c:min val="60"/>
        </c:scaling>
        <c:delete val="0"/>
        <c:axPos val="b"/>
        <c:title>
          <c:tx>
            <c:rich>
              <a:bodyPr/>
              <a:lstStyle/>
              <a:p>
                <a:pPr>
                  <a:defRPr/>
                </a:pPr>
                <a:r>
                  <a:rPr lang="en-US"/>
                  <a:t>Utilization</a:t>
                </a:r>
              </a:p>
            </c:rich>
          </c:tx>
          <c:overlay val="0"/>
        </c:title>
        <c:numFmt formatCode="0&quot;%&quot;" sourceLinked="0"/>
        <c:majorTickMark val="out"/>
        <c:minorTickMark val="none"/>
        <c:tickLblPos val="nextTo"/>
        <c:txPr>
          <a:bodyPr rot="0" vert="horz"/>
          <a:lstStyle/>
          <a:p>
            <a:pPr>
              <a:defRPr sz="1400"/>
            </a:pPr>
            <a:endParaRPr lang="en-US"/>
          </a:p>
        </c:txPr>
        <c:crossAx val="240663336"/>
        <c:crosses val="autoZero"/>
        <c:crossBetween val="midCat"/>
        <c:majorUnit val="5"/>
      </c:valAx>
      <c:valAx>
        <c:axId val="240663336"/>
        <c:scaling>
          <c:orientation val="minMax"/>
          <c:max val="20"/>
          <c:min val="0"/>
        </c:scaling>
        <c:delete val="0"/>
        <c:axPos val="l"/>
        <c:title>
          <c:tx>
            <c:rich>
              <a:bodyPr rot="-5400000" vert="horz"/>
              <a:lstStyle/>
              <a:p>
                <a:pPr>
                  <a:defRPr sz="1400"/>
                </a:pPr>
                <a:r>
                  <a:rPr lang="en-US" sz="1400"/>
                  <a:t>Waiting Time (Wq)</a:t>
                </a:r>
              </a:p>
            </c:rich>
          </c:tx>
          <c:layout>
            <c:manualLayout>
              <c:xMode val="edge"/>
              <c:yMode val="edge"/>
              <c:x val="6.1707906044573589E-3"/>
              <c:y val="0.12320540372531068"/>
            </c:manualLayout>
          </c:layout>
          <c:overlay val="0"/>
        </c:title>
        <c:numFmt formatCode="#,##0" sourceLinked="0"/>
        <c:majorTickMark val="none"/>
        <c:minorTickMark val="none"/>
        <c:tickLblPos val="none"/>
        <c:txPr>
          <a:bodyPr rot="0" vert="horz"/>
          <a:lstStyle/>
          <a:p>
            <a:pPr>
              <a:defRPr/>
            </a:pPr>
            <a:endParaRPr lang="en-US"/>
          </a:p>
        </c:txPr>
        <c:crossAx val="240661768"/>
        <c:crosses val="autoZero"/>
        <c:crossBetween val="midCat"/>
        <c:majorUnit val="2"/>
      </c:valAx>
      <c:valAx>
        <c:axId val="240660984"/>
        <c:scaling>
          <c:orientation val="minMax"/>
          <c:max val="20"/>
        </c:scaling>
        <c:delete val="0"/>
        <c:axPos val="r"/>
        <c:title>
          <c:tx>
            <c:rich>
              <a:bodyPr rot="5400000" vert="horz"/>
              <a:lstStyle/>
              <a:p>
                <a:pPr>
                  <a:defRPr sz="1400"/>
                </a:pPr>
                <a:r>
                  <a:rPr lang="en-US" sz="1400"/>
                  <a:t>Customers in Que (Lq)</a:t>
                </a:r>
              </a:p>
            </c:rich>
          </c:tx>
          <c:layout>
            <c:manualLayout>
              <c:xMode val="edge"/>
              <c:yMode val="edge"/>
              <c:x val="0.94467225357041873"/>
              <c:y val="9.2650290276910935E-2"/>
            </c:manualLayout>
          </c:layout>
          <c:overlay val="0"/>
        </c:title>
        <c:numFmt formatCode="General" sourceLinked="1"/>
        <c:majorTickMark val="none"/>
        <c:minorTickMark val="none"/>
        <c:tickLblPos val="none"/>
        <c:crossAx val="244034488"/>
        <c:crosses val="max"/>
        <c:crossBetween val="midCat"/>
      </c:valAx>
      <c:valAx>
        <c:axId val="244034488"/>
        <c:scaling>
          <c:orientation val="minMax"/>
        </c:scaling>
        <c:delete val="1"/>
        <c:axPos val="b"/>
        <c:numFmt formatCode="General" sourceLinked="1"/>
        <c:majorTickMark val="out"/>
        <c:minorTickMark val="none"/>
        <c:tickLblPos val="none"/>
        <c:crossAx val="240660984"/>
        <c:crosses val="autoZero"/>
        <c:crossBetween val="midCat"/>
      </c:valAx>
    </c:plotArea>
    <c:plotVisOnly val="1"/>
    <c:dispBlanksAs val="gap"/>
    <c:showDLblsOverMax val="1"/>
  </c:chart>
  <c:txPr>
    <a:bodyPr/>
    <a:lstStyle/>
    <a:p>
      <a:pPr>
        <a:defRPr sz="1600">
          <a:solidFill>
            <a:schemeClr val="tx1"/>
          </a:solidFill>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5122580195064811E-2"/>
          <c:y val="9.1619153442274323E-2"/>
          <c:w val="0.87814082072626654"/>
          <c:h val="0.61613403068262129"/>
        </c:manualLayout>
      </c:layout>
      <c:scatterChart>
        <c:scatterStyle val="smoothMarker"/>
        <c:varyColors val="1"/>
        <c:ser>
          <c:idx val="0"/>
          <c:order val="0"/>
          <c:tx>
            <c:strRef>
              <c:f>Sheet1!$B$1</c:f>
              <c:strCache>
                <c:ptCount val="1"/>
                <c:pt idx="0">
                  <c:v>Large Batches (High Variation)</c:v>
                </c:pt>
              </c:strCache>
            </c:strRef>
          </c:tx>
          <c:spPr>
            <a:ln w="38100">
              <a:solidFill>
                <a:schemeClr val="accent3">
                  <a:lumMod val="75000"/>
                </a:schemeClr>
              </a:solidFill>
            </a:ln>
          </c:spPr>
          <c:marker>
            <c:symbol val="none"/>
          </c:marker>
          <c:xVal>
            <c:numRef>
              <c:f>Sheet1!$A$2:$A$18</c:f>
              <c:numCache>
                <c:formatCode>General</c:formatCode>
                <c:ptCount val="17"/>
                <c:pt idx="0">
                  <c:v>40</c:v>
                </c:pt>
                <c:pt idx="1">
                  <c:v>50</c:v>
                </c:pt>
                <c:pt idx="2">
                  <c:v>60</c:v>
                </c:pt>
                <c:pt idx="3">
                  <c:v>65</c:v>
                </c:pt>
                <c:pt idx="4">
                  <c:v>70</c:v>
                </c:pt>
                <c:pt idx="5">
                  <c:v>75</c:v>
                </c:pt>
                <c:pt idx="6">
                  <c:v>80</c:v>
                </c:pt>
                <c:pt idx="7">
                  <c:v>82</c:v>
                </c:pt>
                <c:pt idx="8">
                  <c:v>84</c:v>
                </c:pt>
                <c:pt idx="9">
                  <c:v>86</c:v>
                </c:pt>
                <c:pt idx="10">
                  <c:v>88.81</c:v>
                </c:pt>
                <c:pt idx="11">
                  <c:v>90</c:v>
                </c:pt>
                <c:pt idx="12">
                  <c:v>92</c:v>
                </c:pt>
                <c:pt idx="13">
                  <c:v>94</c:v>
                </c:pt>
                <c:pt idx="14">
                  <c:v>96</c:v>
                </c:pt>
                <c:pt idx="15">
                  <c:v>98</c:v>
                </c:pt>
                <c:pt idx="16">
                  <c:v>100</c:v>
                </c:pt>
              </c:numCache>
            </c:numRef>
          </c:xVal>
          <c:yVal>
            <c:numRef>
              <c:f>Sheet1!$B$2:$B$18</c:f>
              <c:numCache>
                <c:formatCode>General</c:formatCode>
                <c:ptCount val="17"/>
                <c:pt idx="0">
                  <c:v>2.34</c:v>
                </c:pt>
                <c:pt idx="1">
                  <c:v>2.71</c:v>
                </c:pt>
                <c:pt idx="2">
                  <c:v>3.2600000000000002</c:v>
                </c:pt>
                <c:pt idx="3">
                  <c:v>3.63</c:v>
                </c:pt>
                <c:pt idx="4">
                  <c:v>4.4000000000000004</c:v>
                </c:pt>
                <c:pt idx="5">
                  <c:v>5.6000000000000005</c:v>
                </c:pt>
                <c:pt idx="6">
                  <c:v>7.3100000000000005</c:v>
                </c:pt>
                <c:pt idx="7">
                  <c:v>8.1399999999999988</c:v>
                </c:pt>
                <c:pt idx="8">
                  <c:v>9.1399999999999988</c:v>
                </c:pt>
                <c:pt idx="9">
                  <c:v>10.229999999999999</c:v>
                </c:pt>
                <c:pt idx="10">
                  <c:v>12</c:v>
                </c:pt>
                <c:pt idx="11">
                  <c:v>12.729999999999999</c:v>
                </c:pt>
                <c:pt idx="12">
                  <c:v>14</c:v>
                </c:pt>
                <c:pt idx="13">
                  <c:v>15.41</c:v>
                </c:pt>
                <c:pt idx="14">
                  <c:v>16.91</c:v>
                </c:pt>
                <c:pt idx="15">
                  <c:v>18.459999999999987</c:v>
                </c:pt>
                <c:pt idx="16">
                  <c:v>20</c:v>
                </c:pt>
              </c:numCache>
            </c:numRef>
          </c:yVal>
          <c:smooth val="1"/>
          <c:extLst>
            <c:ext xmlns:c16="http://schemas.microsoft.com/office/drawing/2014/chart" uri="{C3380CC4-5D6E-409C-BE32-E72D297353CC}">
              <c16:uniqueId val="{00000000-7028-441C-BD25-D5CFD048B093}"/>
            </c:ext>
          </c:extLst>
        </c:ser>
        <c:ser>
          <c:idx val="1"/>
          <c:order val="1"/>
          <c:tx>
            <c:strRef>
              <c:f>Sheet1!$C$1</c:f>
              <c:strCache>
                <c:ptCount val="1"/>
                <c:pt idx="0">
                  <c:v>Medium Batches</c:v>
                </c:pt>
              </c:strCache>
            </c:strRef>
          </c:tx>
          <c:spPr>
            <a:ln w="38100">
              <a:solidFill>
                <a:schemeClr val="bg1">
                  <a:lumMod val="65000"/>
                </a:schemeClr>
              </a:solidFill>
            </a:ln>
          </c:spPr>
          <c:marker>
            <c:symbol val="none"/>
          </c:marker>
          <c:xVal>
            <c:numRef>
              <c:f>Sheet1!$A$2:$A$18</c:f>
              <c:numCache>
                <c:formatCode>General</c:formatCode>
                <c:ptCount val="17"/>
                <c:pt idx="0">
                  <c:v>40</c:v>
                </c:pt>
                <c:pt idx="1">
                  <c:v>50</c:v>
                </c:pt>
                <c:pt idx="2">
                  <c:v>60</c:v>
                </c:pt>
                <c:pt idx="3">
                  <c:v>65</c:v>
                </c:pt>
                <c:pt idx="4">
                  <c:v>70</c:v>
                </c:pt>
                <c:pt idx="5">
                  <c:v>75</c:v>
                </c:pt>
                <c:pt idx="6">
                  <c:v>80</c:v>
                </c:pt>
                <c:pt idx="7">
                  <c:v>82</c:v>
                </c:pt>
                <c:pt idx="8">
                  <c:v>84</c:v>
                </c:pt>
                <c:pt idx="9">
                  <c:v>86</c:v>
                </c:pt>
                <c:pt idx="10">
                  <c:v>88.81</c:v>
                </c:pt>
                <c:pt idx="11">
                  <c:v>90</c:v>
                </c:pt>
                <c:pt idx="12">
                  <c:v>92</c:v>
                </c:pt>
                <c:pt idx="13">
                  <c:v>94</c:v>
                </c:pt>
                <c:pt idx="14">
                  <c:v>96</c:v>
                </c:pt>
                <c:pt idx="15">
                  <c:v>98</c:v>
                </c:pt>
                <c:pt idx="16">
                  <c:v>100</c:v>
                </c:pt>
              </c:numCache>
            </c:numRef>
          </c:xVal>
          <c:yVal>
            <c:numRef>
              <c:f>Sheet1!$C$2:$C$18</c:f>
              <c:numCache>
                <c:formatCode>General</c:formatCode>
                <c:ptCount val="17"/>
                <c:pt idx="0">
                  <c:v>1.6700000000000015</c:v>
                </c:pt>
                <c:pt idx="1">
                  <c:v>1.75</c:v>
                </c:pt>
                <c:pt idx="2">
                  <c:v>2</c:v>
                </c:pt>
                <c:pt idx="3">
                  <c:v>2.21</c:v>
                </c:pt>
                <c:pt idx="4">
                  <c:v>2.5500000000000003</c:v>
                </c:pt>
                <c:pt idx="5">
                  <c:v>3.01</c:v>
                </c:pt>
                <c:pt idx="6">
                  <c:v>3.63</c:v>
                </c:pt>
                <c:pt idx="7">
                  <c:v>3.9699999999999998</c:v>
                </c:pt>
                <c:pt idx="8">
                  <c:v>4.4300000000000024</c:v>
                </c:pt>
                <c:pt idx="9">
                  <c:v>4.8899999999999997</c:v>
                </c:pt>
                <c:pt idx="10">
                  <c:v>5.64</c:v>
                </c:pt>
                <c:pt idx="11">
                  <c:v>5.9300000000000024</c:v>
                </c:pt>
                <c:pt idx="12">
                  <c:v>6.5600000000000005</c:v>
                </c:pt>
                <c:pt idx="13">
                  <c:v>7.1400000000000006</c:v>
                </c:pt>
                <c:pt idx="14">
                  <c:v>7.7700000000000014</c:v>
                </c:pt>
                <c:pt idx="15">
                  <c:v>8.4</c:v>
                </c:pt>
                <c:pt idx="16">
                  <c:v>9.06</c:v>
                </c:pt>
              </c:numCache>
            </c:numRef>
          </c:yVal>
          <c:smooth val="1"/>
          <c:extLst>
            <c:ext xmlns:c16="http://schemas.microsoft.com/office/drawing/2014/chart" uri="{C3380CC4-5D6E-409C-BE32-E72D297353CC}">
              <c16:uniqueId val="{00000001-7028-441C-BD25-D5CFD048B093}"/>
            </c:ext>
          </c:extLst>
        </c:ser>
        <c:ser>
          <c:idx val="9"/>
          <c:order val="2"/>
          <c:tx>
            <c:strRef>
              <c:f>Sheet1!$D$1</c:f>
              <c:strCache>
                <c:ptCount val="1"/>
                <c:pt idx="0">
                  <c:v>Small Batches (Low Variation)</c:v>
                </c:pt>
              </c:strCache>
            </c:strRef>
          </c:tx>
          <c:spPr>
            <a:ln w="38100">
              <a:solidFill>
                <a:schemeClr val="tx2">
                  <a:lumMod val="60000"/>
                  <a:lumOff val="40000"/>
                </a:schemeClr>
              </a:solidFill>
            </a:ln>
          </c:spPr>
          <c:marker>
            <c:symbol val="none"/>
          </c:marker>
          <c:xVal>
            <c:numRef>
              <c:f>Sheet1!$A$2:$A$18</c:f>
              <c:numCache>
                <c:formatCode>General</c:formatCode>
                <c:ptCount val="17"/>
                <c:pt idx="0">
                  <c:v>40</c:v>
                </c:pt>
                <c:pt idx="1">
                  <c:v>50</c:v>
                </c:pt>
                <c:pt idx="2">
                  <c:v>60</c:v>
                </c:pt>
                <c:pt idx="3">
                  <c:v>65</c:v>
                </c:pt>
                <c:pt idx="4">
                  <c:v>70</c:v>
                </c:pt>
                <c:pt idx="5">
                  <c:v>75</c:v>
                </c:pt>
                <c:pt idx="6">
                  <c:v>80</c:v>
                </c:pt>
                <c:pt idx="7">
                  <c:v>82</c:v>
                </c:pt>
                <c:pt idx="8">
                  <c:v>84</c:v>
                </c:pt>
                <c:pt idx="9">
                  <c:v>86</c:v>
                </c:pt>
                <c:pt idx="10">
                  <c:v>88.81</c:v>
                </c:pt>
                <c:pt idx="11">
                  <c:v>90</c:v>
                </c:pt>
                <c:pt idx="12">
                  <c:v>92</c:v>
                </c:pt>
                <c:pt idx="13">
                  <c:v>94</c:v>
                </c:pt>
                <c:pt idx="14">
                  <c:v>96</c:v>
                </c:pt>
                <c:pt idx="15">
                  <c:v>98</c:v>
                </c:pt>
                <c:pt idx="16">
                  <c:v>100</c:v>
                </c:pt>
              </c:numCache>
            </c:numRef>
          </c:xVal>
          <c:yVal>
            <c:numRef>
              <c:f>Sheet1!$D$2:$D$18</c:f>
              <c:numCache>
                <c:formatCode>General</c:formatCode>
                <c:ptCount val="17"/>
                <c:pt idx="0">
                  <c:v>1.0900000000000001</c:v>
                </c:pt>
                <c:pt idx="1">
                  <c:v>1.0900000000000001</c:v>
                </c:pt>
                <c:pt idx="2">
                  <c:v>1.25</c:v>
                </c:pt>
                <c:pt idx="3">
                  <c:v>1.34</c:v>
                </c:pt>
                <c:pt idx="4">
                  <c:v>1.42</c:v>
                </c:pt>
                <c:pt idx="5">
                  <c:v>1.54</c:v>
                </c:pt>
                <c:pt idx="6">
                  <c:v>1.6700000000000015</c:v>
                </c:pt>
                <c:pt idx="7">
                  <c:v>1.8</c:v>
                </c:pt>
                <c:pt idx="8">
                  <c:v>1.9200000000000015</c:v>
                </c:pt>
                <c:pt idx="9">
                  <c:v>2.17</c:v>
                </c:pt>
                <c:pt idx="10">
                  <c:v>2.5500000000000003</c:v>
                </c:pt>
                <c:pt idx="11">
                  <c:v>2.71</c:v>
                </c:pt>
                <c:pt idx="12">
                  <c:v>3.0500000000000003</c:v>
                </c:pt>
                <c:pt idx="13">
                  <c:v>3.38</c:v>
                </c:pt>
                <c:pt idx="14">
                  <c:v>3.7600000000000002</c:v>
                </c:pt>
                <c:pt idx="15">
                  <c:v>4.09</c:v>
                </c:pt>
                <c:pt idx="16">
                  <c:v>4.4700000000000024</c:v>
                </c:pt>
              </c:numCache>
            </c:numRef>
          </c:yVal>
          <c:smooth val="1"/>
          <c:extLst>
            <c:ext xmlns:c16="http://schemas.microsoft.com/office/drawing/2014/chart" uri="{C3380CC4-5D6E-409C-BE32-E72D297353CC}">
              <c16:uniqueId val="{00000002-7028-441C-BD25-D5CFD048B093}"/>
            </c:ext>
          </c:extLst>
        </c:ser>
        <c:dLbls>
          <c:showLegendKey val="0"/>
          <c:showVal val="0"/>
          <c:showCatName val="0"/>
          <c:showSerName val="0"/>
          <c:showPercent val="0"/>
          <c:showBubbleSize val="0"/>
        </c:dLbls>
        <c:axId val="244035272"/>
        <c:axId val="244035664"/>
      </c:scatterChart>
      <c:valAx>
        <c:axId val="244035272"/>
        <c:scaling>
          <c:orientation val="minMax"/>
          <c:max val="100"/>
          <c:min val="40"/>
        </c:scaling>
        <c:delete val="0"/>
        <c:axPos val="b"/>
        <c:title>
          <c:tx>
            <c:rich>
              <a:bodyPr/>
              <a:lstStyle/>
              <a:p>
                <a:pPr>
                  <a:defRPr sz="1600"/>
                </a:pPr>
                <a:r>
                  <a:rPr lang="en-US" sz="1600"/>
                  <a:t>Utilization</a:t>
                </a:r>
              </a:p>
            </c:rich>
          </c:tx>
          <c:overlay val="0"/>
        </c:title>
        <c:numFmt formatCode="0&quot;%&quot;" sourceLinked="0"/>
        <c:majorTickMark val="out"/>
        <c:minorTickMark val="none"/>
        <c:tickLblPos val="nextTo"/>
        <c:txPr>
          <a:bodyPr rot="0" vert="horz"/>
          <a:lstStyle/>
          <a:p>
            <a:pPr>
              <a:defRPr/>
            </a:pPr>
            <a:endParaRPr lang="en-US"/>
          </a:p>
        </c:txPr>
        <c:crossAx val="244035664"/>
        <c:crosses val="autoZero"/>
        <c:crossBetween val="midCat"/>
        <c:majorUnit val="10"/>
      </c:valAx>
      <c:valAx>
        <c:axId val="244035664"/>
        <c:scaling>
          <c:orientation val="minMax"/>
          <c:max val="20"/>
          <c:min val="0"/>
        </c:scaling>
        <c:delete val="0"/>
        <c:axPos val="l"/>
        <c:title>
          <c:tx>
            <c:rich>
              <a:bodyPr rot="-5400000" vert="horz"/>
              <a:lstStyle/>
              <a:p>
                <a:pPr>
                  <a:defRPr/>
                </a:pPr>
                <a:r>
                  <a:rPr lang="en-US"/>
                  <a:t>Cycle Time</a:t>
                </a:r>
              </a:p>
            </c:rich>
          </c:tx>
          <c:layout>
            <c:manualLayout>
              <c:xMode val="edge"/>
              <c:yMode val="edge"/>
              <c:x val="1.4837570330333722E-2"/>
              <c:y val="0.26581911932068175"/>
            </c:manualLayout>
          </c:layout>
          <c:overlay val="0"/>
        </c:title>
        <c:numFmt formatCode="General" sourceLinked="1"/>
        <c:majorTickMark val="none"/>
        <c:minorTickMark val="none"/>
        <c:tickLblPos val="none"/>
        <c:crossAx val="244035272"/>
        <c:crosses val="autoZero"/>
        <c:crossBetween val="midCat"/>
        <c:majorUnit val="2"/>
      </c:valAx>
    </c:plotArea>
    <c:plotVisOnly val="1"/>
    <c:dispBlanksAs val="gap"/>
    <c:showDLblsOverMax val="1"/>
  </c:chart>
  <c:txPr>
    <a:bodyPr/>
    <a:lstStyle/>
    <a:p>
      <a:pPr>
        <a:defRPr sz="1400"/>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cap="none" baseline="0">
                <a:solidFill>
                  <a:schemeClr val="lt1">
                    <a:lumMod val="85000"/>
                  </a:schemeClr>
                </a:solidFill>
                <a:latin typeface="+mn-lt"/>
                <a:ea typeface="+mn-ea"/>
                <a:cs typeface="+mn-cs"/>
              </a:defRPr>
            </a:pPr>
            <a:r>
              <a:rPr lang="en-US"/>
              <a:t>External Transfers: Bed Assigned &gt; Transport Dispatched</a:t>
            </a:r>
          </a:p>
        </c:rich>
      </c:tx>
      <c:overlay val="0"/>
      <c:spPr>
        <a:noFill/>
        <a:ln>
          <a:noFill/>
        </a:ln>
        <a:effectLst/>
      </c:spPr>
      <c:txPr>
        <a:bodyPr rot="0" spcFirstLastPara="1" vertOverflow="ellipsis" vert="horz" wrap="square" anchor="ctr" anchorCtr="1"/>
        <a:lstStyle/>
        <a:p>
          <a:pPr>
            <a:defRPr sz="1400" b="1" i="0" u="none" strike="noStrike" kern="1200" cap="none" baseline="0">
              <a:solidFill>
                <a:schemeClr val="lt1">
                  <a:lumMod val="85000"/>
                </a:schemeClr>
              </a:solidFill>
              <a:latin typeface="+mn-lt"/>
              <a:ea typeface="+mn-ea"/>
              <a:cs typeface="+mn-cs"/>
            </a:defRPr>
          </a:pPr>
          <a:endParaRPr lang="en-US"/>
        </a:p>
      </c:txPr>
    </c:title>
    <c:autoTitleDeleted val="0"/>
    <c:plotArea>
      <c:layout/>
      <c:lineChart>
        <c:grouping val="standard"/>
        <c:varyColors val="0"/>
        <c:ser>
          <c:idx val="0"/>
          <c:order val="0"/>
          <c:spPr>
            <a:ln w="22225" cap="rnd">
              <a:solidFill>
                <a:schemeClr val="accent1"/>
              </a:solidFill>
            </a:ln>
            <a:effectLst>
              <a:glow rad="139700">
                <a:schemeClr val="accent1">
                  <a:satMod val="175000"/>
                  <a:alpha val="14000"/>
                </a:schemeClr>
              </a:glow>
            </a:effectLst>
          </c:spPr>
          <c:marker>
            <c:symbol val="none"/>
          </c:marker>
          <c:dLbls>
            <c:dLbl>
              <c:idx val="0"/>
              <c:layout>
                <c:manualLayout>
                  <c:x val="-9.3250396569856137E-3"/>
                  <c:y val="-6.693333909083124E-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1E71-4734-8894-8F9AD0D3B578}"/>
                </c:ext>
              </c:extLst>
            </c:dLbl>
            <c:dLbl>
              <c:idx val="30"/>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E71-4734-8894-8F9AD0D3B578}"/>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75000"/>
                      </a:schemeClr>
                    </a:solidFill>
                    <a:latin typeface="+mn-lt"/>
                    <a:ea typeface="+mn-ea"/>
                    <a:cs typeface="+mn-cs"/>
                  </a:defRPr>
                </a:pPr>
                <a:endParaRPr lang="en-US"/>
              </a:p>
            </c:txPr>
            <c:dLblPos val="t"/>
            <c:showLegendKey val="0"/>
            <c:showVal val="0"/>
            <c:showCatName val="0"/>
            <c:showSerName val="0"/>
            <c:showPercent val="0"/>
            <c:showBubbleSize val="0"/>
            <c:extLst>
              <c:ext xmlns:c15="http://schemas.microsoft.com/office/drawing/2012/chart" uri="{CE6537A1-D6FC-4f65-9D91-7224C49458BB}">
                <c15:showLeaderLines val="1"/>
                <c15:leaderLines>
                  <c:spPr>
                    <a:ln w="9525">
                      <a:solidFill>
                        <a:schemeClr val="lt1">
                          <a:lumMod val="50000"/>
                        </a:schemeClr>
                      </a:solidFill>
                      <a:round/>
                    </a:ln>
                    <a:effectLst/>
                  </c:spPr>
                </c15:leaderLines>
              </c:ext>
            </c:extLst>
          </c:dLbls>
          <c:trendline>
            <c:spPr>
              <a:ln w="25400" cap="rnd">
                <a:solidFill>
                  <a:schemeClr val="accent1">
                    <a:alpha val="50000"/>
                  </a:schemeClr>
                </a:solidFill>
              </a:ln>
              <a:effectLst/>
            </c:spPr>
            <c:trendlineType val="linear"/>
            <c:dispRSqr val="0"/>
            <c:dispEq val="0"/>
          </c:trendline>
          <c:cat>
            <c:numRef>
              <c:f>'[Chart 2 in Microsoft PowerPoint]Sheet1'!$A$15:$A$45</c:f>
              <c:numCache>
                <c:formatCode>mmm\-yy</c:formatCode>
                <c:ptCount val="31"/>
                <c:pt idx="0">
                  <c:v>42385</c:v>
                </c:pt>
                <c:pt idx="1">
                  <c:v>42401</c:v>
                </c:pt>
                <c:pt idx="2">
                  <c:v>42430</c:v>
                </c:pt>
                <c:pt idx="3">
                  <c:v>42461</c:v>
                </c:pt>
                <c:pt idx="4">
                  <c:v>42491</c:v>
                </c:pt>
                <c:pt idx="5">
                  <c:v>42522</c:v>
                </c:pt>
                <c:pt idx="6">
                  <c:v>42552</c:v>
                </c:pt>
                <c:pt idx="7">
                  <c:v>42583</c:v>
                </c:pt>
                <c:pt idx="8">
                  <c:v>42614</c:v>
                </c:pt>
                <c:pt idx="9">
                  <c:v>42644</c:v>
                </c:pt>
                <c:pt idx="10">
                  <c:v>42675</c:v>
                </c:pt>
                <c:pt idx="11">
                  <c:v>42705</c:v>
                </c:pt>
                <c:pt idx="12">
                  <c:v>42736</c:v>
                </c:pt>
                <c:pt idx="13">
                  <c:v>42767</c:v>
                </c:pt>
                <c:pt idx="14">
                  <c:v>42795</c:v>
                </c:pt>
                <c:pt idx="15">
                  <c:v>42826</c:v>
                </c:pt>
                <c:pt idx="16">
                  <c:v>42856</c:v>
                </c:pt>
                <c:pt idx="17">
                  <c:v>42887</c:v>
                </c:pt>
                <c:pt idx="18">
                  <c:v>42917</c:v>
                </c:pt>
                <c:pt idx="19">
                  <c:v>42948</c:v>
                </c:pt>
                <c:pt idx="20">
                  <c:v>42979</c:v>
                </c:pt>
                <c:pt idx="21">
                  <c:v>43009</c:v>
                </c:pt>
                <c:pt idx="22">
                  <c:v>43040</c:v>
                </c:pt>
                <c:pt idx="23">
                  <c:v>43070</c:v>
                </c:pt>
                <c:pt idx="24">
                  <c:v>43101</c:v>
                </c:pt>
                <c:pt idx="25">
                  <c:v>43132</c:v>
                </c:pt>
                <c:pt idx="26">
                  <c:v>43160</c:v>
                </c:pt>
                <c:pt idx="27">
                  <c:v>43191</c:v>
                </c:pt>
                <c:pt idx="28">
                  <c:v>43221</c:v>
                </c:pt>
                <c:pt idx="29">
                  <c:v>43252</c:v>
                </c:pt>
                <c:pt idx="30">
                  <c:v>43282</c:v>
                </c:pt>
              </c:numCache>
            </c:numRef>
          </c:cat>
          <c:val>
            <c:numRef>
              <c:f>'[Chart 2 in Microsoft PowerPoint]Sheet1'!$B$15:$B$45</c:f>
              <c:numCache>
                <c:formatCode>General</c:formatCode>
                <c:ptCount val="31"/>
                <c:pt idx="0">
                  <c:v>85.1</c:v>
                </c:pt>
                <c:pt idx="1">
                  <c:v>51.23</c:v>
                </c:pt>
                <c:pt idx="2">
                  <c:v>51.85</c:v>
                </c:pt>
                <c:pt idx="3">
                  <c:v>50.74</c:v>
                </c:pt>
                <c:pt idx="4">
                  <c:v>32.090000000000003</c:v>
                </c:pt>
                <c:pt idx="5">
                  <c:v>22.45</c:v>
                </c:pt>
                <c:pt idx="6">
                  <c:v>21.98</c:v>
                </c:pt>
                <c:pt idx="7">
                  <c:v>29.65</c:v>
                </c:pt>
                <c:pt idx="8">
                  <c:v>32.71</c:v>
                </c:pt>
                <c:pt idx="9">
                  <c:v>44.31</c:v>
                </c:pt>
                <c:pt idx="10">
                  <c:v>45.52</c:v>
                </c:pt>
                <c:pt idx="11">
                  <c:v>46.44</c:v>
                </c:pt>
                <c:pt idx="12">
                  <c:v>44.76</c:v>
                </c:pt>
                <c:pt idx="13">
                  <c:v>37.89</c:v>
                </c:pt>
                <c:pt idx="14">
                  <c:v>42.45</c:v>
                </c:pt>
                <c:pt idx="15">
                  <c:v>41.48</c:v>
                </c:pt>
                <c:pt idx="16">
                  <c:v>54.35</c:v>
                </c:pt>
                <c:pt idx="17">
                  <c:v>39.33</c:v>
                </c:pt>
                <c:pt idx="18">
                  <c:v>43.42</c:v>
                </c:pt>
                <c:pt idx="19">
                  <c:v>41.8</c:v>
                </c:pt>
                <c:pt idx="20">
                  <c:v>36.450000000000003</c:v>
                </c:pt>
                <c:pt idx="21">
                  <c:v>43.83</c:v>
                </c:pt>
                <c:pt idx="22">
                  <c:v>37.26</c:v>
                </c:pt>
                <c:pt idx="23">
                  <c:v>40.82</c:v>
                </c:pt>
                <c:pt idx="24">
                  <c:v>41.75</c:v>
                </c:pt>
                <c:pt idx="25">
                  <c:v>42.34</c:v>
                </c:pt>
                <c:pt idx="26">
                  <c:v>49.45</c:v>
                </c:pt>
                <c:pt idx="27">
                  <c:v>39.97</c:v>
                </c:pt>
                <c:pt idx="28">
                  <c:v>42.5</c:v>
                </c:pt>
                <c:pt idx="29">
                  <c:v>39.4</c:v>
                </c:pt>
                <c:pt idx="30">
                  <c:v>38.72</c:v>
                </c:pt>
              </c:numCache>
            </c:numRef>
          </c:val>
          <c:smooth val="0"/>
          <c:extLst>
            <c:ext xmlns:c16="http://schemas.microsoft.com/office/drawing/2014/chart" uri="{C3380CC4-5D6E-409C-BE32-E72D297353CC}">
              <c16:uniqueId val="{00000002-1E71-4734-8894-8F9AD0D3B578}"/>
            </c:ext>
          </c:extLst>
        </c:ser>
        <c:dLbls>
          <c:dLblPos val="t"/>
          <c:showLegendKey val="0"/>
          <c:showVal val="1"/>
          <c:showCatName val="0"/>
          <c:showSerName val="0"/>
          <c:showPercent val="0"/>
          <c:showBubbleSize val="0"/>
        </c:dLbls>
        <c:smooth val="0"/>
        <c:axId val="235995040"/>
        <c:axId val="235995432"/>
      </c:lineChart>
      <c:dateAx>
        <c:axId val="235995040"/>
        <c:scaling>
          <c:orientation val="minMax"/>
        </c:scaling>
        <c:delete val="0"/>
        <c:axPos val="b"/>
        <c:numFmt formatCode="mmm\-yy"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lt1">
                    <a:lumMod val="75000"/>
                  </a:schemeClr>
                </a:solidFill>
                <a:latin typeface="+mn-lt"/>
                <a:ea typeface="+mn-ea"/>
                <a:cs typeface="+mn-cs"/>
              </a:defRPr>
            </a:pPr>
            <a:endParaRPr lang="en-US"/>
          </a:p>
        </c:txPr>
        <c:crossAx val="235995432"/>
        <c:crosses val="autoZero"/>
        <c:auto val="1"/>
        <c:lblOffset val="100"/>
        <c:baseTimeUnit val="days"/>
      </c:dateAx>
      <c:valAx>
        <c:axId val="235995432"/>
        <c:scaling>
          <c:orientation val="minMax"/>
        </c:scaling>
        <c:delete val="0"/>
        <c:axPos val="l"/>
        <c:majorGridlines>
          <c:spPr>
            <a:ln w="9525" cap="flat" cmpd="sng" algn="ctr">
              <a:gradFill>
                <a:gsLst>
                  <a:gs pos="100000">
                    <a:schemeClr val="dk1">
                      <a:lumMod val="75000"/>
                      <a:lumOff val="25000"/>
                    </a:schemeClr>
                  </a:gs>
                  <a:gs pos="0">
                    <a:schemeClr val="dk1">
                      <a:lumMod val="65000"/>
                      <a:lumOff val="35000"/>
                    </a:schemeClr>
                  </a:gs>
                </a:gsLst>
                <a:lin ang="5400000" scaled="0"/>
              </a:gra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lt1">
                    <a:lumMod val="75000"/>
                  </a:schemeClr>
                </a:solidFill>
                <a:latin typeface="+mn-lt"/>
                <a:ea typeface="+mn-ea"/>
                <a:cs typeface="+mn-cs"/>
              </a:defRPr>
            </a:pPr>
            <a:endParaRPr lang="en-US"/>
          </a:p>
        </c:txPr>
        <c:crossAx val="235995040"/>
        <c:crosses val="autoZero"/>
        <c:crossBetween val="between"/>
      </c:valAx>
      <c:spPr>
        <a:noFill/>
        <a:ln>
          <a:noFill/>
        </a:ln>
        <a:effectLst/>
      </c:spPr>
    </c:plotArea>
    <c:plotVisOnly val="1"/>
    <c:dispBlanksAs val="gap"/>
    <c:showDLblsOverMax val="0"/>
  </c:chart>
  <c:spPr>
    <a:solidFill>
      <a:schemeClr val="dk1">
        <a:lumMod val="75000"/>
        <a:lumOff val="25000"/>
      </a:schemeClr>
    </a:solidFill>
    <a:ln w="9525" cap="flat" cmpd="sng" algn="ctr">
      <a:solidFill>
        <a:schemeClr val="dk1">
          <a:lumMod val="15000"/>
          <a:lumOff val="85000"/>
        </a:schemeClr>
      </a:solidFill>
      <a:round/>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a:t>HAL Capacity Declines</a:t>
            </a:r>
          </a:p>
          <a:p>
            <a:pPr>
              <a:defRPr/>
            </a:pPr>
            <a:r>
              <a:rPr lang="en-US"/>
              <a:t>Adults Only (psych excl.)</a:t>
            </a:r>
          </a:p>
        </c:rich>
      </c:tx>
      <c:overlay val="0"/>
      <c:spPr>
        <a:noFill/>
        <a:ln>
          <a:noFill/>
        </a:ln>
        <a:effectLst/>
      </c:spPr>
      <c:txPr>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manualLayout>
          <c:layoutTarget val="inner"/>
          <c:xMode val="edge"/>
          <c:yMode val="edge"/>
          <c:x val="0.10088937449703904"/>
          <c:y val="0.24029730800205398"/>
          <c:w val="0.86817451245173016"/>
          <c:h val="0.52512274739753395"/>
        </c:manualLayout>
      </c:layout>
      <c:barChart>
        <c:barDir val="col"/>
        <c:grouping val="clustered"/>
        <c:varyColors val="0"/>
        <c:ser>
          <c:idx val="0"/>
          <c:order val="0"/>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0" spcFirstLastPara="1" vertOverflow="ellipsis" vert="horz" wrap="square" lIns="38100" tIns="19050" rIns="38100" bIns="19050" anchor="ctr" anchorCtr="1">
                <a:spAutoFit/>
              </a:bodyPr>
              <a:lstStyle/>
              <a:p>
                <a:pPr>
                  <a:defRPr sz="600" b="0" i="0" u="none" strike="noStrike" kern="1200" baseline="0">
                    <a:solidFill>
                      <a:schemeClr val="lt1">
                        <a:lumMod val="8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trendline>
            <c:spPr>
              <a:ln w="19050" cap="rnd">
                <a:solidFill>
                  <a:schemeClr val="accent1"/>
                </a:solidFill>
              </a:ln>
              <a:effectLst/>
            </c:spPr>
            <c:trendlineType val="linear"/>
            <c:dispRSqr val="0"/>
            <c:dispEq val="0"/>
          </c:trendline>
          <c:cat>
            <c:strRef>
              <c:f>'[Chart in Microsoft PowerPoint]Operational Dashboard'!$D$2:$AG$2</c:f>
              <c:strCache>
                <c:ptCount val="30"/>
                <c:pt idx="0">
                  <c:v>Feb '16</c:v>
                </c:pt>
                <c:pt idx="1">
                  <c:v>Mar</c:v>
                </c:pt>
                <c:pt idx="2">
                  <c:v>April</c:v>
                </c:pt>
                <c:pt idx="3">
                  <c:v>May</c:v>
                </c:pt>
                <c:pt idx="4">
                  <c:v>Jun</c:v>
                </c:pt>
                <c:pt idx="5">
                  <c:v>Jul</c:v>
                </c:pt>
                <c:pt idx="6">
                  <c:v>Aug</c:v>
                </c:pt>
                <c:pt idx="7">
                  <c:v>Sep</c:v>
                </c:pt>
                <c:pt idx="8">
                  <c:v>Oct</c:v>
                </c:pt>
                <c:pt idx="9">
                  <c:v>Nov</c:v>
                </c:pt>
                <c:pt idx="10">
                  <c:v>Dec</c:v>
                </c:pt>
                <c:pt idx="11">
                  <c:v>Jan '17</c:v>
                </c:pt>
                <c:pt idx="12">
                  <c:v>Feb</c:v>
                </c:pt>
                <c:pt idx="13">
                  <c:v>Mar</c:v>
                </c:pt>
                <c:pt idx="14">
                  <c:v>Apr</c:v>
                </c:pt>
                <c:pt idx="15">
                  <c:v>May</c:v>
                </c:pt>
                <c:pt idx="16">
                  <c:v>Jun</c:v>
                </c:pt>
                <c:pt idx="17">
                  <c:v>Jul</c:v>
                </c:pt>
                <c:pt idx="18">
                  <c:v>Aug</c:v>
                </c:pt>
                <c:pt idx="19">
                  <c:v>Sept</c:v>
                </c:pt>
                <c:pt idx="20">
                  <c:v>Oct</c:v>
                </c:pt>
                <c:pt idx="21">
                  <c:v>Nov</c:v>
                </c:pt>
                <c:pt idx="22">
                  <c:v>Dec</c:v>
                </c:pt>
                <c:pt idx="23">
                  <c:v>Jan</c:v>
                </c:pt>
                <c:pt idx="24">
                  <c:v>Feb</c:v>
                </c:pt>
                <c:pt idx="25">
                  <c:v>Mar</c:v>
                </c:pt>
                <c:pt idx="26">
                  <c:v>Apr</c:v>
                </c:pt>
                <c:pt idx="27">
                  <c:v>May</c:v>
                </c:pt>
                <c:pt idx="28">
                  <c:v>Jun</c:v>
                </c:pt>
                <c:pt idx="29">
                  <c:v>Jul '18</c:v>
                </c:pt>
              </c:strCache>
            </c:strRef>
          </c:cat>
          <c:val>
            <c:numRef>
              <c:f>'[Chart in Microsoft PowerPoint]Operational Dashboard'!$D$175:$AG$175</c:f>
              <c:numCache>
                <c:formatCode>0</c:formatCode>
                <c:ptCount val="30"/>
                <c:pt idx="0">
                  <c:v>226</c:v>
                </c:pt>
                <c:pt idx="1">
                  <c:v>344</c:v>
                </c:pt>
                <c:pt idx="2">
                  <c:v>238</c:v>
                </c:pt>
                <c:pt idx="3">
                  <c:v>132</c:v>
                </c:pt>
                <c:pt idx="4">
                  <c:v>108</c:v>
                </c:pt>
                <c:pt idx="5">
                  <c:v>88</c:v>
                </c:pt>
                <c:pt idx="6">
                  <c:v>67</c:v>
                </c:pt>
                <c:pt idx="7">
                  <c:v>133</c:v>
                </c:pt>
                <c:pt idx="8">
                  <c:v>118</c:v>
                </c:pt>
                <c:pt idx="9">
                  <c:v>102</c:v>
                </c:pt>
                <c:pt idx="10">
                  <c:v>99</c:v>
                </c:pt>
                <c:pt idx="11">
                  <c:v>134</c:v>
                </c:pt>
                <c:pt idx="12">
                  <c:v>121</c:v>
                </c:pt>
                <c:pt idx="13">
                  <c:v>113</c:v>
                </c:pt>
                <c:pt idx="14">
                  <c:v>100</c:v>
                </c:pt>
                <c:pt idx="15">
                  <c:v>107</c:v>
                </c:pt>
                <c:pt idx="16">
                  <c:v>87</c:v>
                </c:pt>
                <c:pt idx="17">
                  <c:v>92</c:v>
                </c:pt>
                <c:pt idx="18">
                  <c:v>127</c:v>
                </c:pt>
                <c:pt idx="19">
                  <c:v>143</c:v>
                </c:pt>
                <c:pt idx="20">
                  <c:v>130</c:v>
                </c:pt>
                <c:pt idx="21">
                  <c:v>102</c:v>
                </c:pt>
                <c:pt idx="22">
                  <c:v>96</c:v>
                </c:pt>
                <c:pt idx="23">
                  <c:v>131</c:v>
                </c:pt>
                <c:pt idx="24">
                  <c:v>117</c:v>
                </c:pt>
                <c:pt idx="25">
                  <c:v>93</c:v>
                </c:pt>
                <c:pt idx="26">
                  <c:v>100</c:v>
                </c:pt>
                <c:pt idx="27">
                  <c:v>101</c:v>
                </c:pt>
                <c:pt idx="28">
                  <c:v>104</c:v>
                </c:pt>
                <c:pt idx="29">
                  <c:v>112</c:v>
                </c:pt>
              </c:numCache>
            </c:numRef>
          </c:val>
          <c:extLst>
            <c:ext xmlns:c16="http://schemas.microsoft.com/office/drawing/2014/chart" uri="{C3380CC4-5D6E-409C-BE32-E72D297353CC}">
              <c16:uniqueId val="{00000000-DD58-48AA-AB6D-79B2BE0ADD90}"/>
            </c:ext>
          </c:extLst>
        </c:ser>
        <c:dLbls>
          <c:dLblPos val="inEnd"/>
          <c:showLegendKey val="0"/>
          <c:showVal val="1"/>
          <c:showCatName val="0"/>
          <c:showSerName val="0"/>
          <c:showPercent val="0"/>
          <c:showBubbleSize val="0"/>
        </c:dLbls>
        <c:gapWidth val="100"/>
        <c:overlap val="-24"/>
        <c:axId val="235995824"/>
        <c:axId val="235996216"/>
      </c:barChart>
      <c:catAx>
        <c:axId val="235995824"/>
        <c:scaling>
          <c:orientation val="minMax"/>
        </c:scaling>
        <c:delete val="0"/>
        <c:axPos val="b"/>
        <c:numFmt formatCode="General" sourceLinked="0"/>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n-US"/>
          </a:p>
        </c:txPr>
        <c:crossAx val="235996216"/>
        <c:crosses val="autoZero"/>
        <c:auto val="1"/>
        <c:lblAlgn val="ctr"/>
        <c:lblOffset val="100"/>
        <c:noMultiLvlLbl val="0"/>
      </c:catAx>
      <c:valAx>
        <c:axId val="235996216"/>
        <c:scaling>
          <c:orientation val="minMax"/>
          <c:min val="0"/>
        </c:scaling>
        <c:delete val="0"/>
        <c:axPos val="l"/>
        <c:majorGridlines>
          <c:spPr>
            <a:ln w="9525" cap="flat" cmpd="sng" algn="ctr">
              <a:solidFill>
                <a:schemeClr val="lt1">
                  <a:lumMod val="95000"/>
                  <a:alpha val="10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n-US"/>
          </a:p>
        </c:txPr>
        <c:crossAx val="235995824"/>
        <c:crosses val="autoZero"/>
        <c:crossBetween val="between"/>
      </c:valAx>
      <c:spPr>
        <a:noFill/>
        <a:ln>
          <a:noFill/>
        </a:ln>
        <a:effectLst/>
      </c:spPr>
    </c:plotArea>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cap="none" baseline="0">
                <a:solidFill>
                  <a:schemeClr val="lt1">
                    <a:lumMod val="85000"/>
                  </a:schemeClr>
                </a:solidFill>
                <a:latin typeface="+mn-lt"/>
                <a:ea typeface="+mn-ea"/>
                <a:cs typeface="+mn-cs"/>
              </a:defRPr>
            </a:pPr>
            <a:r>
              <a:rPr lang="en-US"/>
              <a:t>Bed Request to Unit Assign - Surgery</a:t>
            </a:r>
          </a:p>
        </c:rich>
      </c:tx>
      <c:overlay val="0"/>
      <c:spPr>
        <a:noFill/>
        <a:ln>
          <a:noFill/>
        </a:ln>
        <a:effectLst/>
      </c:spPr>
      <c:txPr>
        <a:bodyPr rot="0" spcFirstLastPara="1" vertOverflow="ellipsis" vert="horz" wrap="square" anchor="ctr" anchorCtr="1"/>
        <a:lstStyle/>
        <a:p>
          <a:pPr>
            <a:defRPr sz="1400" b="1" i="0" u="none" strike="noStrike" kern="1200" cap="none" baseline="0">
              <a:solidFill>
                <a:schemeClr val="lt1">
                  <a:lumMod val="85000"/>
                </a:schemeClr>
              </a:solidFill>
              <a:latin typeface="+mn-lt"/>
              <a:ea typeface="+mn-ea"/>
              <a:cs typeface="+mn-cs"/>
            </a:defRPr>
          </a:pPr>
          <a:endParaRPr lang="en-US"/>
        </a:p>
      </c:txPr>
    </c:title>
    <c:autoTitleDeleted val="0"/>
    <c:plotArea>
      <c:layout>
        <c:manualLayout>
          <c:layoutTarget val="inner"/>
          <c:xMode val="edge"/>
          <c:yMode val="edge"/>
          <c:x val="8.5632494185762381E-2"/>
          <c:y val="0.15840894081788165"/>
          <c:w val="0.82130164178546683"/>
          <c:h val="0.56229074591482509"/>
        </c:manualLayout>
      </c:layout>
      <c:barChart>
        <c:barDir val="col"/>
        <c:grouping val="clustered"/>
        <c:varyColors val="0"/>
        <c:ser>
          <c:idx val="0"/>
          <c:order val="0"/>
          <c:tx>
            <c:strRef>
              <c:f>Sheet1!$A$62</c:f>
              <c:strCache>
                <c:ptCount val="1"/>
                <c:pt idx="0">
                  <c:v>Surgery (IP)</c:v>
                </c:pt>
              </c:strCache>
            </c:strRef>
          </c:tx>
          <c:spPr>
            <a:noFill/>
            <a:ln w="9525" cap="flat" cmpd="sng" algn="ctr">
              <a:solidFill>
                <a:schemeClr val="accent1"/>
              </a:solidFill>
              <a:miter lim="800000"/>
            </a:ln>
            <a:effectLst>
              <a:glow rad="63500">
                <a:schemeClr val="accent1">
                  <a:satMod val="175000"/>
                  <a:alpha val="25000"/>
                </a:schemeClr>
              </a:glow>
            </a:effectLst>
          </c:spPr>
          <c:invertIfNegative val="0"/>
          <c:dPt>
            <c:idx val="0"/>
            <c:invertIfNegative val="0"/>
            <c:bubble3D val="0"/>
            <c:spPr>
              <a:noFill/>
              <a:ln w="9525" cap="flat" cmpd="sng" algn="ctr">
                <a:solidFill>
                  <a:schemeClr val="accent1"/>
                </a:solidFill>
                <a:miter lim="800000"/>
              </a:ln>
              <a:effectLst>
                <a:glow rad="63500">
                  <a:schemeClr val="accent1">
                    <a:satMod val="175000"/>
                    <a:alpha val="25000"/>
                  </a:schemeClr>
                </a:glow>
              </a:effectLst>
            </c:spPr>
            <c:extLst>
              <c:ext xmlns:c16="http://schemas.microsoft.com/office/drawing/2014/chart" uri="{C3380CC4-5D6E-409C-BE32-E72D297353CC}">
                <c16:uniqueId val="{00000001-21C6-4DB6-8C26-4CEEA011E834}"/>
              </c:ext>
            </c:extLst>
          </c:dPt>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1C6-4DB6-8C26-4CEEA011E834}"/>
                </c:ext>
              </c:extLst>
            </c:dLbl>
            <c:dLbl>
              <c:idx val="25"/>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21C6-4DB6-8C26-4CEEA011E834}"/>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rgbClr val="FFFF00"/>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a:solidFill>
                        <a:schemeClr val="lt1">
                          <a:lumMod val="50000"/>
                        </a:schemeClr>
                      </a:solidFill>
                      <a:round/>
                    </a:ln>
                    <a:effectLst/>
                  </c:spPr>
                </c15:leaderLines>
              </c:ext>
            </c:extLst>
          </c:dLbls>
          <c:trendline>
            <c:spPr>
              <a:ln w="25400" cap="rnd">
                <a:solidFill>
                  <a:schemeClr val="accent1">
                    <a:alpha val="50000"/>
                  </a:schemeClr>
                </a:solidFill>
              </a:ln>
              <a:effectLst/>
            </c:spPr>
            <c:trendlineType val="linear"/>
            <c:dispRSqr val="0"/>
            <c:dispEq val="0"/>
          </c:trendline>
          <c:cat>
            <c:strRef>
              <c:f>Sheet1!$B$55:$AA$55</c:f>
              <c:strCache>
                <c:ptCount val="26"/>
                <c:pt idx="0">
                  <c:v>Jan/Feb Baseline</c:v>
                </c:pt>
                <c:pt idx="1">
                  <c:v>Mar-16</c:v>
                </c:pt>
                <c:pt idx="2">
                  <c:v>Apr-16</c:v>
                </c:pt>
                <c:pt idx="3">
                  <c:v>May-16</c:v>
                </c:pt>
                <c:pt idx="4">
                  <c:v>Jun-16</c:v>
                </c:pt>
                <c:pt idx="5">
                  <c:v>Jul-16</c:v>
                </c:pt>
                <c:pt idx="6">
                  <c:v>Aug-16</c:v>
                </c:pt>
                <c:pt idx="7">
                  <c:v>Sep-16</c:v>
                </c:pt>
                <c:pt idx="8">
                  <c:v>Oct-16</c:v>
                </c:pt>
                <c:pt idx="9">
                  <c:v>Nov-16</c:v>
                </c:pt>
                <c:pt idx="10">
                  <c:v>Dec-16</c:v>
                </c:pt>
                <c:pt idx="11">
                  <c:v>Jan-17</c:v>
                </c:pt>
                <c:pt idx="12">
                  <c:v>Feb-17</c:v>
                </c:pt>
                <c:pt idx="13">
                  <c:v>Mar-17</c:v>
                </c:pt>
                <c:pt idx="14">
                  <c:v>Apr-17</c:v>
                </c:pt>
                <c:pt idx="15">
                  <c:v>May-17</c:v>
                </c:pt>
                <c:pt idx="16">
                  <c:v>Jun-17</c:v>
                </c:pt>
                <c:pt idx="17">
                  <c:v>Jul-17</c:v>
                </c:pt>
                <c:pt idx="18">
                  <c:v>Aug-17</c:v>
                </c:pt>
                <c:pt idx="19">
                  <c:v>Sep-17</c:v>
                </c:pt>
                <c:pt idx="20">
                  <c:v>Oct-17</c:v>
                </c:pt>
                <c:pt idx="21">
                  <c:v>Nov-17</c:v>
                </c:pt>
                <c:pt idx="22">
                  <c:v>Dec-17</c:v>
                </c:pt>
                <c:pt idx="23">
                  <c:v>Jan-18</c:v>
                </c:pt>
                <c:pt idx="24">
                  <c:v>Feb-18</c:v>
                </c:pt>
                <c:pt idx="25">
                  <c:v>Mar-18</c:v>
                </c:pt>
              </c:strCache>
            </c:strRef>
          </c:cat>
          <c:val>
            <c:numRef>
              <c:f>Sheet1!$B$62:$AA$62</c:f>
              <c:numCache>
                <c:formatCode>0.0</c:formatCode>
                <c:ptCount val="26"/>
                <c:pt idx="0">
                  <c:v>3.7</c:v>
                </c:pt>
                <c:pt idx="1">
                  <c:v>3.8</c:v>
                </c:pt>
                <c:pt idx="2">
                  <c:v>3.7</c:v>
                </c:pt>
                <c:pt idx="3">
                  <c:v>3.3</c:v>
                </c:pt>
                <c:pt idx="4">
                  <c:v>2.6</c:v>
                </c:pt>
                <c:pt idx="5">
                  <c:v>2.15</c:v>
                </c:pt>
                <c:pt idx="6">
                  <c:v>2.0299999999999998</c:v>
                </c:pt>
                <c:pt idx="7">
                  <c:v>1.78</c:v>
                </c:pt>
                <c:pt idx="8">
                  <c:v>2.35</c:v>
                </c:pt>
                <c:pt idx="9">
                  <c:v>2.1800000000000002</c:v>
                </c:pt>
                <c:pt idx="10">
                  <c:v>1.83</c:v>
                </c:pt>
                <c:pt idx="11">
                  <c:v>1.73</c:v>
                </c:pt>
                <c:pt idx="12">
                  <c:v>1.87</c:v>
                </c:pt>
                <c:pt idx="13">
                  <c:v>2.2999999999999998</c:v>
                </c:pt>
                <c:pt idx="14">
                  <c:v>2</c:v>
                </c:pt>
                <c:pt idx="15">
                  <c:v>3.12</c:v>
                </c:pt>
                <c:pt idx="16">
                  <c:v>3.53</c:v>
                </c:pt>
                <c:pt idx="17">
                  <c:v>2.62</c:v>
                </c:pt>
                <c:pt idx="18">
                  <c:v>2.17</c:v>
                </c:pt>
                <c:pt idx="19" formatCode="General">
                  <c:v>2</c:v>
                </c:pt>
                <c:pt idx="20" formatCode="General">
                  <c:v>2</c:v>
                </c:pt>
                <c:pt idx="21" formatCode="General">
                  <c:v>1.7</c:v>
                </c:pt>
                <c:pt idx="22" formatCode="General">
                  <c:v>1.7</c:v>
                </c:pt>
                <c:pt idx="23" formatCode="General">
                  <c:v>2.2000000000000002</c:v>
                </c:pt>
                <c:pt idx="24" formatCode="General">
                  <c:v>1.64</c:v>
                </c:pt>
                <c:pt idx="25">
                  <c:v>1.45</c:v>
                </c:pt>
              </c:numCache>
            </c:numRef>
          </c:val>
          <c:extLst>
            <c:ext xmlns:c16="http://schemas.microsoft.com/office/drawing/2014/chart" uri="{C3380CC4-5D6E-409C-BE32-E72D297353CC}">
              <c16:uniqueId val="{00000003-21C6-4DB6-8C26-4CEEA011E834}"/>
            </c:ext>
          </c:extLst>
        </c:ser>
        <c:dLbls>
          <c:showLegendKey val="0"/>
          <c:showVal val="0"/>
          <c:showCatName val="0"/>
          <c:showSerName val="0"/>
          <c:showPercent val="0"/>
          <c:showBubbleSize val="0"/>
        </c:dLbls>
        <c:gapWidth val="315"/>
        <c:overlap val="-40"/>
        <c:axId val="160601056"/>
        <c:axId val="315135872"/>
      </c:barChart>
      <c:catAx>
        <c:axId val="160601056"/>
        <c:scaling>
          <c:orientation val="minMax"/>
        </c:scaling>
        <c:delete val="0"/>
        <c:axPos val="b"/>
        <c:majorGridlines>
          <c:spPr>
            <a:ln w="9525" cap="flat" cmpd="sng" algn="ctr">
              <a:gradFill>
                <a:gsLst>
                  <a:gs pos="100000">
                    <a:schemeClr val="dk1">
                      <a:lumMod val="75000"/>
                      <a:lumOff val="25000"/>
                    </a:schemeClr>
                  </a:gs>
                  <a:gs pos="0">
                    <a:schemeClr val="dk1">
                      <a:lumMod val="65000"/>
                      <a:lumOff val="35000"/>
                    </a:schemeClr>
                  </a:gs>
                </a:gsLst>
                <a:lin ang="5400000" scaled="0"/>
              </a:gra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lt1">
                    <a:lumMod val="75000"/>
                  </a:schemeClr>
                </a:solidFill>
                <a:latin typeface="+mn-lt"/>
                <a:ea typeface="+mn-ea"/>
                <a:cs typeface="+mn-cs"/>
              </a:defRPr>
            </a:pPr>
            <a:endParaRPr lang="en-US"/>
          </a:p>
        </c:txPr>
        <c:crossAx val="315135872"/>
        <c:crosses val="autoZero"/>
        <c:auto val="1"/>
        <c:lblAlgn val="ctr"/>
        <c:lblOffset val="100"/>
        <c:noMultiLvlLbl val="0"/>
      </c:catAx>
      <c:valAx>
        <c:axId val="315135872"/>
        <c:scaling>
          <c:orientation val="minMax"/>
          <c:max val="12"/>
        </c:scaling>
        <c:delete val="0"/>
        <c:axPos val="l"/>
        <c:majorGridlines>
          <c:spPr>
            <a:ln w="9525" cap="flat" cmpd="sng" algn="ctr">
              <a:gradFill>
                <a:gsLst>
                  <a:gs pos="100000">
                    <a:schemeClr val="dk1">
                      <a:lumMod val="75000"/>
                      <a:lumOff val="25000"/>
                    </a:schemeClr>
                  </a:gs>
                  <a:gs pos="0">
                    <a:schemeClr val="dk1">
                      <a:lumMod val="65000"/>
                      <a:lumOff val="35000"/>
                    </a:schemeClr>
                  </a:gs>
                </a:gsLst>
                <a:lin ang="5400000" scaled="0"/>
              </a:gradFill>
              <a:round/>
            </a:ln>
            <a:effectLst/>
          </c:spPr>
        </c:majorGridlines>
        <c:title>
          <c:tx>
            <c:rich>
              <a:bodyPr rot="-5400000" spcFirstLastPara="1" vertOverflow="ellipsis" vert="horz" wrap="square" anchor="ctr" anchorCtr="1"/>
              <a:lstStyle/>
              <a:p>
                <a:pPr>
                  <a:defRPr sz="900" b="1" i="0" u="none" strike="noStrike" kern="1200" baseline="0">
                    <a:solidFill>
                      <a:schemeClr val="lt1">
                        <a:lumMod val="75000"/>
                      </a:schemeClr>
                    </a:solidFill>
                    <a:latin typeface="+mn-lt"/>
                    <a:ea typeface="+mn-ea"/>
                    <a:cs typeface="+mn-cs"/>
                  </a:defRPr>
                </a:pPr>
                <a:r>
                  <a:rPr lang="en-US"/>
                  <a:t>Median Hrs</a:t>
                </a:r>
              </a:p>
            </c:rich>
          </c:tx>
          <c:overlay val="0"/>
          <c:spPr>
            <a:noFill/>
            <a:ln>
              <a:noFill/>
            </a:ln>
            <a:effectLst/>
          </c:spPr>
          <c:txPr>
            <a:bodyPr rot="-5400000" spcFirstLastPara="1" vertOverflow="ellipsis" vert="horz" wrap="square" anchor="ctr" anchorCtr="1"/>
            <a:lstStyle/>
            <a:p>
              <a:pPr>
                <a:defRPr sz="900" b="1" i="0" u="none" strike="noStrike" kern="1200" baseline="0">
                  <a:solidFill>
                    <a:schemeClr val="lt1">
                      <a:lumMod val="7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lt1">
                    <a:lumMod val="75000"/>
                  </a:schemeClr>
                </a:solidFill>
                <a:latin typeface="+mn-lt"/>
                <a:ea typeface="+mn-ea"/>
                <a:cs typeface="+mn-cs"/>
              </a:defRPr>
            </a:pPr>
            <a:endParaRPr lang="en-US"/>
          </a:p>
        </c:txPr>
        <c:crossAx val="160601056"/>
        <c:crosses val="autoZero"/>
        <c:crossBetween val="between"/>
      </c:valAx>
      <c:spPr>
        <a:noFill/>
        <a:ln>
          <a:noFill/>
        </a:ln>
        <a:effectLst/>
      </c:spPr>
    </c:plotArea>
    <c:plotVisOnly val="1"/>
    <c:dispBlanksAs val="gap"/>
    <c:showDLblsOverMax val="0"/>
  </c:chart>
  <c:spPr>
    <a:solidFill>
      <a:schemeClr val="dk1">
        <a:lumMod val="75000"/>
        <a:lumOff val="25000"/>
      </a:schemeClr>
    </a:solidFill>
    <a:ln w="9525" cap="flat" cmpd="sng" algn="ctr">
      <a:solidFill>
        <a:schemeClr val="dk1">
          <a:lumMod val="15000"/>
          <a:lumOff val="85000"/>
        </a:schemeClr>
      </a:solidFill>
      <a:round/>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cap="none" baseline="0">
                <a:solidFill>
                  <a:schemeClr val="lt1">
                    <a:lumMod val="85000"/>
                  </a:schemeClr>
                </a:solidFill>
                <a:latin typeface="+mn-lt"/>
                <a:ea typeface="+mn-ea"/>
                <a:cs typeface="+mn-cs"/>
              </a:defRPr>
            </a:pPr>
            <a:r>
              <a:rPr lang="en-US"/>
              <a:t>Bed Request to Unit Assign - Neurosciences</a:t>
            </a:r>
          </a:p>
        </c:rich>
      </c:tx>
      <c:overlay val="0"/>
      <c:spPr>
        <a:noFill/>
        <a:ln>
          <a:noFill/>
        </a:ln>
        <a:effectLst/>
      </c:spPr>
      <c:txPr>
        <a:bodyPr rot="0" spcFirstLastPara="1" vertOverflow="ellipsis" vert="horz" wrap="square" anchor="ctr" anchorCtr="1"/>
        <a:lstStyle/>
        <a:p>
          <a:pPr>
            <a:defRPr sz="1400" b="1" i="0" u="none" strike="noStrike" kern="1200" cap="none" baseline="0">
              <a:solidFill>
                <a:schemeClr val="lt1">
                  <a:lumMod val="85000"/>
                </a:schemeClr>
              </a:solidFill>
              <a:latin typeface="+mn-lt"/>
              <a:ea typeface="+mn-ea"/>
              <a:cs typeface="+mn-cs"/>
            </a:defRPr>
          </a:pPr>
          <a:endParaRPr lang="en-US"/>
        </a:p>
      </c:txPr>
    </c:title>
    <c:autoTitleDeleted val="0"/>
    <c:plotArea>
      <c:layout>
        <c:manualLayout>
          <c:layoutTarget val="inner"/>
          <c:xMode val="edge"/>
          <c:yMode val="edge"/>
          <c:x val="8.5632494185762381E-2"/>
          <c:y val="0.15840894081788165"/>
          <c:w val="0.82130164178546683"/>
          <c:h val="0.56229074591482509"/>
        </c:manualLayout>
      </c:layout>
      <c:barChart>
        <c:barDir val="col"/>
        <c:grouping val="clustered"/>
        <c:varyColors val="0"/>
        <c:ser>
          <c:idx val="0"/>
          <c:order val="0"/>
          <c:tx>
            <c:strRef>
              <c:f>Sheet1!$A$59</c:f>
              <c:strCache>
                <c:ptCount val="1"/>
                <c:pt idx="0">
                  <c:v>Neurosciences (IP)</c:v>
                </c:pt>
              </c:strCache>
            </c:strRef>
          </c:tx>
          <c:spPr>
            <a:noFill/>
            <a:ln w="9525" cap="flat" cmpd="sng" algn="ctr">
              <a:solidFill>
                <a:schemeClr val="accent1"/>
              </a:solidFill>
              <a:miter lim="800000"/>
            </a:ln>
            <a:effectLst>
              <a:glow rad="63500">
                <a:schemeClr val="accent1">
                  <a:satMod val="175000"/>
                  <a:alpha val="25000"/>
                </a:schemeClr>
              </a:glow>
            </a:effectLst>
          </c:spPr>
          <c:invertIfNegative val="0"/>
          <c:dPt>
            <c:idx val="0"/>
            <c:invertIfNegative val="0"/>
            <c:bubble3D val="0"/>
            <c:spPr>
              <a:noFill/>
              <a:ln w="9525" cap="flat" cmpd="sng" algn="ctr">
                <a:solidFill>
                  <a:schemeClr val="accent1"/>
                </a:solidFill>
                <a:miter lim="800000"/>
              </a:ln>
              <a:effectLst>
                <a:glow rad="63500">
                  <a:schemeClr val="accent1">
                    <a:satMod val="175000"/>
                    <a:alpha val="25000"/>
                  </a:schemeClr>
                </a:glow>
              </a:effectLst>
            </c:spPr>
            <c:extLst>
              <c:ext xmlns:c16="http://schemas.microsoft.com/office/drawing/2014/chart" uri="{C3380CC4-5D6E-409C-BE32-E72D297353CC}">
                <c16:uniqueId val="{00000001-5BD1-403E-B267-92E42B7A685B}"/>
              </c:ext>
            </c:extLst>
          </c:dPt>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BD1-403E-B267-92E42B7A685B}"/>
                </c:ext>
              </c:extLst>
            </c:dLbl>
            <c:dLbl>
              <c:idx val="25"/>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5BD1-403E-B267-92E42B7A685B}"/>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rgbClr val="FFFF00"/>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a:solidFill>
                        <a:schemeClr val="lt1">
                          <a:lumMod val="50000"/>
                        </a:schemeClr>
                      </a:solidFill>
                      <a:round/>
                    </a:ln>
                    <a:effectLst/>
                  </c:spPr>
                </c15:leaderLines>
              </c:ext>
            </c:extLst>
          </c:dLbls>
          <c:trendline>
            <c:spPr>
              <a:ln w="25400" cap="rnd">
                <a:solidFill>
                  <a:schemeClr val="accent1">
                    <a:alpha val="50000"/>
                  </a:schemeClr>
                </a:solidFill>
              </a:ln>
              <a:effectLst/>
            </c:spPr>
            <c:trendlineType val="linear"/>
            <c:dispRSqr val="0"/>
            <c:dispEq val="0"/>
          </c:trendline>
          <c:cat>
            <c:strRef>
              <c:f>Sheet1!$B$55:$AA$55</c:f>
              <c:strCache>
                <c:ptCount val="26"/>
                <c:pt idx="0">
                  <c:v>Jan/Feb Baseline</c:v>
                </c:pt>
                <c:pt idx="1">
                  <c:v>Mar-16</c:v>
                </c:pt>
                <c:pt idx="2">
                  <c:v>Apr-16</c:v>
                </c:pt>
                <c:pt idx="3">
                  <c:v>May-16</c:v>
                </c:pt>
                <c:pt idx="4">
                  <c:v>Jun-16</c:v>
                </c:pt>
                <c:pt idx="5">
                  <c:v>Jul-16</c:v>
                </c:pt>
                <c:pt idx="6">
                  <c:v>Aug-16</c:v>
                </c:pt>
                <c:pt idx="7">
                  <c:v>Sep-16</c:v>
                </c:pt>
                <c:pt idx="8">
                  <c:v>Oct-16</c:v>
                </c:pt>
                <c:pt idx="9">
                  <c:v>Nov-16</c:v>
                </c:pt>
                <c:pt idx="10">
                  <c:v>Dec-16</c:v>
                </c:pt>
                <c:pt idx="11">
                  <c:v>Jan-17</c:v>
                </c:pt>
                <c:pt idx="12">
                  <c:v>Feb-17</c:v>
                </c:pt>
                <c:pt idx="13">
                  <c:v>Mar-17</c:v>
                </c:pt>
                <c:pt idx="14">
                  <c:v>Apr-17</c:v>
                </c:pt>
                <c:pt idx="15">
                  <c:v>May-17</c:v>
                </c:pt>
                <c:pt idx="16">
                  <c:v>Jun-17</c:v>
                </c:pt>
                <c:pt idx="17">
                  <c:v>Jul-17</c:v>
                </c:pt>
                <c:pt idx="18">
                  <c:v>Aug-17</c:v>
                </c:pt>
                <c:pt idx="19">
                  <c:v>Sep-17</c:v>
                </c:pt>
                <c:pt idx="20">
                  <c:v>Oct-17</c:v>
                </c:pt>
                <c:pt idx="21">
                  <c:v>Nov-17</c:v>
                </c:pt>
                <c:pt idx="22">
                  <c:v>Dec-17</c:v>
                </c:pt>
                <c:pt idx="23">
                  <c:v>Jan-18</c:v>
                </c:pt>
                <c:pt idx="24">
                  <c:v>Feb-18</c:v>
                </c:pt>
                <c:pt idx="25">
                  <c:v>Mar-18</c:v>
                </c:pt>
              </c:strCache>
            </c:strRef>
          </c:cat>
          <c:val>
            <c:numRef>
              <c:f>Sheet1!$B$59:$AA$59</c:f>
              <c:numCache>
                <c:formatCode>0.0</c:formatCode>
                <c:ptCount val="26"/>
                <c:pt idx="0">
                  <c:v>5</c:v>
                </c:pt>
                <c:pt idx="1">
                  <c:v>4.5999999999999996</c:v>
                </c:pt>
                <c:pt idx="2">
                  <c:v>5.7</c:v>
                </c:pt>
                <c:pt idx="3">
                  <c:v>4</c:v>
                </c:pt>
                <c:pt idx="4">
                  <c:v>1.7</c:v>
                </c:pt>
                <c:pt idx="5">
                  <c:v>2.29</c:v>
                </c:pt>
                <c:pt idx="6">
                  <c:v>1.25</c:v>
                </c:pt>
                <c:pt idx="7">
                  <c:v>1.52</c:v>
                </c:pt>
                <c:pt idx="8">
                  <c:v>1.35</c:v>
                </c:pt>
                <c:pt idx="9">
                  <c:v>2.29</c:v>
                </c:pt>
                <c:pt idx="10">
                  <c:v>1.4</c:v>
                </c:pt>
                <c:pt idx="11">
                  <c:v>1.22</c:v>
                </c:pt>
                <c:pt idx="12">
                  <c:v>1.06</c:v>
                </c:pt>
                <c:pt idx="13">
                  <c:v>1.43</c:v>
                </c:pt>
                <c:pt idx="14">
                  <c:v>1.58</c:v>
                </c:pt>
                <c:pt idx="15">
                  <c:v>1.85</c:v>
                </c:pt>
                <c:pt idx="16">
                  <c:v>1.35</c:v>
                </c:pt>
                <c:pt idx="17">
                  <c:v>2.37</c:v>
                </c:pt>
                <c:pt idx="18">
                  <c:v>1.4</c:v>
                </c:pt>
                <c:pt idx="19" formatCode="General">
                  <c:v>1.2</c:v>
                </c:pt>
                <c:pt idx="20" formatCode="General">
                  <c:v>1.1000000000000001</c:v>
                </c:pt>
                <c:pt idx="21" formatCode="General">
                  <c:v>1.6</c:v>
                </c:pt>
                <c:pt idx="22" formatCode="General">
                  <c:v>1.1000000000000001</c:v>
                </c:pt>
                <c:pt idx="23" formatCode="General">
                  <c:v>1.2</c:v>
                </c:pt>
                <c:pt idx="24" formatCode="General">
                  <c:v>1.1599999999999999</c:v>
                </c:pt>
                <c:pt idx="25">
                  <c:v>0.98</c:v>
                </c:pt>
              </c:numCache>
            </c:numRef>
          </c:val>
          <c:extLst>
            <c:ext xmlns:c16="http://schemas.microsoft.com/office/drawing/2014/chart" uri="{C3380CC4-5D6E-409C-BE32-E72D297353CC}">
              <c16:uniqueId val="{00000003-5BD1-403E-B267-92E42B7A685B}"/>
            </c:ext>
          </c:extLst>
        </c:ser>
        <c:dLbls>
          <c:showLegendKey val="0"/>
          <c:showVal val="0"/>
          <c:showCatName val="0"/>
          <c:showSerName val="0"/>
          <c:showPercent val="0"/>
          <c:showBubbleSize val="0"/>
        </c:dLbls>
        <c:gapWidth val="315"/>
        <c:overlap val="-40"/>
        <c:axId val="315136656"/>
        <c:axId val="315137048"/>
      </c:barChart>
      <c:catAx>
        <c:axId val="315136656"/>
        <c:scaling>
          <c:orientation val="minMax"/>
        </c:scaling>
        <c:delete val="0"/>
        <c:axPos val="b"/>
        <c:majorGridlines>
          <c:spPr>
            <a:ln w="9525" cap="flat" cmpd="sng" algn="ctr">
              <a:gradFill>
                <a:gsLst>
                  <a:gs pos="100000">
                    <a:schemeClr val="dk1">
                      <a:lumMod val="75000"/>
                      <a:lumOff val="25000"/>
                    </a:schemeClr>
                  </a:gs>
                  <a:gs pos="0">
                    <a:schemeClr val="dk1">
                      <a:lumMod val="65000"/>
                      <a:lumOff val="35000"/>
                    </a:schemeClr>
                  </a:gs>
                </a:gsLst>
                <a:lin ang="5400000" scaled="0"/>
              </a:gra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lt1">
                    <a:lumMod val="75000"/>
                  </a:schemeClr>
                </a:solidFill>
                <a:latin typeface="+mn-lt"/>
                <a:ea typeface="+mn-ea"/>
                <a:cs typeface="+mn-cs"/>
              </a:defRPr>
            </a:pPr>
            <a:endParaRPr lang="en-US"/>
          </a:p>
        </c:txPr>
        <c:crossAx val="315137048"/>
        <c:crosses val="autoZero"/>
        <c:auto val="1"/>
        <c:lblAlgn val="ctr"/>
        <c:lblOffset val="100"/>
        <c:noMultiLvlLbl val="0"/>
      </c:catAx>
      <c:valAx>
        <c:axId val="315137048"/>
        <c:scaling>
          <c:orientation val="minMax"/>
          <c:max val="12"/>
        </c:scaling>
        <c:delete val="0"/>
        <c:axPos val="l"/>
        <c:majorGridlines>
          <c:spPr>
            <a:ln w="9525" cap="flat" cmpd="sng" algn="ctr">
              <a:gradFill>
                <a:gsLst>
                  <a:gs pos="100000">
                    <a:schemeClr val="dk1">
                      <a:lumMod val="75000"/>
                      <a:lumOff val="25000"/>
                    </a:schemeClr>
                  </a:gs>
                  <a:gs pos="0">
                    <a:schemeClr val="dk1">
                      <a:lumMod val="65000"/>
                      <a:lumOff val="35000"/>
                    </a:schemeClr>
                  </a:gs>
                </a:gsLst>
                <a:lin ang="5400000" scaled="0"/>
              </a:gradFill>
              <a:round/>
            </a:ln>
            <a:effectLst/>
          </c:spPr>
        </c:majorGridlines>
        <c:title>
          <c:tx>
            <c:rich>
              <a:bodyPr rot="-5400000" spcFirstLastPara="1" vertOverflow="ellipsis" vert="horz" wrap="square" anchor="ctr" anchorCtr="1"/>
              <a:lstStyle/>
              <a:p>
                <a:pPr>
                  <a:defRPr sz="900" b="1" i="0" u="none" strike="noStrike" kern="1200" baseline="0">
                    <a:solidFill>
                      <a:schemeClr val="lt1">
                        <a:lumMod val="75000"/>
                      </a:schemeClr>
                    </a:solidFill>
                    <a:latin typeface="+mn-lt"/>
                    <a:ea typeface="+mn-ea"/>
                    <a:cs typeface="+mn-cs"/>
                  </a:defRPr>
                </a:pPr>
                <a:r>
                  <a:rPr lang="en-US"/>
                  <a:t>Median Hrs</a:t>
                </a:r>
              </a:p>
            </c:rich>
          </c:tx>
          <c:overlay val="0"/>
          <c:spPr>
            <a:noFill/>
            <a:ln>
              <a:noFill/>
            </a:ln>
            <a:effectLst/>
          </c:spPr>
          <c:txPr>
            <a:bodyPr rot="-5400000" spcFirstLastPara="1" vertOverflow="ellipsis" vert="horz" wrap="square" anchor="ctr" anchorCtr="1"/>
            <a:lstStyle/>
            <a:p>
              <a:pPr>
                <a:defRPr sz="900" b="1" i="0" u="none" strike="noStrike" kern="1200" baseline="0">
                  <a:solidFill>
                    <a:schemeClr val="lt1">
                      <a:lumMod val="7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lt1">
                    <a:lumMod val="75000"/>
                  </a:schemeClr>
                </a:solidFill>
                <a:latin typeface="+mn-lt"/>
                <a:ea typeface="+mn-ea"/>
                <a:cs typeface="+mn-cs"/>
              </a:defRPr>
            </a:pPr>
            <a:endParaRPr lang="en-US"/>
          </a:p>
        </c:txPr>
        <c:crossAx val="315136656"/>
        <c:crosses val="autoZero"/>
        <c:crossBetween val="between"/>
      </c:valAx>
      <c:spPr>
        <a:noFill/>
        <a:ln>
          <a:noFill/>
        </a:ln>
        <a:effectLst/>
      </c:spPr>
    </c:plotArea>
    <c:plotVisOnly val="1"/>
    <c:dispBlanksAs val="gap"/>
    <c:showDLblsOverMax val="0"/>
  </c:chart>
  <c:spPr>
    <a:solidFill>
      <a:schemeClr val="dk1">
        <a:lumMod val="75000"/>
        <a:lumOff val="25000"/>
      </a:schemeClr>
    </a:solidFill>
    <a:ln w="9525" cap="flat" cmpd="sng" algn="ctr">
      <a:solidFill>
        <a:schemeClr val="dk1">
          <a:lumMod val="15000"/>
          <a:lumOff val="85000"/>
        </a:schemeClr>
      </a:solid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36">
  <cs:axisTitle>
    <cs:lnRef idx="0"/>
    <cs:fillRef idx="0"/>
    <cs:effectRef idx="0"/>
    <cs:fontRef idx="minor">
      <a:schemeClr val="lt1">
        <a:lumMod val="75000"/>
      </a:schemeClr>
    </cs:fontRef>
    <cs:defRPr sz="900" b="1" kern="1200"/>
  </cs:axisTitle>
  <cs:categoryAxis>
    <cs:lnRef idx="0"/>
    <cs:fillRef idx="0"/>
    <cs:effectRef idx="0"/>
    <cs:fontRef idx="minor">
      <a:schemeClr val="lt1">
        <a:lumMod val="75000"/>
      </a:schemeClr>
    </cs:fontRef>
    <cs:defRPr sz="900" kern="1200"/>
  </cs:categoryAxis>
  <cs:chartArea>
    <cs:lnRef idx="0"/>
    <cs:fillRef idx="0"/>
    <cs:effectRef idx="0"/>
    <cs:fontRef idx="minor">
      <a:schemeClr val="dk1"/>
    </cs:fontRef>
    <cs:spPr>
      <a:solidFill>
        <a:schemeClr val="dk1">
          <a:lumMod val="75000"/>
          <a:lumOff val="25000"/>
        </a:schemeClr>
      </a:solidFill>
      <a:ln w="9525" cap="flat" cmpd="sng" algn="ctr">
        <a:solidFill>
          <a:schemeClr val="dk1">
            <a:lumMod val="15000"/>
            <a:lumOff val="85000"/>
          </a:schemeClr>
        </a:solidFill>
        <a:round/>
      </a:ln>
    </cs:spPr>
    <cs:defRPr sz="900" kern="1200"/>
  </cs:chartArea>
  <cs:dataLabel>
    <cs:lnRef idx="0"/>
    <cs:fillRef idx="0"/>
    <cs:effectRef idx="0"/>
    <cs:fontRef idx="minor">
      <a:schemeClr val="lt1">
        <a:lumMod val="75000"/>
      </a:schemeClr>
    </cs:fontRef>
    <cs:defRPr sz="900" kern="1200"/>
  </cs:dataLabel>
  <cs:dataLabelCallout>
    <cs:lnRef idx="0"/>
    <cs:fillRef idx="0"/>
    <cs:effectRef idx="0"/>
    <cs:fontRef idx="minor">
      <a:schemeClr val="lt1">
        <a:lumMod val="15000"/>
        <a:lumOff val="85000"/>
      </a:schemeClr>
    </cs:fontRef>
    <cs:spPr>
      <a:solidFill>
        <a:schemeClr val="dk1">
          <a:lumMod val="65000"/>
          <a:lumOff val="35000"/>
        </a:schemeClr>
      </a:solidFill>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0"/>
    <cs:effectRef idx="0">
      <cs:styleClr val="auto"/>
    </cs:effectRef>
    <cs:fontRef idx="minor">
      <a:schemeClr val="dk1"/>
    </cs:fontRef>
    <cs:spPr>
      <a:ln w="9525" cap="flat" cmpd="sng" algn="ctr">
        <a:solidFill>
          <a:schemeClr val="phClr"/>
        </a:solidFill>
        <a:miter lim="800000"/>
      </a:ln>
      <a:effectLst>
        <a:glow rad="63500">
          <a:schemeClr val="phClr">
            <a:satMod val="175000"/>
            <a:alpha val="25000"/>
          </a:schemeClr>
        </a:glow>
      </a:effectLst>
    </cs:spPr>
  </cs:dataPoint>
  <cs:dataPoint3D>
    <cs:lnRef idx="0">
      <cs:styleClr val="auto"/>
    </cs:lnRef>
    <cs:fillRef idx="0">
      <cs:styleClr val="auto"/>
    </cs:fillRef>
    <cs:effectRef idx="0">
      <cs:styleClr val="auto"/>
    </cs:effectRef>
    <cs:fontRef idx="minor">
      <a:schemeClr val="dk1"/>
    </cs:fontRef>
    <cs:spPr>
      <a:ln w="9525" cap="flat" cmpd="sng" algn="ctr">
        <a:solidFill>
          <a:schemeClr val="phClr"/>
        </a:solidFill>
        <a:miter lim="800000"/>
      </a:ln>
      <a:effectLst>
        <a:glow rad="63500">
          <a:schemeClr val="phClr">
            <a:satMod val="175000"/>
            <a:alpha val="25000"/>
          </a:schemeClr>
        </a:glow>
      </a:effectLst>
    </cs:spPr>
  </cs:dataPoint3D>
  <cs:dataPointLine>
    <cs:lnRef idx="0">
      <cs:styleClr val="auto"/>
    </cs:lnRef>
    <cs:fillRef idx="0">
      <cs:styleClr val="auto"/>
    </cs:fillRef>
    <cs:effectRef idx="0">
      <cs:styleClr val="auto"/>
    </cs:effectRef>
    <cs:fontRef idx="minor">
      <a:schemeClr val="dk1"/>
    </cs:fontRef>
    <cs:spPr>
      <a:ln w="22225" cap="rnd">
        <a:solidFill>
          <a:schemeClr val="phClr"/>
        </a:solidFill>
      </a:ln>
      <a:effectLst>
        <a:glow rad="139700">
          <a:schemeClr val="phClr">
            <a:satMod val="175000"/>
            <a:alpha val="14000"/>
          </a:schemeClr>
        </a:glow>
      </a:effectLst>
    </cs:spPr>
  </cs:dataPointLine>
  <cs:dataPointMarker>
    <cs:lnRef idx="0">
      <cs:styleClr val="auto"/>
    </cs:lnRef>
    <cs:fillRef idx="0">
      <cs:styleClr val="auto"/>
    </cs:fillRef>
    <cs:effectRef idx="0">
      <cs:styleClr val="auto"/>
    </cs:effectRef>
    <cs:fontRef idx="minor">
      <a:schemeClr val="dk1"/>
    </cs:fontRef>
    <cs:spPr>
      <a:solidFill>
        <a:schemeClr val="phClr">
          <a:lumMod val="60000"/>
          <a:lumOff val="40000"/>
        </a:schemeClr>
      </a:solidFill>
      <a:effectLst>
        <a:glow rad="63500">
          <a:schemeClr val="phClr">
            <a:satMod val="175000"/>
            <a:alpha val="25000"/>
          </a:schemeClr>
        </a:glow>
      </a:effectLst>
    </cs:spPr>
  </cs:dataPointMarker>
  <cs:dataPointMarkerLayout symbol="circle" size="4"/>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lt1">
        <a:lumMod val="75000"/>
      </a:schemeClr>
    </cs:fontRef>
    <cs:spPr>
      <a:ln w="9525">
        <a:solidFill>
          <a:schemeClr val="dk1">
            <a:lumMod val="50000"/>
            <a:lumOff val="50000"/>
          </a:schemeClr>
        </a:solidFill>
      </a:ln>
    </cs:spPr>
    <cs:defRPr sz="900" kern="1200"/>
  </cs:dataTable>
  <cs:downBar>
    <cs:lnRef idx="0"/>
    <cs:fillRef idx="0"/>
    <cs:effectRef idx="0"/>
    <cs:fontRef idx="minor">
      <a:schemeClr val="lt1"/>
    </cs:fontRef>
    <cs:spPr>
      <a:solidFill>
        <a:schemeClr val="dk1">
          <a:lumMod val="50000"/>
          <a:lumOff val="50000"/>
        </a:schemeClr>
      </a:solidFill>
      <a:ln w="9525">
        <a:solidFill>
          <a:schemeClr val="dk1">
            <a:lumMod val="75000"/>
          </a:schemeClr>
        </a:solidFill>
        <a:round/>
      </a:ln>
    </cs:spPr>
  </cs:downBar>
  <cs:dropLine>
    <cs:lnRef idx="0"/>
    <cs:fillRef idx="0"/>
    <cs:effectRef idx="0"/>
    <cs:fontRef idx="minor">
      <a:schemeClr val="dk1"/>
    </cs:fontRef>
    <cs:spPr>
      <a:ln w="9525">
        <a:solidFill>
          <a:schemeClr val="lt1">
            <a:lumMod val="50000"/>
          </a:schemeClr>
        </a:solidFill>
        <a:round/>
      </a:ln>
    </cs:spPr>
  </cs:dropLine>
  <cs:errorBar>
    <cs:lnRef idx="0"/>
    <cs:fillRef idx="0"/>
    <cs:effectRef idx="0"/>
    <cs:fontRef idx="minor">
      <a:schemeClr val="dk1"/>
    </cs:fontRef>
    <cs:spPr>
      <a:ln w="9525">
        <a:solidFill>
          <a:schemeClr val="lt1">
            <a:lumMod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75000"/>
                <a:lumOff val="25000"/>
              </a:schemeClr>
            </a:gs>
            <a:gs pos="0">
              <a:schemeClr val="dk1">
                <a:lumMod val="65000"/>
                <a:lumOff val="35000"/>
              </a:schemeClr>
            </a:gs>
          </a:gsLst>
          <a:lin ang="5400000" scaled="0"/>
        </a:gradFill>
        <a:round/>
      </a:ln>
    </cs:spPr>
  </cs:gridlineMajor>
  <cs:gridlineMinor>
    <cs:lnRef idx="0"/>
    <cs:fillRef idx="0"/>
    <cs:effectRef idx="0"/>
    <cs:fontRef idx="minor">
      <a:schemeClr val="dk1"/>
    </cs:fontRef>
    <cs:spPr>
      <a:ln w="9525" cap="flat" cmpd="sng" algn="ctr">
        <a:gradFill>
          <a:gsLst>
            <a:gs pos="100000">
              <a:schemeClr val="dk1">
                <a:lumMod val="75000"/>
                <a:lumOff val="25000"/>
                <a:alpha val="25000"/>
              </a:schemeClr>
            </a:gs>
            <a:gs pos="0">
              <a:schemeClr val="dk1">
                <a:lumMod val="65000"/>
                <a:lumOff val="35000"/>
                <a:alpha val="25000"/>
              </a:schemeClr>
            </a:gs>
          </a:gsLst>
          <a:lin ang="5400000" scaled="0"/>
        </a:gradFill>
        <a:round/>
      </a:ln>
    </cs:spPr>
  </cs:gridlineMinor>
  <cs:hiLoLine>
    <cs:lnRef idx="0"/>
    <cs:fillRef idx="0"/>
    <cs:effectRef idx="0"/>
    <cs:fontRef idx="minor">
      <a:schemeClr val="dk1"/>
    </cs:fontRef>
    <cs:spPr>
      <a:ln w="9525">
        <a:solidFill>
          <a:schemeClr val="lt1">
            <a:lumMod val="50000"/>
          </a:schemeClr>
        </a:solidFill>
        <a:round/>
      </a:ln>
    </cs:spPr>
  </cs:hiLoLine>
  <cs:leaderLine>
    <cs:lnRef idx="0"/>
    <cs:fillRef idx="0"/>
    <cs:effectRef idx="0"/>
    <cs:fontRef idx="minor">
      <a:schemeClr val="dk1"/>
    </cs:fontRef>
    <cs:spPr>
      <a:ln w="9525">
        <a:solidFill>
          <a:schemeClr val="lt1">
            <a:lumMod val="50000"/>
          </a:schemeClr>
        </a:solidFill>
        <a:round/>
      </a:ln>
    </cs:spPr>
  </cs:leaderLine>
  <cs:legend>
    <cs:lnRef idx="0"/>
    <cs:fillRef idx="0"/>
    <cs:effectRef idx="0"/>
    <cs:fontRef idx="minor">
      <a:schemeClr val="lt1">
        <a:lumMod val="75000"/>
      </a:schemeClr>
    </cs:fontRef>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lt1">
        <a:lumMod val="75000"/>
      </a:schemeClr>
    </cs:fontRef>
    <cs:defRPr sz="900" kern="1200"/>
  </cs:seriesAxis>
  <cs:seriesLine>
    <cs:lnRef idx="0"/>
    <cs:fillRef idx="0"/>
    <cs:effectRef idx="0"/>
    <cs:fontRef idx="minor">
      <a:schemeClr val="dk1"/>
    </cs:fontRef>
    <cs:spPr>
      <a:ln w="9525">
        <a:solidFill>
          <a:schemeClr val="lt1">
            <a:lumMod val="50000"/>
          </a:schemeClr>
        </a:solidFill>
        <a:round/>
      </a:ln>
    </cs:spPr>
  </cs:seriesLine>
  <cs:title>
    <cs:lnRef idx="0"/>
    <cs:fillRef idx="0"/>
    <cs:effectRef idx="0"/>
    <cs:fontRef idx="minor">
      <a:schemeClr val="lt1">
        <a:lumMod val="85000"/>
      </a:schemeClr>
    </cs:fontRef>
    <cs:defRPr sz="1400" b="1" kern="1200" cap="none" baseline="0"/>
  </cs:title>
  <cs:trendline>
    <cs:lnRef idx="0">
      <cs:styleClr val="auto"/>
    </cs:lnRef>
    <cs:fillRef idx="0"/>
    <cs:effectRef idx="0"/>
    <cs:fontRef idx="minor">
      <a:schemeClr val="lt1"/>
    </cs:fontRef>
    <cs:spPr>
      <a:ln w="25400" cap="rnd">
        <a:solidFill>
          <a:schemeClr val="phClr">
            <a:alpha val="50000"/>
          </a:schemeClr>
        </a:solidFill>
      </a:ln>
    </cs:spPr>
  </cs:trendline>
  <cs:trendlineLabel>
    <cs:lnRef idx="0"/>
    <cs:fillRef idx="0"/>
    <cs:effectRef idx="0"/>
    <cs:fontRef idx="minor">
      <a:schemeClr val="lt1">
        <a:lumMod val="75000"/>
      </a:schemeClr>
    </cs:fontRef>
    <cs:defRPr sz="900" kern="1200"/>
  </cs:trendlineLabel>
  <cs:upBar>
    <cs:lnRef idx="0"/>
    <cs:fillRef idx="0"/>
    <cs:effectRef idx="0"/>
    <cs:fontRef idx="minor">
      <a:schemeClr val="dk1"/>
    </cs:fontRef>
    <cs:spPr>
      <a:solidFill>
        <a:schemeClr val="lt1">
          <a:lumMod val="85000"/>
        </a:schemeClr>
      </a:solidFill>
      <a:ln w="9525">
        <a:solidFill>
          <a:schemeClr val="dk1">
            <a:lumMod val="50000"/>
          </a:schemeClr>
        </a:solidFill>
        <a:round/>
      </a:ln>
    </cs:spPr>
  </cs:upBar>
  <cs:valueAxis>
    <cs:lnRef idx="0"/>
    <cs:fillRef idx="0"/>
    <cs:effectRef idx="0"/>
    <cs:fontRef idx="minor">
      <a:schemeClr val="lt1">
        <a:lumMod val="75000"/>
      </a:schemeClr>
    </cs:fontRef>
    <cs:defRPr sz="900"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lt1"/>
    </cs:fontRef>
  </cs:wall>
</cs:chartStyle>
</file>

<file path=ppt/charts/style4.xml><?xml version="1.0" encoding="utf-8"?>
<cs:chartStyle xmlns:cs="http://schemas.microsoft.com/office/drawing/2012/chartStyle" xmlns:a="http://schemas.openxmlformats.org/drawingml/2006/main" id="213">
  <cs:axisTitle>
    <cs:lnRef idx="0"/>
    <cs:fillRef idx="0"/>
    <cs:effectRef idx="0"/>
    <cs:fontRef idx="minor">
      <a:schemeClr val="lt1">
        <a:lumMod val="75000"/>
      </a:schemeClr>
    </cs:fontRef>
    <cs:defRPr sz="900" b="1" kern="1200"/>
  </cs:axisTitle>
  <cs:categoryAxis>
    <cs:lnRef idx="0"/>
    <cs:fillRef idx="0"/>
    <cs:effectRef idx="0"/>
    <cs:fontRef idx="minor">
      <a:schemeClr val="lt1">
        <a:lumMod val="75000"/>
      </a:schemeClr>
    </cs:fontRef>
    <cs:defRPr sz="900" kern="1200"/>
  </cs:categoryAxis>
  <cs:chartArea>
    <cs:lnRef idx="0"/>
    <cs:fillRef idx="0"/>
    <cs:effectRef idx="0"/>
    <cs:fontRef idx="minor">
      <a:schemeClr val="dk1"/>
    </cs:fontRef>
    <cs:spPr>
      <a:solidFill>
        <a:schemeClr val="dk1">
          <a:lumMod val="75000"/>
          <a:lumOff val="25000"/>
        </a:schemeClr>
      </a:solidFill>
      <a:ln w="9525" cap="flat" cmpd="sng" algn="ctr">
        <a:solidFill>
          <a:schemeClr val="dk1">
            <a:lumMod val="15000"/>
            <a:lumOff val="85000"/>
          </a:schemeClr>
        </a:solidFill>
        <a:round/>
      </a:ln>
    </cs:spPr>
    <cs:defRPr sz="900" kern="1200"/>
  </cs:chartArea>
  <cs:dataLabel>
    <cs:lnRef idx="0"/>
    <cs:fillRef idx="0"/>
    <cs:effectRef idx="0"/>
    <cs:fontRef idx="minor">
      <a:schemeClr val="lt1">
        <a:lumMod val="75000"/>
      </a:schemeClr>
    </cs:fontRef>
    <cs:defRPr sz="900" kern="1200"/>
  </cs:dataLabel>
  <cs:dataLabelCallout>
    <cs:lnRef idx="0"/>
    <cs:fillRef idx="0"/>
    <cs:effectRef idx="0"/>
    <cs:fontRef idx="minor">
      <a:schemeClr val="lt1">
        <a:lumMod val="15000"/>
        <a:lumOff val="85000"/>
      </a:schemeClr>
    </cs:fontRef>
    <cs:spPr>
      <a:solidFill>
        <a:schemeClr val="dk1">
          <a:lumMod val="65000"/>
          <a:lumOff val="35000"/>
        </a:schemeClr>
      </a:solidFill>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0"/>
    <cs:effectRef idx="0">
      <cs:styleClr val="auto"/>
    </cs:effectRef>
    <cs:fontRef idx="minor">
      <a:schemeClr val="dk1"/>
    </cs:fontRef>
    <cs:spPr>
      <a:ln w="9525" cap="flat" cmpd="sng" algn="ctr">
        <a:solidFill>
          <a:schemeClr val="phClr"/>
        </a:solidFill>
        <a:miter lim="800000"/>
      </a:ln>
      <a:effectLst>
        <a:glow rad="63500">
          <a:schemeClr val="phClr">
            <a:satMod val="175000"/>
            <a:alpha val="25000"/>
          </a:schemeClr>
        </a:glow>
      </a:effectLst>
    </cs:spPr>
  </cs:dataPoint>
  <cs:dataPoint3D>
    <cs:lnRef idx="0">
      <cs:styleClr val="auto"/>
    </cs:lnRef>
    <cs:fillRef idx="0">
      <cs:styleClr val="auto"/>
    </cs:fillRef>
    <cs:effectRef idx="0">
      <cs:styleClr val="auto"/>
    </cs:effectRef>
    <cs:fontRef idx="minor">
      <a:schemeClr val="dk1"/>
    </cs:fontRef>
    <cs:spPr>
      <a:ln w="9525" cap="flat" cmpd="sng" algn="ctr">
        <a:solidFill>
          <a:schemeClr val="phClr"/>
        </a:solidFill>
        <a:miter lim="800000"/>
      </a:ln>
      <a:effectLst>
        <a:glow rad="63500">
          <a:schemeClr val="phClr">
            <a:satMod val="175000"/>
            <a:alpha val="25000"/>
          </a:schemeClr>
        </a:glow>
      </a:effectLst>
    </cs:spPr>
  </cs:dataPoint3D>
  <cs:dataPointLine>
    <cs:lnRef idx="0">
      <cs:styleClr val="auto"/>
    </cs:lnRef>
    <cs:fillRef idx="0">
      <cs:styleClr val="auto"/>
    </cs:fillRef>
    <cs:effectRef idx="0">
      <cs:styleClr val="auto"/>
    </cs:effectRef>
    <cs:fontRef idx="minor">
      <a:schemeClr val="dk1"/>
    </cs:fontRef>
    <cs:spPr>
      <a:ln w="22225" cap="rnd">
        <a:solidFill>
          <a:schemeClr val="phClr"/>
        </a:solidFill>
      </a:ln>
      <a:effectLst>
        <a:glow rad="139700">
          <a:schemeClr val="phClr">
            <a:satMod val="175000"/>
            <a:alpha val="14000"/>
          </a:schemeClr>
        </a:glow>
      </a:effectLst>
    </cs:spPr>
  </cs:dataPointLine>
  <cs:dataPointMarker>
    <cs:lnRef idx="0">
      <cs:styleClr val="auto"/>
    </cs:lnRef>
    <cs:fillRef idx="0">
      <cs:styleClr val="auto"/>
    </cs:fillRef>
    <cs:effectRef idx="0">
      <cs:styleClr val="auto"/>
    </cs:effectRef>
    <cs:fontRef idx="minor">
      <a:schemeClr val="dk1"/>
    </cs:fontRef>
    <cs:spPr>
      <a:solidFill>
        <a:schemeClr val="phClr">
          <a:lumMod val="60000"/>
          <a:lumOff val="40000"/>
        </a:schemeClr>
      </a:solidFill>
      <a:effectLst>
        <a:glow rad="63500">
          <a:schemeClr val="phClr">
            <a:satMod val="175000"/>
            <a:alpha val="25000"/>
          </a:schemeClr>
        </a:glow>
      </a:effectLst>
    </cs:spPr>
  </cs:dataPointMarker>
  <cs:dataPointMarkerLayout symbol="circle" size="4"/>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lt1">
        <a:lumMod val="75000"/>
      </a:schemeClr>
    </cs:fontRef>
    <cs:spPr>
      <a:ln w="9525">
        <a:solidFill>
          <a:schemeClr val="dk1">
            <a:lumMod val="50000"/>
            <a:lumOff val="50000"/>
          </a:schemeClr>
        </a:solidFill>
      </a:ln>
    </cs:spPr>
    <cs:defRPr sz="900" kern="1200"/>
  </cs:dataTable>
  <cs:downBar>
    <cs:lnRef idx="0"/>
    <cs:fillRef idx="0"/>
    <cs:effectRef idx="0"/>
    <cs:fontRef idx="minor">
      <a:schemeClr val="lt1"/>
    </cs:fontRef>
    <cs:spPr>
      <a:solidFill>
        <a:schemeClr val="dk1">
          <a:lumMod val="50000"/>
          <a:lumOff val="50000"/>
        </a:schemeClr>
      </a:solidFill>
      <a:ln w="9525">
        <a:solidFill>
          <a:schemeClr val="dk1">
            <a:lumMod val="75000"/>
          </a:schemeClr>
        </a:solidFill>
        <a:round/>
      </a:ln>
    </cs:spPr>
  </cs:downBar>
  <cs:dropLine>
    <cs:lnRef idx="0"/>
    <cs:fillRef idx="0"/>
    <cs:effectRef idx="0"/>
    <cs:fontRef idx="minor">
      <a:schemeClr val="dk1"/>
    </cs:fontRef>
    <cs:spPr>
      <a:ln w="9525">
        <a:solidFill>
          <a:schemeClr val="lt1">
            <a:lumMod val="50000"/>
          </a:schemeClr>
        </a:solidFill>
        <a:round/>
      </a:ln>
    </cs:spPr>
  </cs:dropLine>
  <cs:errorBar>
    <cs:lnRef idx="0"/>
    <cs:fillRef idx="0"/>
    <cs:effectRef idx="0"/>
    <cs:fontRef idx="minor">
      <a:schemeClr val="dk1"/>
    </cs:fontRef>
    <cs:spPr>
      <a:ln w="9525">
        <a:solidFill>
          <a:schemeClr val="lt1">
            <a:lumMod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75000"/>
                <a:lumOff val="25000"/>
              </a:schemeClr>
            </a:gs>
            <a:gs pos="0">
              <a:schemeClr val="dk1">
                <a:lumMod val="65000"/>
                <a:lumOff val="35000"/>
              </a:schemeClr>
            </a:gs>
          </a:gsLst>
          <a:lin ang="5400000" scaled="0"/>
        </a:gradFill>
        <a:round/>
      </a:ln>
    </cs:spPr>
  </cs:gridlineMajor>
  <cs:gridlineMinor>
    <cs:lnRef idx="0"/>
    <cs:fillRef idx="0"/>
    <cs:effectRef idx="0"/>
    <cs:fontRef idx="minor">
      <a:schemeClr val="dk1"/>
    </cs:fontRef>
    <cs:spPr>
      <a:ln w="9525" cap="flat" cmpd="sng" algn="ctr">
        <a:gradFill>
          <a:gsLst>
            <a:gs pos="100000">
              <a:schemeClr val="dk1">
                <a:lumMod val="75000"/>
                <a:lumOff val="25000"/>
                <a:alpha val="25000"/>
              </a:schemeClr>
            </a:gs>
            <a:gs pos="0">
              <a:schemeClr val="dk1">
                <a:lumMod val="65000"/>
                <a:lumOff val="35000"/>
                <a:alpha val="25000"/>
              </a:schemeClr>
            </a:gs>
          </a:gsLst>
          <a:lin ang="5400000" scaled="0"/>
        </a:gradFill>
        <a:round/>
      </a:ln>
    </cs:spPr>
  </cs:gridlineMinor>
  <cs:hiLoLine>
    <cs:lnRef idx="0"/>
    <cs:fillRef idx="0"/>
    <cs:effectRef idx="0"/>
    <cs:fontRef idx="minor">
      <a:schemeClr val="dk1"/>
    </cs:fontRef>
    <cs:spPr>
      <a:ln w="9525">
        <a:solidFill>
          <a:schemeClr val="lt1">
            <a:lumMod val="50000"/>
          </a:schemeClr>
        </a:solidFill>
        <a:round/>
      </a:ln>
    </cs:spPr>
  </cs:hiLoLine>
  <cs:leaderLine>
    <cs:lnRef idx="0"/>
    <cs:fillRef idx="0"/>
    <cs:effectRef idx="0"/>
    <cs:fontRef idx="minor">
      <a:schemeClr val="dk1"/>
    </cs:fontRef>
    <cs:spPr>
      <a:ln w="9525">
        <a:solidFill>
          <a:schemeClr val="lt1">
            <a:lumMod val="50000"/>
          </a:schemeClr>
        </a:solidFill>
        <a:round/>
      </a:ln>
    </cs:spPr>
  </cs:leaderLine>
  <cs:legend>
    <cs:lnRef idx="0"/>
    <cs:fillRef idx="0"/>
    <cs:effectRef idx="0"/>
    <cs:fontRef idx="minor">
      <a:schemeClr val="lt1">
        <a:lumMod val="75000"/>
      </a:schemeClr>
    </cs:fontRef>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lt1">
        <a:lumMod val="75000"/>
      </a:schemeClr>
    </cs:fontRef>
    <cs:defRPr sz="900" kern="1200"/>
  </cs:seriesAxis>
  <cs:seriesLine>
    <cs:lnRef idx="0"/>
    <cs:fillRef idx="0"/>
    <cs:effectRef idx="0"/>
    <cs:fontRef idx="minor">
      <a:schemeClr val="dk1"/>
    </cs:fontRef>
    <cs:spPr>
      <a:ln w="9525">
        <a:solidFill>
          <a:schemeClr val="lt1">
            <a:lumMod val="50000"/>
          </a:schemeClr>
        </a:solidFill>
        <a:round/>
      </a:ln>
    </cs:spPr>
  </cs:seriesLine>
  <cs:title>
    <cs:lnRef idx="0"/>
    <cs:fillRef idx="0"/>
    <cs:effectRef idx="0"/>
    <cs:fontRef idx="minor">
      <a:schemeClr val="lt1">
        <a:lumMod val="85000"/>
      </a:schemeClr>
    </cs:fontRef>
    <cs:defRPr sz="1400" b="1" kern="1200" cap="none" baseline="0"/>
  </cs:title>
  <cs:trendline>
    <cs:lnRef idx="0">
      <cs:styleClr val="auto"/>
    </cs:lnRef>
    <cs:fillRef idx="0"/>
    <cs:effectRef idx="0"/>
    <cs:fontRef idx="minor">
      <a:schemeClr val="lt1"/>
    </cs:fontRef>
    <cs:spPr>
      <a:ln w="25400" cap="rnd">
        <a:solidFill>
          <a:schemeClr val="phClr">
            <a:alpha val="50000"/>
          </a:schemeClr>
        </a:solidFill>
      </a:ln>
    </cs:spPr>
  </cs:trendline>
  <cs:trendlineLabel>
    <cs:lnRef idx="0"/>
    <cs:fillRef idx="0"/>
    <cs:effectRef idx="0"/>
    <cs:fontRef idx="minor">
      <a:schemeClr val="lt1">
        <a:lumMod val="75000"/>
      </a:schemeClr>
    </cs:fontRef>
    <cs:defRPr sz="900" kern="1200"/>
  </cs:trendlineLabel>
  <cs:upBar>
    <cs:lnRef idx="0"/>
    <cs:fillRef idx="0"/>
    <cs:effectRef idx="0"/>
    <cs:fontRef idx="minor">
      <a:schemeClr val="dk1"/>
    </cs:fontRef>
    <cs:spPr>
      <a:solidFill>
        <a:schemeClr val="lt1">
          <a:lumMod val="85000"/>
        </a:schemeClr>
      </a:solidFill>
      <a:ln w="9525">
        <a:solidFill>
          <a:schemeClr val="dk1">
            <a:lumMod val="50000"/>
          </a:schemeClr>
        </a:solidFill>
        <a:round/>
      </a:ln>
    </cs:spPr>
  </cs:upBar>
  <cs:valueAxis>
    <cs:lnRef idx="0"/>
    <cs:fillRef idx="0"/>
    <cs:effectRef idx="0"/>
    <cs:fontRef idx="minor">
      <a:schemeClr val="lt1">
        <a:lumMod val="75000"/>
      </a:schemeClr>
    </cs:fontRef>
    <cs:defRPr sz="900" kern="1200"/>
  </cs:valueAxis>
  <cs:wall>
    <cs:lnRef idx="0"/>
    <cs:fillRef idx="0"/>
    <cs:effectRef idx="0"/>
    <cs:fontRef idx="minor">
      <a:schemeClr val="dk1"/>
    </cs:fontRef>
  </cs:wall>
</cs:chartStyle>
</file>

<file path=ppt/charts/style5.xml><?xml version="1.0" encoding="utf-8"?>
<cs:chartStyle xmlns:cs="http://schemas.microsoft.com/office/drawing/2012/chartStyle" xmlns:a="http://schemas.openxmlformats.org/drawingml/2006/main" id="213">
  <cs:axisTitle>
    <cs:lnRef idx="0"/>
    <cs:fillRef idx="0"/>
    <cs:effectRef idx="0"/>
    <cs:fontRef idx="minor">
      <a:schemeClr val="lt1">
        <a:lumMod val="75000"/>
      </a:schemeClr>
    </cs:fontRef>
    <cs:defRPr sz="900" b="1" kern="1200"/>
  </cs:axisTitle>
  <cs:categoryAxis>
    <cs:lnRef idx="0"/>
    <cs:fillRef idx="0"/>
    <cs:effectRef idx="0"/>
    <cs:fontRef idx="minor">
      <a:schemeClr val="lt1">
        <a:lumMod val="75000"/>
      </a:schemeClr>
    </cs:fontRef>
    <cs:defRPr sz="900" kern="1200"/>
  </cs:categoryAxis>
  <cs:chartArea>
    <cs:lnRef idx="0"/>
    <cs:fillRef idx="0"/>
    <cs:effectRef idx="0"/>
    <cs:fontRef idx="minor">
      <a:schemeClr val="dk1"/>
    </cs:fontRef>
    <cs:spPr>
      <a:solidFill>
        <a:schemeClr val="dk1">
          <a:lumMod val="75000"/>
          <a:lumOff val="25000"/>
        </a:schemeClr>
      </a:solidFill>
      <a:ln w="9525" cap="flat" cmpd="sng" algn="ctr">
        <a:solidFill>
          <a:schemeClr val="dk1">
            <a:lumMod val="15000"/>
            <a:lumOff val="85000"/>
          </a:schemeClr>
        </a:solidFill>
        <a:round/>
      </a:ln>
    </cs:spPr>
    <cs:defRPr sz="900" kern="1200"/>
  </cs:chartArea>
  <cs:dataLabel>
    <cs:lnRef idx="0"/>
    <cs:fillRef idx="0"/>
    <cs:effectRef idx="0"/>
    <cs:fontRef idx="minor">
      <a:schemeClr val="lt1">
        <a:lumMod val="75000"/>
      </a:schemeClr>
    </cs:fontRef>
    <cs:defRPr sz="900" kern="1200"/>
  </cs:dataLabel>
  <cs:dataLabelCallout>
    <cs:lnRef idx="0"/>
    <cs:fillRef idx="0"/>
    <cs:effectRef idx="0"/>
    <cs:fontRef idx="minor">
      <a:schemeClr val="lt1">
        <a:lumMod val="15000"/>
        <a:lumOff val="85000"/>
      </a:schemeClr>
    </cs:fontRef>
    <cs:spPr>
      <a:solidFill>
        <a:schemeClr val="dk1">
          <a:lumMod val="65000"/>
          <a:lumOff val="35000"/>
        </a:schemeClr>
      </a:solidFill>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0"/>
    <cs:effectRef idx="0">
      <cs:styleClr val="auto"/>
    </cs:effectRef>
    <cs:fontRef idx="minor">
      <a:schemeClr val="dk1"/>
    </cs:fontRef>
    <cs:spPr>
      <a:ln w="9525" cap="flat" cmpd="sng" algn="ctr">
        <a:solidFill>
          <a:schemeClr val="phClr"/>
        </a:solidFill>
        <a:miter lim="800000"/>
      </a:ln>
      <a:effectLst>
        <a:glow rad="63500">
          <a:schemeClr val="phClr">
            <a:satMod val="175000"/>
            <a:alpha val="25000"/>
          </a:schemeClr>
        </a:glow>
      </a:effectLst>
    </cs:spPr>
  </cs:dataPoint>
  <cs:dataPoint3D>
    <cs:lnRef idx="0">
      <cs:styleClr val="auto"/>
    </cs:lnRef>
    <cs:fillRef idx="0">
      <cs:styleClr val="auto"/>
    </cs:fillRef>
    <cs:effectRef idx="0">
      <cs:styleClr val="auto"/>
    </cs:effectRef>
    <cs:fontRef idx="minor">
      <a:schemeClr val="dk1"/>
    </cs:fontRef>
    <cs:spPr>
      <a:ln w="9525" cap="flat" cmpd="sng" algn="ctr">
        <a:solidFill>
          <a:schemeClr val="phClr"/>
        </a:solidFill>
        <a:miter lim="800000"/>
      </a:ln>
      <a:effectLst>
        <a:glow rad="63500">
          <a:schemeClr val="phClr">
            <a:satMod val="175000"/>
            <a:alpha val="25000"/>
          </a:schemeClr>
        </a:glow>
      </a:effectLst>
    </cs:spPr>
  </cs:dataPoint3D>
  <cs:dataPointLine>
    <cs:lnRef idx="0">
      <cs:styleClr val="auto"/>
    </cs:lnRef>
    <cs:fillRef idx="0">
      <cs:styleClr val="auto"/>
    </cs:fillRef>
    <cs:effectRef idx="0">
      <cs:styleClr val="auto"/>
    </cs:effectRef>
    <cs:fontRef idx="minor">
      <a:schemeClr val="dk1"/>
    </cs:fontRef>
    <cs:spPr>
      <a:ln w="22225" cap="rnd">
        <a:solidFill>
          <a:schemeClr val="phClr"/>
        </a:solidFill>
      </a:ln>
      <a:effectLst>
        <a:glow rad="139700">
          <a:schemeClr val="phClr">
            <a:satMod val="175000"/>
            <a:alpha val="14000"/>
          </a:schemeClr>
        </a:glow>
      </a:effectLst>
    </cs:spPr>
  </cs:dataPointLine>
  <cs:dataPointMarker>
    <cs:lnRef idx="0">
      <cs:styleClr val="auto"/>
    </cs:lnRef>
    <cs:fillRef idx="0">
      <cs:styleClr val="auto"/>
    </cs:fillRef>
    <cs:effectRef idx="0">
      <cs:styleClr val="auto"/>
    </cs:effectRef>
    <cs:fontRef idx="minor">
      <a:schemeClr val="dk1"/>
    </cs:fontRef>
    <cs:spPr>
      <a:solidFill>
        <a:schemeClr val="phClr">
          <a:lumMod val="60000"/>
          <a:lumOff val="40000"/>
        </a:schemeClr>
      </a:solidFill>
      <a:effectLst>
        <a:glow rad="63500">
          <a:schemeClr val="phClr">
            <a:satMod val="175000"/>
            <a:alpha val="25000"/>
          </a:schemeClr>
        </a:glow>
      </a:effectLst>
    </cs:spPr>
  </cs:dataPointMarker>
  <cs:dataPointMarkerLayout symbol="circle" size="4"/>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lt1">
        <a:lumMod val="75000"/>
      </a:schemeClr>
    </cs:fontRef>
    <cs:spPr>
      <a:ln w="9525">
        <a:solidFill>
          <a:schemeClr val="dk1">
            <a:lumMod val="50000"/>
            <a:lumOff val="50000"/>
          </a:schemeClr>
        </a:solidFill>
      </a:ln>
    </cs:spPr>
    <cs:defRPr sz="900" kern="1200"/>
  </cs:dataTable>
  <cs:downBar>
    <cs:lnRef idx="0"/>
    <cs:fillRef idx="0"/>
    <cs:effectRef idx="0"/>
    <cs:fontRef idx="minor">
      <a:schemeClr val="lt1"/>
    </cs:fontRef>
    <cs:spPr>
      <a:solidFill>
        <a:schemeClr val="dk1">
          <a:lumMod val="50000"/>
          <a:lumOff val="50000"/>
        </a:schemeClr>
      </a:solidFill>
      <a:ln w="9525">
        <a:solidFill>
          <a:schemeClr val="dk1">
            <a:lumMod val="75000"/>
          </a:schemeClr>
        </a:solidFill>
        <a:round/>
      </a:ln>
    </cs:spPr>
  </cs:downBar>
  <cs:dropLine>
    <cs:lnRef idx="0"/>
    <cs:fillRef idx="0"/>
    <cs:effectRef idx="0"/>
    <cs:fontRef idx="minor">
      <a:schemeClr val="dk1"/>
    </cs:fontRef>
    <cs:spPr>
      <a:ln w="9525">
        <a:solidFill>
          <a:schemeClr val="lt1">
            <a:lumMod val="50000"/>
          </a:schemeClr>
        </a:solidFill>
        <a:round/>
      </a:ln>
    </cs:spPr>
  </cs:dropLine>
  <cs:errorBar>
    <cs:lnRef idx="0"/>
    <cs:fillRef idx="0"/>
    <cs:effectRef idx="0"/>
    <cs:fontRef idx="minor">
      <a:schemeClr val="dk1"/>
    </cs:fontRef>
    <cs:spPr>
      <a:ln w="9525">
        <a:solidFill>
          <a:schemeClr val="lt1">
            <a:lumMod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75000"/>
                <a:lumOff val="25000"/>
              </a:schemeClr>
            </a:gs>
            <a:gs pos="0">
              <a:schemeClr val="dk1">
                <a:lumMod val="65000"/>
                <a:lumOff val="35000"/>
              </a:schemeClr>
            </a:gs>
          </a:gsLst>
          <a:lin ang="5400000" scaled="0"/>
        </a:gradFill>
        <a:round/>
      </a:ln>
    </cs:spPr>
  </cs:gridlineMajor>
  <cs:gridlineMinor>
    <cs:lnRef idx="0"/>
    <cs:fillRef idx="0"/>
    <cs:effectRef idx="0"/>
    <cs:fontRef idx="minor">
      <a:schemeClr val="dk1"/>
    </cs:fontRef>
    <cs:spPr>
      <a:ln w="9525" cap="flat" cmpd="sng" algn="ctr">
        <a:gradFill>
          <a:gsLst>
            <a:gs pos="100000">
              <a:schemeClr val="dk1">
                <a:lumMod val="75000"/>
                <a:lumOff val="25000"/>
                <a:alpha val="25000"/>
              </a:schemeClr>
            </a:gs>
            <a:gs pos="0">
              <a:schemeClr val="dk1">
                <a:lumMod val="65000"/>
                <a:lumOff val="35000"/>
                <a:alpha val="25000"/>
              </a:schemeClr>
            </a:gs>
          </a:gsLst>
          <a:lin ang="5400000" scaled="0"/>
        </a:gradFill>
        <a:round/>
      </a:ln>
    </cs:spPr>
  </cs:gridlineMinor>
  <cs:hiLoLine>
    <cs:lnRef idx="0"/>
    <cs:fillRef idx="0"/>
    <cs:effectRef idx="0"/>
    <cs:fontRef idx="minor">
      <a:schemeClr val="dk1"/>
    </cs:fontRef>
    <cs:spPr>
      <a:ln w="9525">
        <a:solidFill>
          <a:schemeClr val="lt1">
            <a:lumMod val="50000"/>
          </a:schemeClr>
        </a:solidFill>
        <a:round/>
      </a:ln>
    </cs:spPr>
  </cs:hiLoLine>
  <cs:leaderLine>
    <cs:lnRef idx="0"/>
    <cs:fillRef idx="0"/>
    <cs:effectRef idx="0"/>
    <cs:fontRef idx="minor">
      <a:schemeClr val="dk1"/>
    </cs:fontRef>
    <cs:spPr>
      <a:ln w="9525">
        <a:solidFill>
          <a:schemeClr val="lt1">
            <a:lumMod val="50000"/>
          </a:schemeClr>
        </a:solidFill>
        <a:round/>
      </a:ln>
    </cs:spPr>
  </cs:leaderLine>
  <cs:legend>
    <cs:lnRef idx="0"/>
    <cs:fillRef idx="0"/>
    <cs:effectRef idx="0"/>
    <cs:fontRef idx="minor">
      <a:schemeClr val="lt1">
        <a:lumMod val="75000"/>
      </a:schemeClr>
    </cs:fontRef>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lt1">
        <a:lumMod val="75000"/>
      </a:schemeClr>
    </cs:fontRef>
    <cs:defRPr sz="900" kern="1200"/>
  </cs:seriesAxis>
  <cs:seriesLine>
    <cs:lnRef idx="0"/>
    <cs:fillRef idx="0"/>
    <cs:effectRef idx="0"/>
    <cs:fontRef idx="minor">
      <a:schemeClr val="dk1"/>
    </cs:fontRef>
    <cs:spPr>
      <a:ln w="9525">
        <a:solidFill>
          <a:schemeClr val="lt1">
            <a:lumMod val="50000"/>
          </a:schemeClr>
        </a:solidFill>
        <a:round/>
      </a:ln>
    </cs:spPr>
  </cs:seriesLine>
  <cs:title>
    <cs:lnRef idx="0"/>
    <cs:fillRef idx="0"/>
    <cs:effectRef idx="0"/>
    <cs:fontRef idx="minor">
      <a:schemeClr val="lt1">
        <a:lumMod val="85000"/>
      </a:schemeClr>
    </cs:fontRef>
    <cs:defRPr sz="1400" b="1" kern="1200" cap="none" baseline="0"/>
  </cs:title>
  <cs:trendline>
    <cs:lnRef idx="0">
      <cs:styleClr val="auto"/>
    </cs:lnRef>
    <cs:fillRef idx="0"/>
    <cs:effectRef idx="0"/>
    <cs:fontRef idx="minor">
      <a:schemeClr val="lt1"/>
    </cs:fontRef>
    <cs:spPr>
      <a:ln w="25400" cap="rnd">
        <a:solidFill>
          <a:schemeClr val="phClr">
            <a:alpha val="50000"/>
          </a:schemeClr>
        </a:solidFill>
      </a:ln>
    </cs:spPr>
  </cs:trendline>
  <cs:trendlineLabel>
    <cs:lnRef idx="0"/>
    <cs:fillRef idx="0"/>
    <cs:effectRef idx="0"/>
    <cs:fontRef idx="minor">
      <a:schemeClr val="lt1">
        <a:lumMod val="75000"/>
      </a:schemeClr>
    </cs:fontRef>
    <cs:defRPr sz="900" kern="1200"/>
  </cs:trendlineLabel>
  <cs:upBar>
    <cs:lnRef idx="0"/>
    <cs:fillRef idx="0"/>
    <cs:effectRef idx="0"/>
    <cs:fontRef idx="minor">
      <a:schemeClr val="dk1"/>
    </cs:fontRef>
    <cs:spPr>
      <a:solidFill>
        <a:schemeClr val="lt1">
          <a:lumMod val="85000"/>
        </a:schemeClr>
      </a:solidFill>
      <a:ln w="9525">
        <a:solidFill>
          <a:schemeClr val="dk1">
            <a:lumMod val="50000"/>
          </a:schemeClr>
        </a:solidFill>
        <a:round/>
      </a:ln>
    </cs:spPr>
  </cs:upBar>
  <cs:valueAxis>
    <cs:lnRef idx="0"/>
    <cs:fillRef idx="0"/>
    <cs:effectRef idx="0"/>
    <cs:fontRef idx="minor">
      <a:schemeClr val="lt1">
        <a:lumMod val="75000"/>
      </a:schemeClr>
    </cs:fontRef>
    <cs:defRPr sz="900" kern="1200"/>
  </cs:valueAxis>
  <cs:wall>
    <cs:lnRef idx="0"/>
    <cs:fillRef idx="0"/>
    <cs:effectRef idx="0"/>
    <cs:fontRef idx="minor">
      <a:schemeClr val="dk1"/>
    </cs:fontRef>
  </cs:wall>
</cs:chartStyle>
</file>

<file path=ppt/charts/style6.xml><?xml version="1.0" encoding="utf-8"?>
<cs:chartStyle xmlns:cs="http://schemas.microsoft.com/office/drawing/2012/chartStyle" xmlns:a="http://schemas.openxmlformats.org/drawingml/2006/main" id="213">
  <cs:axisTitle>
    <cs:lnRef idx="0"/>
    <cs:fillRef idx="0"/>
    <cs:effectRef idx="0"/>
    <cs:fontRef idx="minor">
      <a:schemeClr val="lt1">
        <a:lumMod val="75000"/>
      </a:schemeClr>
    </cs:fontRef>
    <cs:defRPr sz="900" b="1" kern="1200"/>
  </cs:axisTitle>
  <cs:categoryAxis>
    <cs:lnRef idx="0"/>
    <cs:fillRef idx="0"/>
    <cs:effectRef idx="0"/>
    <cs:fontRef idx="minor">
      <a:schemeClr val="lt1">
        <a:lumMod val="75000"/>
      </a:schemeClr>
    </cs:fontRef>
    <cs:defRPr sz="900" kern="1200"/>
  </cs:categoryAxis>
  <cs:chartArea>
    <cs:lnRef idx="0"/>
    <cs:fillRef idx="0"/>
    <cs:effectRef idx="0"/>
    <cs:fontRef idx="minor">
      <a:schemeClr val="dk1"/>
    </cs:fontRef>
    <cs:spPr>
      <a:solidFill>
        <a:schemeClr val="dk1">
          <a:lumMod val="75000"/>
          <a:lumOff val="25000"/>
        </a:schemeClr>
      </a:solidFill>
      <a:ln w="9525" cap="flat" cmpd="sng" algn="ctr">
        <a:solidFill>
          <a:schemeClr val="dk1">
            <a:lumMod val="15000"/>
            <a:lumOff val="85000"/>
          </a:schemeClr>
        </a:solidFill>
        <a:round/>
      </a:ln>
    </cs:spPr>
    <cs:defRPr sz="900" kern="1200"/>
  </cs:chartArea>
  <cs:dataLabel>
    <cs:lnRef idx="0"/>
    <cs:fillRef idx="0"/>
    <cs:effectRef idx="0"/>
    <cs:fontRef idx="minor">
      <a:schemeClr val="lt1">
        <a:lumMod val="75000"/>
      </a:schemeClr>
    </cs:fontRef>
    <cs:defRPr sz="900" kern="1200"/>
  </cs:dataLabel>
  <cs:dataLabelCallout>
    <cs:lnRef idx="0"/>
    <cs:fillRef idx="0"/>
    <cs:effectRef idx="0"/>
    <cs:fontRef idx="minor">
      <a:schemeClr val="lt1">
        <a:lumMod val="15000"/>
        <a:lumOff val="85000"/>
      </a:schemeClr>
    </cs:fontRef>
    <cs:spPr>
      <a:solidFill>
        <a:schemeClr val="dk1">
          <a:lumMod val="65000"/>
          <a:lumOff val="35000"/>
        </a:schemeClr>
      </a:solidFill>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0"/>
    <cs:effectRef idx="0">
      <cs:styleClr val="auto"/>
    </cs:effectRef>
    <cs:fontRef idx="minor">
      <a:schemeClr val="dk1"/>
    </cs:fontRef>
    <cs:spPr>
      <a:ln w="9525" cap="flat" cmpd="sng" algn="ctr">
        <a:solidFill>
          <a:schemeClr val="phClr"/>
        </a:solidFill>
        <a:miter lim="800000"/>
      </a:ln>
      <a:effectLst>
        <a:glow rad="63500">
          <a:schemeClr val="phClr">
            <a:satMod val="175000"/>
            <a:alpha val="25000"/>
          </a:schemeClr>
        </a:glow>
      </a:effectLst>
    </cs:spPr>
  </cs:dataPoint>
  <cs:dataPoint3D>
    <cs:lnRef idx="0">
      <cs:styleClr val="auto"/>
    </cs:lnRef>
    <cs:fillRef idx="0">
      <cs:styleClr val="auto"/>
    </cs:fillRef>
    <cs:effectRef idx="0">
      <cs:styleClr val="auto"/>
    </cs:effectRef>
    <cs:fontRef idx="minor">
      <a:schemeClr val="dk1"/>
    </cs:fontRef>
    <cs:spPr>
      <a:ln w="9525" cap="flat" cmpd="sng" algn="ctr">
        <a:solidFill>
          <a:schemeClr val="phClr"/>
        </a:solidFill>
        <a:miter lim="800000"/>
      </a:ln>
      <a:effectLst>
        <a:glow rad="63500">
          <a:schemeClr val="phClr">
            <a:satMod val="175000"/>
            <a:alpha val="25000"/>
          </a:schemeClr>
        </a:glow>
      </a:effectLst>
    </cs:spPr>
  </cs:dataPoint3D>
  <cs:dataPointLine>
    <cs:lnRef idx="0">
      <cs:styleClr val="auto"/>
    </cs:lnRef>
    <cs:fillRef idx="0">
      <cs:styleClr val="auto"/>
    </cs:fillRef>
    <cs:effectRef idx="0">
      <cs:styleClr val="auto"/>
    </cs:effectRef>
    <cs:fontRef idx="minor">
      <a:schemeClr val="dk1"/>
    </cs:fontRef>
    <cs:spPr>
      <a:ln w="22225" cap="rnd">
        <a:solidFill>
          <a:schemeClr val="phClr"/>
        </a:solidFill>
      </a:ln>
      <a:effectLst>
        <a:glow rad="139700">
          <a:schemeClr val="phClr">
            <a:satMod val="175000"/>
            <a:alpha val="14000"/>
          </a:schemeClr>
        </a:glow>
      </a:effectLst>
    </cs:spPr>
  </cs:dataPointLine>
  <cs:dataPointMarker>
    <cs:lnRef idx="0">
      <cs:styleClr val="auto"/>
    </cs:lnRef>
    <cs:fillRef idx="0">
      <cs:styleClr val="auto"/>
    </cs:fillRef>
    <cs:effectRef idx="0">
      <cs:styleClr val="auto"/>
    </cs:effectRef>
    <cs:fontRef idx="minor">
      <a:schemeClr val="dk1"/>
    </cs:fontRef>
    <cs:spPr>
      <a:solidFill>
        <a:schemeClr val="phClr">
          <a:lumMod val="60000"/>
          <a:lumOff val="40000"/>
        </a:schemeClr>
      </a:solidFill>
      <a:effectLst>
        <a:glow rad="63500">
          <a:schemeClr val="phClr">
            <a:satMod val="175000"/>
            <a:alpha val="25000"/>
          </a:schemeClr>
        </a:glow>
      </a:effectLst>
    </cs:spPr>
  </cs:dataPointMarker>
  <cs:dataPointMarkerLayout symbol="circle" size="4"/>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lt1">
        <a:lumMod val="75000"/>
      </a:schemeClr>
    </cs:fontRef>
    <cs:spPr>
      <a:ln w="9525">
        <a:solidFill>
          <a:schemeClr val="dk1">
            <a:lumMod val="50000"/>
            <a:lumOff val="50000"/>
          </a:schemeClr>
        </a:solidFill>
      </a:ln>
    </cs:spPr>
    <cs:defRPr sz="900" kern="1200"/>
  </cs:dataTable>
  <cs:downBar>
    <cs:lnRef idx="0"/>
    <cs:fillRef idx="0"/>
    <cs:effectRef idx="0"/>
    <cs:fontRef idx="minor">
      <a:schemeClr val="lt1"/>
    </cs:fontRef>
    <cs:spPr>
      <a:solidFill>
        <a:schemeClr val="dk1">
          <a:lumMod val="50000"/>
          <a:lumOff val="50000"/>
        </a:schemeClr>
      </a:solidFill>
      <a:ln w="9525">
        <a:solidFill>
          <a:schemeClr val="dk1">
            <a:lumMod val="75000"/>
          </a:schemeClr>
        </a:solidFill>
        <a:round/>
      </a:ln>
    </cs:spPr>
  </cs:downBar>
  <cs:dropLine>
    <cs:lnRef idx="0"/>
    <cs:fillRef idx="0"/>
    <cs:effectRef idx="0"/>
    <cs:fontRef idx="minor">
      <a:schemeClr val="dk1"/>
    </cs:fontRef>
    <cs:spPr>
      <a:ln w="9525">
        <a:solidFill>
          <a:schemeClr val="lt1">
            <a:lumMod val="50000"/>
          </a:schemeClr>
        </a:solidFill>
        <a:round/>
      </a:ln>
    </cs:spPr>
  </cs:dropLine>
  <cs:errorBar>
    <cs:lnRef idx="0"/>
    <cs:fillRef idx="0"/>
    <cs:effectRef idx="0"/>
    <cs:fontRef idx="minor">
      <a:schemeClr val="dk1"/>
    </cs:fontRef>
    <cs:spPr>
      <a:ln w="9525">
        <a:solidFill>
          <a:schemeClr val="lt1">
            <a:lumMod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75000"/>
                <a:lumOff val="25000"/>
              </a:schemeClr>
            </a:gs>
            <a:gs pos="0">
              <a:schemeClr val="dk1">
                <a:lumMod val="65000"/>
                <a:lumOff val="35000"/>
              </a:schemeClr>
            </a:gs>
          </a:gsLst>
          <a:lin ang="5400000" scaled="0"/>
        </a:gradFill>
        <a:round/>
      </a:ln>
    </cs:spPr>
  </cs:gridlineMajor>
  <cs:gridlineMinor>
    <cs:lnRef idx="0"/>
    <cs:fillRef idx="0"/>
    <cs:effectRef idx="0"/>
    <cs:fontRef idx="minor">
      <a:schemeClr val="dk1"/>
    </cs:fontRef>
    <cs:spPr>
      <a:ln w="9525" cap="flat" cmpd="sng" algn="ctr">
        <a:gradFill>
          <a:gsLst>
            <a:gs pos="100000">
              <a:schemeClr val="dk1">
                <a:lumMod val="75000"/>
                <a:lumOff val="25000"/>
                <a:alpha val="25000"/>
              </a:schemeClr>
            </a:gs>
            <a:gs pos="0">
              <a:schemeClr val="dk1">
                <a:lumMod val="65000"/>
                <a:lumOff val="35000"/>
                <a:alpha val="25000"/>
              </a:schemeClr>
            </a:gs>
          </a:gsLst>
          <a:lin ang="5400000" scaled="0"/>
        </a:gradFill>
        <a:round/>
      </a:ln>
    </cs:spPr>
  </cs:gridlineMinor>
  <cs:hiLoLine>
    <cs:lnRef idx="0"/>
    <cs:fillRef idx="0"/>
    <cs:effectRef idx="0"/>
    <cs:fontRef idx="minor">
      <a:schemeClr val="dk1"/>
    </cs:fontRef>
    <cs:spPr>
      <a:ln w="9525">
        <a:solidFill>
          <a:schemeClr val="lt1">
            <a:lumMod val="50000"/>
          </a:schemeClr>
        </a:solidFill>
        <a:round/>
      </a:ln>
    </cs:spPr>
  </cs:hiLoLine>
  <cs:leaderLine>
    <cs:lnRef idx="0"/>
    <cs:fillRef idx="0"/>
    <cs:effectRef idx="0"/>
    <cs:fontRef idx="minor">
      <a:schemeClr val="dk1"/>
    </cs:fontRef>
    <cs:spPr>
      <a:ln w="9525">
        <a:solidFill>
          <a:schemeClr val="lt1">
            <a:lumMod val="50000"/>
          </a:schemeClr>
        </a:solidFill>
        <a:round/>
      </a:ln>
    </cs:spPr>
  </cs:leaderLine>
  <cs:legend>
    <cs:lnRef idx="0"/>
    <cs:fillRef idx="0"/>
    <cs:effectRef idx="0"/>
    <cs:fontRef idx="minor">
      <a:schemeClr val="lt1">
        <a:lumMod val="75000"/>
      </a:schemeClr>
    </cs:fontRef>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lt1">
        <a:lumMod val="75000"/>
      </a:schemeClr>
    </cs:fontRef>
    <cs:defRPr sz="900" kern="1200"/>
  </cs:seriesAxis>
  <cs:seriesLine>
    <cs:lnRef idx="0"/>
    <cs:fillRef idx="0"/>
    <cs:effectRef idx="0"/>
    <cs:fontRef idx="minor">
      <a:schemeClr val="dk1"/>
    </cs:fontRef>
    <cs:spPr>
      <a:ln w="9525">
        <a:solidFill>
          <a:schemeClr val="lt1">
            <a:lumMod val="50000"/>
          </a:schemeClr>
        </a:solidFill>
        <a:round/>
      </a:ln>
    </cs:spPr>
  </cs:seriesLine>
  <cs:title>
    <cs:lnRef idx="0"/>
    <cs:fillRef idx="0"/>
    <cs:effectRef idx="0"/>
    <cs:fontRef idx="minor">
      <a:schemeClr val="lt1">
        <a:lumMod val="85000"/>
      </a:schemeClr>
    </cs:fontRef>
    <cs:defRPr sz="1400" b="1" kern="1200" cap="none" baseline="0"/>
  </cs:title>
  <cs:trendline>
    <cs:lnRef idx="0">
      <cs:styleClr val="auto"/>
    </cs:lnRef>
    <cs:fillRef idx="0"/>
    <cs:effectRef idx="0"/>
    <cs:fontRef idx="minor">
      <a:schemeClr val="lt1"/>
    </cs:fontRef>
    <cs:spPr>
      <a:ln w="25400" cap="rnd">
        <a:solidFill>
          <a:schemeClr val="phClr">
            <a:alpha val="50000"/>
          </a:schemeClr>
        </a:solidFill>
      </a:ln>
    </cs:spPr>
  </cs:trendline>
  <cs:trendlineLabel>
    <cs:lnRef idx="0"/>
    <cs:fillRef idx="0"/>
    <cs:effectRef idx="0"/>
    <cs:fontRef idx="minor">
      <a:schemeClr val="lt1">
        <a:lumMod val="75000"/>
      </a:schemeClr>
    </cs:fontRef>
    <cs:defRPr sz="900" kern="1200"/>
  </cs:trendlineLabel>
  <cs:upBar>
    <cs:lnRef idx="0"/>
    <cs:fillRef idx="0"/>
    <cs:effectRef idx="0"/>
    <cs:fontRef idx="minor">
      <a:schemeClr val="dk1"/>
    </cs:fontRef>
    <cs:spPr>
      <a:solidFill>
        <a:schemeClr val="lt1">
          <a:lumMod val="85000"/>
        </a:schemeClr>
      </a:solidFill>
      <a:ln w="9525">
        <a:solidFill>
          <a:schemeClr val="dk1">
            <a:lumMod val="50000"/>
          </a:schemeClr>
        </a:solidFill>
        <a:round/>
      </a:ln>
    </cs:spPr>
  </cs:upBar>
  <cs:valueAxis>
    <cs:lnRef idx="0"/>
    <cs:fillRef idx="0"/>
    <cs:effectRef idx="0"/>
    <cs:fontRef idx="minor">
      <a:schemeClr val="lt1">
        <a:lumMod val="75000"/>
      </a:schemeClr>
    </cs:fontRef>
    <cs:defRPr sz="900" kern="1200"/>
  </cs:valueAxis>
  <cs:wall>
    <cs:lnRef idx="0"/>
    <cs:fillRef idx="0"/>
    <cs:effectRef idx="0"/>
    <cs:fontRef idx="minor">
      <a:schemeClr val="dk1"/>
    </cs:fontRef>
  </cs:wall>
</cs:chartStyle>
</file>

<file path=ppt/charts/style7.xml><?xml version="1.0" encoding="utf-8"?>
<cs:chartStyle xmlns:cs="http://schemas.microsoft.com/office/drawing/2012/chartStyle" xmlns:a="http://schemas.openxmlformats.org/drawingml/2006/main" id="236">
  <cs:axisTitle>
    <cs:lnRef idx="0"/>
    <cs:fillRef idx="0"/>
    <cs:effectRef idx="0"/>
    <cs:fontRef idx="minor">
      <a:schemeClr val="lt1">
        <a:lumMod val="75000"/>
      </a:schemeClr>
    </cs:fontRef>
    <cs:defRPr sz="900" b="1" kern="1200"/>
  </cs:axisTitle>
  <cs:categoryAxis>
    <cs:lnRef idx="0"/>
    <cs:fillRef idx="0"/>
    <cs:effectRef idx="0"/>
    <cs:fontRef idx="minor">
      <a:schemeClr val="lt1">
        <a:lumMod val="75000"/>
      </a:schemeClr>
    </cs:fontRef>
    <cs:defRPr sz="900" kern="1200"/>
  </cs:categoryAxis>
  <cs:chartArea>
    <cs:lnRef idx="0"/>
    <cs:fillRef idx="0"/>
    <cs:effectRef idx="0"/>
    <cs:fontRef idx="minor">
      <a:schemeClr val="dk1"/>
    </cs:fontRef>
    <cs:spPr>
      <a:solidFill>
        <a:schemeClr val="dk1">
          <a:lumMod val="75000"/>
          <a:lumOff val="25000"/>
        </a:schemeClr>
      </a:solidFill>
      <a:ln w="9525" cap="flat" cmpd="sng" algn="ctr">
        <a:solidFill>
          <a:schemeClr val="dk1">
            <a:lumMod val="15000"/>
            <a:lumOff val="85000"/>
          </a:schemeClr>
        </a:solidFill>
        <a:round/>
      </a:ln>
    </cs:spPr>
    <cs:defRPr sz="900" kern="1200"/>
  </cs:chartArea>
  <cs:dataLabel>
    <cs:lnRef idx="0"/>
    <cs:fillRef idx="0"/>
    <cs:effectRef idx="0"/>
    <cs:fontRef idx="minor">
      <a:schemeClr val="lt1">
        <a:lumMod val="75000"/>
      </a:schemeClr>
    </cs:fontRef>
    <cs:defRPr sz="900" kern="1200"/>
  </cs:dataLabel>
  <cs:dataLabelCallout>
    <cs:lnRef idx="0"/>
    <cs:fillRef idx="0"/>
    <cs:effectRef idx="0"/>
    <cs:fontRef idx="minor">
      <a:schemeClr val="lt1">
        <a:lumMod val="15000"/>
        <a:lumOff val="85000"/>
      </a:schemeClr>
    </cs:fontRef>
    <cs:spPr>
      <a:solidFill>
        <a:schemeClr val="dk1">
          <a:lumMod val="65000"/>
          <a:lumOff val="35000"/>
        </a:schemeClr>
      </a:solidFill>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0"/>
    <cs:effectRef idx="0">
      <cs:styleClr val="auto"/>
    </cs:effectRef>
    <cs:fontRef idx="minor">
      <a:schemeClr val="dk1"/>
    </cs:fontRef>
    <cs:spPr>
      <a:ln w="9525" cap="flat" cmpd="sng" algn="ctr">
        <a:solidFill>
          <a:schemeClr val="phClr"/>
        </a:solidFill>
        <a:miter lim="800000"/>
      </a:ln>
      <a:effectLst>
        <a:glow rad="63500">
          <a:schemeClr val="phClr">
            <a:satMod val="175000"/>
            <a:alpha val="25000"/>
          </a:schemeClr>
        </a:glow>
      </a:effectLst>
    </cs:spPr>
  </cs:dataPoint>
  <cs:dataPoint3D>
    <cs:lnRef idx="0">
      <cs:styleClr val="auto"/>
    </cs:lnRef>
    <cs:fillRef idx="0">
      <cs:styleClr val="auto"/>
    </cs:fillRef>
    <cs:effectRef idx="0">
      <cs:styleClr val="auto"/>
    </cs:effectRef>
    <cs:fontRef idx="minor">
      <a:schemeClr val="dk1"/>
    </cs:fontRef>
    <cs:spPr>
      <a:ln w="9525" cap="flat" cmpd="sng" algn="ctr">
        <a:solidFill>
          <a:schemeClr val="phClr"/>
        </a:solidFill>
        <a:miter lim="800000"/>
      </a:ln>
      <a:effectLst>
        <a:glow rad="63500">
          <a:schemeClr val="phClr">
            <a:satMod val="175000"/>
            <a:alpha val="25000"/>
          </a:schemeClr>
        </a:glow>
      </a:effectLst>
    </cs:spPr>
  </cs:dataPoint3D>
  <cs:dataPointLine>
    <cs:lnRef idx="0">
      <cs:styleClr val="auto"/>
    </cs:lnRef>
    <cs:fillRef idx="0">
      <cs:styleClr val="auto"/>
    </cs:fillRef>
    <cs:effectRef idx="0">
      <cs:styleClr val="auto"/>
    </cs:effectRef>
    <cs:fontRef idx="minor">
      <a:schemeClr val="dk1"/>
    </cs:fontRef>
    <cs:spPr>
      <a:ln w="22225" cap="rnd">
        <a:solidFill>
          <a:schemeClr val="phClr"/>
        </a:solidFill>
      </a:ln>
      <a:effectLst>
        <a:glow rad="139700">
          <a:schemeClr val="phClr">
            <a:satMod val="175000"/>
            <a:alpha val="14000"/>
          </a:schemeClr>
        </a:glow>
      </a:effectLst>
    </cs:spPr>
  </cs:dataPointLine>
  <cs:dataPointMarker>
    <cs:lnRef idx="0">
      <cs:styleClr val="auto"/>
    </cs:lnRef>
    <cs:fillRef idx="0">
      <cs:styleClr val="auto"/>
    </cs:fillRef>
    <cs:effectRef idx="0">
      <cs:styleClr val="auto"/>
    </cs:effectRef>
    <cs:fontRef idx="minor">
      <a:schemeClr val="dk1"/>
    </cs:fontRef>
    <cs:spPr>
      <a:solidFill>
        <a:schemeClr val="phClr">
          <a:lumMod val="60000"/>
          <a:lumOff val="40000"/>
        </a:schemeClr>
      </a:solidFill>
      <a:effectLst>
        <a:glow rad="63500">
          <a:schemeClr val="phClr">
            <a:satMod val="175000"/>
            <a:alpha val="25000"/>
          </a:schemeClr>
        </a:glow>
      </a:effectLst>
    </cs:spPr>
  </cs:dataPointMarker>
  <cs:dataPointMarkerLayout symbol="circle" size="4"/>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lt1">
        <a:lumMod val="75000"/>
      </a:schemeClr>
    </cs:fontRef>
    <cs:spPr>
      <a:ln w="9525">
        <a:solidFill>
          <a:schemeClr val="dk1">
            <a:lumMod val="50000"/>
            <a:lumOff val="50000"/>
          </a:schemeClr>
        </a:solidFill>
      </a:ln>
    </cs:spPr>
    <cs:defRPr sz="900" kern="1200"/>
  </cs:dataTable>
  <cs:downBar>
    <cs:lnRef idx="0"/>
    <cs:fillRef idx="0"/>
    <cs:effectRef idx="0"/>
    <cs:fontRef idx="minor">
      <a:schemeClr val="lt1"/>
    </cs:fontRef>
    <cs:spPr>
      <a:solidFill>
        <a:schemeClr val="dk1">
          <a:lumMod val="50000"/>
          <a:lumOff val="50000"/>
        </a:schemeClr>
      </a:solidFill>
      <a:ln w="9525">
        <a:solidFill>
          <a:schemeClr val="dk1">
            <a:lumMod val="75000"/>
          </a:schemeClr>
        </a:solidFill>
        <a:round/>
      </a:ln>
    </cs:spPr>
  </cs:downBar>
  <cs:dropLine>
    <cs:lnRef idx="0"/>
    <cs:fillRef idx="0"/>
    <cs:effectRef idx="0"/>
    <cs:fontRef idx="minor">
      <a:schemeClr val="dk1"/>
    </cs:fontRef>
    <cs:spPr>
      <a:ln w="9525">
        <a:solidFill>
          <a:schemeClr val="lt1">
            <a:lumMod val="50000"/>
          </a:schemeClr>
        </a:solidFill>
        <a:round/>
      </a:ln>
    </cs:spPr>
  </cs:dropLine>
  <cs:errorBar>
    <cs:lnRef idx="0"/>
    <cs:fillRef idx="0"/>
    <cs:effectRef idx="0"/>
    <cs:fontRef idx="minor">
      <a:schemeClr val="dk1"/>
    </cs:fontRef>
    <cs:spPr>
      <a:ln w="9525">
        <a:solidFill>
          <a:schemeClr val="lt1">
            <a:lumMod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75000"/>
                <a:lumOff val="25000"/>
              </a:schemeClr>
            </a:gs>
            <a:gs pos="0">
              <a:schemeClr val="dk1">
                <a:lumMod val="65000"/>
                <a:lumOff val="35000"/>
              </a:schemeClr>
            </a:gs>
          </a:gsLst>
          <a:lin ang="5400000" scaled="0"/>
        </a:gradFill>
        <a:round/>
      </a:ln>
    </cs:spPr>
  </cs:gridlineMajor>
  <cs:gridlineMinor>
    <cs:lnRef idx="0"/>
    <cs:fillRef idx="0"/>
    <cs:effectRef idx="0"/>
    <cs:fontRef idx="minor">
      <a:schemeClr val="dk1"/>
    </cs:fontRef>
    <cs:spPr>
      <a:ln w="9525" cap="flat" cmpd="sng" algn="ctr">
        <a:gradFill>
          <a:gsLst>
            <a:gs pos="100000">
              <a:schemeClr val="dk1">
                <a:lumMod val="75000"/>
                <a:lumOff val="25000"/>
                <a:alpha val="25000"/>
              </a:schemeClr>
            </a:gs>
            <a:gs pos="0">
              <a:schemeClr val="dk1">
                <a:lumMod val="65000"/>
                <a:lumOff val="35000"/>
                <a:alpha val="25000"/>
              </a:schemeClr>
            </a:gs>
          </a:gsLst>
          <a:lin ang="5400000" scaled="0"/>
        </a:gradFill>
        <a:round/>
      </a:ln>
    </cs:spPr>
  </cs:gridlineMinor>
  <cs:hiLoLine>
    <cs:lnRef idx="0"/>
    <cs:fillRef idx="0"/>
    <cs:effectRef idx="0"/>
    <cs:fontRef idx="minor">
      <a:schemeClr val="dk1"/>
    </cs:fontRef>
    <cs:spPr>
      <a:ln w="9525">
        <a:solidFill>
          <a:schemeClr val="lt1">
            <a:lumMod val="50000"/>
          </a:schemeClr>
        </a:solidFill>
        <a:round/>
      </a:ln>
    </cs:spPr>
  </cs:hiLoLine>
  <cs:leaderLine>
    <cs:lnRef idx="0"/>
    <cs:fillRef idx="0"/>
    <cs:effectRef idx="0"/>
    <cs:fontRef idx="minor">
      <a:schemeClr val="dk1"/>
    </cs:fontRef>
    <cs:spPr>
      <a:ln w="9525">
        <a:solidFill>
          <a:schemeClr val="lt1">
            <a:lumMod val="50000"/>
          </a:schemeClr>
        </a:solidFill>
        <a:round/>
      </a:ln>
    </cs:spPr>
  </cs:leaderLine>
  <cs:legend>
    <cs:lnRef idx="0"/>
    <cs:fillRef idx="0"/>
    <cs:effectRef idx="0"/>
    <cs:fontRef idx="minor">
      <a:schemeClr val="lt1">
        <a:lumMod val="75000"/>
      </a:schemeClr>
    </cs:fontRef>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lt1">
        <a:lumMod val="75000"/>
      </a:schemeClr>
    </cs:fontRef>
    <cs:defRPr sz="900" kern="1200"/>
  </cs:seriesAxis>
  <cs:seriesLine>
    <cs:lnRef idx="0"/>
    <cs:fillRef idx="0"/>
    <cs:effectRef idx="0"/>
    <cs:fontRef idx="minor">
      <a:schemeClr val="dk1"/>
    </cs:fontRef>
    <cs:spPr>
      <a:ln w="9525">
        <a:solidFill>
          <a:schemeClr val="lt1">
            <a:lumMod val="50000"/>
          </a:schemeClr>
        </a:solidFill>
        <a:round/>
      </a:ln>
    </cs:spPr>
  </cs:seriesLine>
  <cs:title>
    <cs:lnRef idx="0"/>
    <cs:fillRef idx="0"/>
    <cs:effectRef idx="0"/>
    <cs:fontRef idx="minor">
      <a:schemeClr val="lt1">
        <a:lumMod val="85000"/>
      </a:schemeClr>
    </cs:fontRef>
    <cs:defRPr sz="1400" b="1" kern="1200" cap="none" baseline="0"/>
  </cs:title>
  <cs:trendline>
    <cs:lnRef idx="0">
      <cs:styleClr val="auto"/>
    </cs:lnRef>
    <cs:fillRef idx="0"/>
    <cs:effectRef idx="0"/>
    <cs:fontRef idx="minor">
      <a:schemeClr val="lt1"/>
    </cs:fontRef>
    <cs:spPr>
      <a:ln w="25400" cap="rnd">
        <a:solidFill>
          <a:schemeClr val="phClr">
            <a:alpha val="50000"/>
          </a:schemeClr>
        </a:solidFill>
      </a:ln>
    </cs:spPr>
  </cs:trendline>
  <cs:trendlineLabel>
    <cs:lnRef idx="0"/>
    <cs:fillRef idx="0"/>
    <cs:effectRef idx="0"/>
    <cs:fontRef idx="minor">
      <a:schemeClr val="lt1">
        <a:lumMod val="75000"/>
      </a:schemeClr>
    </cs:fontRef>
    <cs:defRPr sz="900" kern="1200"/>
  </cs:trendlineLabel>
  <cs:upBar>
    <cs:lnRef idx="0"/>
    <cs:fillRef idx="0"/>
    <cs:effectRef idx="0"/>
    <cs:fontRef idx="minor">
      <a:schemeClr val="dk1"/>
    </cs:fontRef>
    <cs:spPr>
      <a:solidFill>
        <a:schemeClr val="lt1">
          <a:lumMod val="85000"/>
        </a:schemeClr>
      </a:solidFill>
      <a:ln w="9525">
        <a:solidFill>
          <a:schemeClr val="dk1">
            <a:lumMod val="50000"/>
          </a:schemeClr>
        </a:solidFill>
        <a:round/>
      </a:ln>
    </cs:spPr>
  </cs:upBar>
  <cs:valueAxis>
    <cs:lnRef idx="0"/>
    <cs:fillRef idx="0"/>
    <cs:effectRef idx="0"/>
    <cs:fontRef idx="minor">
      <a:schemeClr val="lt1">
        <a:lumMod val="75000"/>
      </a:schemeClr>
    </cs:fontRef>
    <cs:defRPr sz="900" kern="1200"/>
  </cs:valueAxis>
  <cs:wall>
    <cs:lnRef idx="0"/>
    <cs:fillRef idx="0"/>
    <cs:effectRef idx="0"/>
    <cs:fontRef idx="minor">
      <a:schemeClr val="dk1"/>
    </cs:fontRef>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36">
  <cs:axisTitle>
    <cs:lnRef idx="0"/>
    <cs:fillRef idx="0"/>
    <cs:effectRef idx="0"/>
    <cs:fontRef idx="minor">
      <a:schemeClr val="lt1">
        <a:lumMod val="75000"/>
      </a:schemeClr>
    </cs:fontRef>
    <cs:defRPr sz="1197" b="1" kern="1200"/>
  </cs:axisTitle>
  <cs:categoryAxis>
    <cs:lnRef idx="0"/>
    <cs:fillRef idx="0"/>
    <cs:effectRef idx="0"/>
    <cs:fontRef idx="minor">
      <a:schemeClr val="lt1">
        <a:lumMod val="75000"/>
      </a:schemeClr>
    </cs:fontRef>
    <cs:defRPr sz="1197" kern="1200"/>
  </cs:categoryAxis>
  <cs:chartArea>
    <cs:lnRef idx="0"/>
    <cs:fillRef idx="0"/>
    <cs:effectRef idx="0"/>
    <cs:fontRef idx="minor">
      <a:schemeClr val="dk1"/>
    </cs:fontRef>
    <cs:spPr>
      <a:solidFill>
        <a:schemeClr val="dk1">
          <a:lumMod val="75000"/>
          <a:lumOff val="25000"/>
        </a:schemeClr>
      </a:solidFill>
      <a:ln w="9525" cap="flat" cmpd="sng" algn="ctr">
        <a:solidFill>
          <a:schemeClr val="dk1">
            <a:lumMod val="15000"/>
            <a:lumOff val="85000"/>
          </a:schemeClr>
        </a:solidFill>
        <a:round/>
      </a:ln>
    </cs:spPr>
    <cs:defRPr sz="1197" kern="1200"/>
  </cs:chartArea>
  <cs:dataLabel>
    <cs:lnRef idx="0"/>
    <cs:fillRef idx="0"/>
    <cs:effectRef idx="0"/>
    <cs:fontRef idx="minor">
      <a:schemeClr val="lt1">
        <a:lumMod val="75000"/>
      </a:schemeClr>
    </cs:fontRef>
    <cs:defRPr sz="1197" kern="1200"/>
  </cs:dataLabel>
  <cs:dataLabelCallout>
    <cs:lnRef idx="0"/>
    <cs:fillRef idx="0"/>
    <cs:effectRef idx="0"/>
    <cs:fontRef idx="minor">
      <a:schemeClr val="lt1">
        <a:lumMod val="15000"/>
        <a:lumOff val="85000"/>
      </a:schemeClr>
    </cs:fontRef>
    <cs:spPr>
      <a:solidFill>
        <a:schemeClr val="dk1">
          <a:lumMod val="65000"/>
          <a:lumOff val="35000"/>
        </a:schemeClr>
      </a:solidFill>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0"/>
    <cs:effectRef idx="0">
      <cs:styleClr val="auto"/>
    </cs:effectRef>
    <cs:fontRef idx="minor">
      <a:schemeClr val="dk1"/>
    </cs:fontRef>
    <cs:spPr>
      <a:ln w="9525" cap="flat" cmpd="sng" algn="ctr">
        <a:solidFill>
          <a:schemeClr val="phClr"/>
        </a:solidFill>
        <a:miter lim="800000"/>
      </a:ln>
      <a:effectLst>
        <a:glow rad="63500">
          <a:schemeClr val="phClr">
            <a:satMod val="175000"/>
            <a:alpha val="25000"/>
          </a:schemeClr>
        </a:glow>
      </a:effectLst>
    </cs:spPr>
  </cs:dataPoint>
  <cs:dataPoint3D>
    <cs:lnRef idx="0">
      <cs:styleClr val="auto"/>
    </cs:lnRef>
    <cs:fillRef idx="0">
      <cs:styleClr val="auto"/>
    </cs:fillRef>
    <cs:effectRef idx="0">
      <cs:styleClr val="auto"/>
    </cs:effectRef>
    <cs:fontRef idx="minor">
      <a:schemeClr val="dk1"/>
    </cs:fontRef>
    <cs:spPr>
      <a:ln w="9525" cap="flat" cmpd="sng" algn="ctr">
        <a:solidFill>
          <a:schemeClr val="phClr"/>
        </a:solidFill>
        <a:miter lim="800000"/>
      </a:ln>
      <a:effectLst>
        <a:glow rad="63500">
          <a:schemeClr val="phClr">
            <a:satMod val="175000"/>
            <a:alpha val="25000"/>
          </a:schemeClr>
        </a:glow>
      </a:effectLst>
    </cs:spPr>
  </cs:dataPoint3D>
  <cs:dataPointLine>
    <cs:lnRef idx="0">
      <cs:styleClr val="auto"/>
    </cs:lnRef>
    <cs:fillRef idx="0">
      <cs:styleClr val="auto"/>
    </cs:fillRef>
    <cs:effectRef idx="0">
      <cs:styleClr val="auto"/>
    </cs:effectRef>
    <cs:fontRef idx="minor">
      <a:schemeClr val="dk1"/>
    </cs:fontRef>
    <cs:spPr>
      <a:ln w="22225" cap="rnd">
        <a:solidFill>
          <a:schemeClr val="phClr"/>
        </a:solidFill>
      </a:ln>
      <a:effectLst>
        <a:glow rad="139700">
          <a:schemeClr val="phClr">
            <a:satMod val="175000"/>
            <a:alpha val="14000"/>
          </a:schemeClr>
        </a:glow>
      </a:effectLst>
    </cs:spPr>
  </cs:dataPointLine>
  <cs:dataPointMarker>
    <cs:lnRef idx="0">
      <cs:styleClr val="auto"/>
    </cs:lnRef>
    <cs:fillRef idx="0">
      <cs:styleClr val="auto"/>
    </cs:fillRef>
    <cs:effectRef idx="0">
      <cs:styleClr val="auto"/>
    </cs:effectRef>
    <cs:fontRef idx="minor">
      <a:schemeClr val="dk1"/>
    </cs:fontRef>
    <cs:spPr>
      <a:solidFill>
        <a:schemeClr val="phClr">
          <a:lumMod val="60000"/>
          <a:lumOff val="40000"/>
        </a:schemeClr>
      </a:solidFill>
      <a:effectLst>
        <a:glow rad="63500">
          <a:schemeClr val="phClr">
            <a:satMod val="175000"/>
            <a:alpha val="25000"/>
          </a:schemeClr>
        </a:glow>
      </a:effectLst>
    </cs:spPr>
  </cs:dataPointMarker>
  <cs:dataPointMarkerLayout symbol="circle" size="4"/>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lt1">
        <a:lumMod val="75000"/>
      </a:schemeClr>
    </cs:fontRef>
    <cs:spPr>
      <a:ln w="9525">
        <a:solidFill>
          <a:schemeClr val="dk1">
            <a:lumMod val="50000"/>
            <a:lumOff val="50000"/>
          </a:schemeClr>
        </a:solidFill>
      </a:ln>
    </cs:spPr>
    <cs:defRPr sz="1197" kern="1200"/>
  </cs:dataTable>
  <cs:downBar>
    <cs:lnRef idx="0"/>
    <cs:fillRef idx="0"/>
    <cs:effectRef idx="0"/>
    <cs:fontRef idx="minor">
      <a:schemeClr val="lt1"/>
    </cs:fontRef>
    <cs:spPr>
      <a:solidFill>
        <a:schemeClr val="dk1">
          <a:lumMod val="50000"/>
          <a:lumOff val="50000"/>
        </a:schemeClr>
      </a:solidFill>
      <a:ln w="9525">
        <a:solidFill>
          <a:schemeClr val="dk1">
            <a:lumMod val="75000"/>
          </a:schemeClr>
        </a:solidFill>
        <a:round/>
      </a:ln>
    </cs:spPr>
  </cs:downBar>
  <cs:dropLine>
    <cs:lnRef idx="0"/>
    <cs:fillRef idx="0"/>
    <cs:effectRef idx="0"/>
    <cs:fontRef idx="minor">
      <a:schemeClr val="dk1"/>
    </cs:fontRef>
    <cs:spPr>
      <a:ln w="9525">
        <a:solidFill>
          <a:schemeClr val="lt1">
            <a:lumMod val="50000"/>
          </a:schemeClr>
        </a:solidFill>
        <a:round/>
      </a:ln>
    </cs:spPr>
  </cs:dropLine>
  <cs:errorBar>
    <cs:lnRef idx="0"/>
    <cs:fillRef idx="0"/>
    <cs:effectRef idx="0"/>
    <cs:fontRef idx="minor">
      <a:schemeClr val="dk1"/>
    </cs:fontRef>
    <cs:spPr>
      <a:ln w="9525">
        <a:solidFill>
          <a:schemeClr val="lt1">
            <a:lumMod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75000"/>
                <a:lumOff val="25000"/>
              </a:schemeClr>
            </a:gs>
            <a:gs pos="0">
              <a:schemeClr val="dk1">
                <a:lumMod val="65000"/>
                <a:lumOff val="35000"/>
              </a:schemeClr>
            </a:gs>
          </a:gsLst>
          <a:lin ang="5400000" scaled="0"/>
        </a:gradFill>
        <a:round/>
      </a:ln>
    </cs:spPr>
  </cs:gridlineMajor>
  <cs:gridlineMinor>
    <cs:lnRef idx="0"/>
    <cs:fillRef idx="0"/>
    <cs:effectRef idx="0"/>
    <cs:fontRef idx="minor">
      <a:schemeClr val="dk1"/>
    </cs:fontRef>
    <cs:spPr>
      <a:ln w="9525" cap="flat" cmpd="sng" algn="ctr">
        <a:gradFill>
          <a:gsLst>
            <a:gs pos="100000">
              <a:schemeClr val="dk1">
                <a:lumMod val="75000"/>
                <a:lumOff val="25000"/>
                <a:alpha val="25000"/>
              </a:schemeClr>
            </a:gs>
            <a:gs pos="0">
              <a:schemeClr val="dk1">
                <a:lumMod val="65000"/>
                <a:lumOff val="35000"/>
                <a:alpha val="25000"/>
              </a:schemeClr>
            </a:gs>
          </a:gsLst>
          <a:lin ang="5400000" scaled="0"/>
        </a:gradFill>
        <a:round/>
      </a:ln>
    </cs:spPr>
  </cs:gridlineMinor>
  <cs:hiLoLine>
    <cs:lnRef idx="0"/>
    <cs:fillRef idx="0"/>
    <cs:effectRef idx="0"/>
    <cs:fontRef idx="minor">
      <a:schemeClr val="dk1"/>
    </cs:fontRef>
    <cs:spPr>
      <a:ln w="9525">
        <a:solidFill>
          <a:schemeClr val="lt1">
            <a:lumMod val="50000"/>
          </a:schemeClr>
        </a:solidFill>
        <a:round/>
      </a:ln>
    </cs:spPr>
  </cs:hiLoLine>
  <cs:leaderLine>
    <cs:lnRef idx="0"/>
    <cs:fillRef idx="0"/>
    <cs:effectRef idx="0"/>
    <cs:fontRef idx="minor">
      <a:schemeClr val="dk1"/>
    </cs:fontRef>
    <cs:spPr>
      <a:ln w="9525">
        <a:solidFill>
          <a:schemeClr val="lt1">
            <a:lumMod val="50000"/>
          </a:schemeClr>
        </a:solidFill>
        <a:round/>
      </a:ln>
    </cs:spPr>
  </cs:leaderLine>
  <cs:legend>
    <cs:lnRef idx="0"/>
    <cs:fillRef idx="0"/>
    <cs:effectRef idx="0"/>
    <cs:fontRef idx="minor">
      <a:schemeClr val="lt1">
        <a:lumMod val="75000"/>
      </a:schemeClr>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lt1">
        <a:lumMod val="75000"/>
      </a:schemeClr>
    </cs:fontRef>
    <cs:defRPr sz="1197" kern="1200"/>
  </cs:seriesAxis>
  <cs:seriesLine>
    <cs:lnRef idx="0"/>
    <cs:fillRef idx="0"/>
    <cs:effectRef idx="0"/>
    <cs:fontRef idx="minor">
      <a:schemeClr val="dk1"/>
    </cs:fontRef>
    <cs:spPr>
      <a:ln w="9525">
        <a:solidFill>
          <a:schemeClr val="lt1">
            <a:lumMod val="50000"/>
          </a:schemeClr>
        </a:solidFill>
        <a:round/>
      </a:ln>
    </cs:spPr>
  </cs:seriesLine>
  <cs:title>
    <cs:lnRef idx="0"/>
    <cs:fillRef idx="0"/>
    <cs:effectRef idx="0"/>
    <cs:fontRef idx="minor">
      <a:schemeClr val="lt1">
        <a:lumMod val="85000"/>
      </a:schemeClr>
    </cs:fontRef>
    <cs:defRPr sz="1862" b="1" kern="1200" cap="none" baseline="0"/>
  </cs:title>
  <cs:trendline>
    <cs:lnRef idx="0">
      <cs:styleClr val="auto"/>
    </cs:lnRef>
    <cs:fillRef idx="0"/>
    <cs:effectRef idx="0"/>
    <cs:fontRef idx="minor">
      <a:schemeClr val="lt1"/>
    </cs:fontRef>
    <cs:spPr>
      <a:ln w="25400" cap="rnd">
        <a:solidFill>
          <a:schemeClr val="phClr">
            <a:alpha val="50000"/>
          </a:schemeClr>
        </a:solidFill>
      </a:ln>
    </cs:spPr>
  </cs:trendline>
  <cs:trendlineLabel>
    <cs:lnRef idx="0"/>
    <cs:fillRef idx="0"/>
    <cs:effectRef idx="0"/>
    <cs:fontRef idx="minor">
      <a:schemeClr val="lt1">
        <a:lumMod val="75000"/>
      </a:schemeClr>
    </cs:fontRef>
    <cs:defRPr sz="1197" kern="1200"/>
  </cs:trendlineLabel>
  <cs:upBar>
    <cs:lnRef idx="0"/>
    <cs:fillRef idx="0"/>
    <cs:effectRef idx="0"/>
    <cs:fontRef idx="minor">
      <a:schemeClr val="dk1"/>
    </cs:fontRef>
    <cs:spPr>
      <a:solidFill>
        <a:schemeClr val="lt1">
          <a:lumMod val="85000"/>
        </a:schemeClr>
      </a:solidFill>
      <a:ln w="9525">
        <a:solidFill>
          <a:schemeClr val="dk1">
            <a:lumMod val="50000"/>
          </a:schemeClr>
        </a:solidFill>
        <a:round/>
      </a:ln>
    </cs:spPr>
  </cs:upBar>
  <cs:valueAxis>
    <cs:lnRef idx="0"/>
    <cs:fillRef idx="0"/>
    <cs:effectRef idx="0"/>
    <cs:fontRef idx="minor">
      <a:schemeClr val="lt1">
        <a:lumMod val="75000"/>
      </a:schemeClr>
    </cs:fontRef>
    <cs:defRPr sz="1197" kern="1200"/>
  </cs:valueAxis>
  <cs:wall>
    <cs:lnRef idx="0"/>
    <cs:fillRef idx="0"/>
    <cs:effectRef idx="0"/>
    <cs:fontRef idx="minor">
      <a:schemeClr val="dk1"/>
    </cs:fontRef>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4.emf"/></Relationships>
</file>

<file path=ppt/drawings/drawing1.xml><?xml version="1.0" encoding="utf-8"?>
<c:userShapes xmlns:c="http://schemas.openxmlformats.org/drawingml/2006/chart">
  <cdr:relSizeAnchor xmlns:cdr="http://schemas.openxmlformats.org/drawingml/2006/chartDrawing">
    <cdr:from>
      <cdr:x>0.33919</cdr:x>
      <cdr:y>0.27107</cdr:y>
    </cdr:from>
    <cdr:to>
      <cdr:x>0.33919</cdr:x>
      <cdr:y>0.83357</cdr:y>
    </cdr:to>
    <cdr:cxnSp macro="">
      <cdr:nvCxnSpPr>
        <cdr:cNvPr id="3" name="Straight Connector 2">
          <a:extLst xmlns:a="http://schemas.openxmlformats.org/drawingml/2006/main">
            <a:ext uri="{FF2B5EF4-FFF2-40B4-BE49-F238E27FC236}">
              <a16:creationId xmlns:a16="http://schemas.microsoft.com/office/drawing/2014/main" id="{C4289DB9-3F8D-43E4-BE58-0B2A65C687FA}"/>
            </a:ext>
          </a:extLst>
        </cdr:cNvPr>
        <cdr:cNvCxnSpPr/>
      </cdr:nvCxnSpPr>
      <cdr:spPr>
        <a:xfrm xmlns:a="http://schemas.openxmlformats.org/drawingml/2006/main" flipV="1">
          <a:off x="3928620" y="1357927"/>
          <a:ext cx="0" cy="2817848"/>
        </a:xfrm>
        <a:prstGeom xmlns:a="http://schemas.openxmlformats.org/drawingml/2006/main" prst="line">
          <a:avLst/>
        </a:prstGeom>
        <a:ln xmlns:a="http://schemas.openxmlformats.org/drawingml/2006/main">
          <a:solidFill>
            <a:srgbClr val="FF0000"/>
          </a:solidFill>
          <a:prstDash val="dash"/>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0.23454</cdr:x>
      <cdr:y>0.19675</cdr:y>
    </cdr:from>
    <cdr:to>
      <cdr:x>0.45405</cdr:x>
      <cdr:y>0.25382</cdr:y>
    </cdr:to>
    <cdr:sp macro="" textlink="">
      <cdr:nvSpPr>
        <cdr:cNvPr id="4" name="TextBox 3">
          <a:extLst xmlns:a="http://schemas.openxmlformats.org/drawingml/2006/main">
            <a:ext uri="{FF2B5EF4-FFF2-40B4-BE49-F238E27FC236}">
              <a16:creationId xmlns:a16="http://schemas.microsoft.com/office/drawing/2014/main" id="{67373F97-600A-48FA-9302-5113EB5E455B}"/>
            </a:ext>
          </a:extLst>
        </cdr:cNvPr>
        <cdr:cNvSpPr txBox="1"/>
      </cdr:nvSpPr>
      <cdr:spPr>
        <a:xfrm xmlns:a="http://schemas.openxmlformats.org/drawingml/2006/main">
          <a:off x="2716484" y="985626"/>
          <a:ext cx="2542453" cy="28591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1100" dirty="0">
              <a:solidFill>
                <a:srgbClr val="FF0000"/>
              </a:solidFill>
            </a:rPr>
            <a:t>CCC Opening</a:t>
          </a:r>
        </a:p>
      </cdr:txBody>
    </cdr:sp>
  </cdr:relSizeAnchor>
  <cdr:relSizeAnchor xmlns:cdr="http://schemas.openxmlformats.org/drawingml/2006/chartDrawing">
    <cdr:from>
      <cdr:x>0.05824</cdr:x>
      <cdr:y>0.28218</cdr:y>
    </cdr:from>
    <cdr:to>
      <cdr:x>0.05824</cdr:x>
      <cdr:y>0.84468</cdr:y>
    </cdr:to>
    <cdr:cxnSp macro="">
      <cdr:nvCxnSpPr>
        <cdr:cNvPr id="5" name="Straight Connector 4">
          <a:extLst xmlns:a="http://schemas.openxmlformats.org/drawingml/2006/main">
            <a:ext uri="{FF2B5EF4-FFF2-40B4-BE49-F238E27FC236}">
              <a16:creationId xmlns:a16="http://schemas.microsoft.com/office/drawing/2014/main" id="{C4289DB9-3F8D-43E4-BE58-0B2A65C687FA}"/>
            </a:ext>
          </a:extLst>
        </cdr:cNvPr>
        <cdr:cNvCxnSpPr/>
      </cdr:nvCxnSpPr>
      <cdr:spPr>
        <a:xfrm xmlns:a="http://schemas.openxmlformats.org/drawingml/2006/main" flipV="1">
          <a:off x="674531" y="1289729"/>
          <a:ext cx="0" cy="2570914"/>
        </a:xfrm>
        <a:prstGeom xmlns:a="http://schemas.openxmlformats.org/drawingml/2006/main" prst="line">
          <a:avLst/>
        </a:prstGeom>
        <a:ln xmlns:a="http://schemas.openxmlformats.org/drawingml/2006/main">
          <a:solidFill>
            <a:srgbClr val="FF0000"/>
          </a:solidFill>
          <a:prstDash val="dash"/>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2.xml><?xml version="1.0" encoding="utf-8"?>
<c:userShapes xmlns:c="http://schemas.openxmlformats.org/drawingml/2006/chart">
  <cdr:relSizeAnchor xmlns:cdr="http://schemas.openxmlformats.org/drawingml/2006/chartDrawing">
    <cdr:from>
      <cdr:x>0</cdr:x>
      <cdr:y>0.73703</cdr:y>
    </cdr:from>
    <cdr:to>
      <cdr:x>0.32978</cdr:x>
      <cdr:y>0.80658</cdr:y>
    </cdr:to>
    <cdr:sp macro="" textlink="">
      <cdr:nvSpPr>
        <cdr:cNvPr id="2" name="Rounded Rectangle 1"/>
        <cdr:cNvSpPr/>
      </cdr:nvSpPr>
      <cdr:spPr bwMode="auto">
        <a:xfrm xmlns:a="http://schemas.openxmlformats.org/drawingml/2006/main">
          <a:off x="0" y="3674663"/>
          <a:ext cx="2913017" cy="346773"/>
        </a:xfrm>
        <a:prstGeom xmlns:a="http://schemas.openxmlformats.org/drawingml/2006/main" prst="roundRect">
          <a:avLst/>
        </a:prstGeom>
        <a:solidFill xmlns:a="http://schemas.openxmlformats.org/drawingml/2006/main">
          <a:schemeClr val="accent6">
            <a:lumMod val="75000"/>
          </a:schemeClr>
        </a:solidFill>
        <a:ln xmlns:a="http://schemas.openxmlformats.org/drawingml/2006/main">
          <a:noFill/>
          <a:headEnd type="none" w="med" len="med"/>
          <a:tailEnd type="none" w="med" len="med"/>
        </a:ln>
      </cdr:spPr>
      <cdr:style>
        <a:lnRef xmlns:a="http://schemas.openxmlformats.org/drawingml/2006/main" idx="1">
          <a:schemeClr val="accent2"/>
        </a:lnRef>
        <a:fillRef xmlns:a="http://schemas.openxmlformats.org/drawingml/2006/main" idx="2">
          <a:schemeClr val="accent2"/>
        </a:fillRef>
        <a:effectRef xmlns:a="http://schemas.openxmlformats.org/drawingml/2006/main" idx="1">
          <a:schemeClr val="accent2"/>
        </a:effectRef>
        <a:fontRef xmlns:a="http://schemas.openxmlformats.org/drawingml/2006/main" idx="minor">
          <a:schemeClr val="dk1"/>
        </a:fontRef>
      </cdr:style>
      <cdr:txBody>
        <a:bodyPr xmlns:a="http://schemas.openxmlformats.org/drawingml/2006/main" vert="horz" wrap="square" lIns="91440" tIns="45720" rIns="91440" bIns="45720" numCol="1" rtlCol="0" anchor="ctr" anchorCtr="0" compatLnSpc="1">
          <a:prstTxWarp prst="textNoShape">
            <a:avLst/>
          </a:prstTxWarp>
        </a:bodyPr>
        <a:lstStyle xmlns:a="http://schemas.openxmlformats.org/drawingml/2006/main">
          <a:defPPr>
            <a:defRPr lang="en-US"/>
          </a:defPPr>
          <a:lvl1pPr algn="l" rtl="0" eaLnBrk="0" fontAlgn="base" hangingPunct="0">
            <a:spcBef>
              <a:spcPct val="0"/>
            </a:spcBef>
            <a:spcAft>
              <a:spcPct val="0"/>
            </a:spcAft>
            <a:defRPr sz="3200" kern="1200">
              <a:solidFill>
                <a:schemeClr val="dk1"/>
              </a:solidFill>
              <a:latin typeface="+mn-lt"/>
              <a:ea typeface="+mn-ea"/>
              <a:cs typeface="+mn-cs"/>
            </a:defRPr>
          </a:lvl1pPr>
          <a:lvl2pPr marL="457200" algn="l" rtl="0" eaLnBrk="0" fontAlgn="base" hangingPunct="0">
            <a:spcBef>
              <a:spcPct val="0"/>
            </a:spcBef>
            <a:spcAft>
              <a:spcPct val="0"/>
            </a:spcAft>
            <a:defRPr sz="3200" kern="1200">
              <a:solidFill>
                <a:schemeClr val="dk1"/>
              </a:solidFill>
              <a:latin typeface="+mn-lt"/>
              <a:ea typeface="+mn-ea"/>
              <a:cs typeface="+mn-cs"/>
            </a:defRPr>
          </a:lvl2pPr>
          <a:lvl3pPr marL="914400" algn="l" rtl="0" eaLnBrk="0" fontAlgn="base" hangingPunct="0">
            <a:spcBef>
              <a:spcPct val="0"/>
            </a:spcBef>
            <a:spcAft>
              <a:spcPct val="0"/>
            </a:spcAft>
            <a:defRPr sz="3200" kern="1200">
              <a:solidFill>
                <a:schemeClr val="dk1"/>
              </a:solidFill>
              <a:latin typeface="+mn-lt"/>
              <a:ea typeface="+mn-ea"/>
              <a:cs typeface="+mn-cs"/>
            </a:defRPr>
          </a:lvl3pPr>
          <a:lvl4pPr marL="1371600" algn="l" rtl="0" eaLnBrk="0" fontAlgn="base" hangingPunct="0">
            <a:spcBef>
              <a:spcPct val="0"/>
            </a:spcBef>
            <a:spcAft>
              <a:spcPct val="0"/>
            </a:spcAft>
            <a:defRPr sz="3200" kern="1200">
              <a:solidFill>
                <a:schemeClr val="dk1"/>
              </a:solidFill>
              <a:latin typeface="+mn-lt"/>
              <a:ea typeface="+mn-ea"/>
              <a:cs typeface="+mn-cs"/>
            </a:defRPr>
          </a:lvl4pPr>
          <a:lvl5pPr marL="1828800" algn="l" rtl="0" eaLnBrk="0" fontAlgn="base" hangingPunct="0">
            <a:spcBef>
              <a:spcPct val="0"/>
            </a:spcBef>
            <a:spcAft>
              <a:spcPct val="0"/>
            </a:spcAft>
            <a:defRPr sz="3200" kern="1200">
              <a:solidFill>
                <a:schemeClr val="dk1"/>
              </a:solidFill>
              <a:latin typeface="+mn-lt"/>
              <a:ea typeface="+mn-ea"/>
              <a:cs typeface="+mn-cs"/>
            </a:defRPr>
          </a:lvl5pPr>
          <a:lvl6pPr marL="2286000" algn="l" defTabSz="914400" rtl="0" eaLnBrk="1" latinLnBrk="0" hangingPunct="1">
            <a:defRPr sz="3200" kern="1200">
              <a:solidFill>
                <a:schemeClr val="dk1"/>
              </a:solidFill>
              <a:latin typeface="+mn-lt"/>
              <a:ea typeface="+mn-ea"/>
              <a:cs typeface="+mn-cs"/>
            </a:defRPr>
          </a:lvl6pPr>
          <a:lvl7pPr marL="2743200" algn="l" defTabSz="914400" rtl="0" eaLnBrk="1" latinLnBrk="0" hangingPunct="1">
            <a:defRPr sz="3200" kern="1200">
              <a:solidFill>
                <a:schemeClr val="dk1"/>
              </a:solidFill>
              <a:latin typeface="+mn-lt"/>
              <a:ea typeface="+mn-ea"/>
              <a:cs typeface="+mn-cs"/>
            </a:defRPr>
          </a:lvl7pPr>
          <a:lvl8pPr marL="3200400" algn="l" defTabSz="914400" rtl="0" eaLnBrk="1" latinLnBrk="0" hangingPunct="1">
            <a:defRPr sz="3200" kern="1200">
              <a:solidFill>
                <a:schemeClr val="dk1"/>
              </a:solidFill>
              <a:latin typeface="+mn-lt"/>
              <a:ea typeface="+mn-ea"/>
              <a:cs typeface="+mn-cs"/>
            </a:defRPr>
          </a:lvl8pPr>
          <a:lvl9pPr marL="3657600" algn="l" defTabSz="914400" rtl="0" eaLnBrk="1" latinLnBrk="0" hangingPunct="1">
            <a:defRPr sz="3200" kern="1200">
              <a:solidFill>
                <a:schemeClr val="dk1"/>
              </a:solidFill>
              <a:latin typeface="+mn-lt"/>
              <a:ea typeface="+mn-ea"/>
              <a:cs typeface="+mn-cs"/>
            </a:defRPr>
          </a:lvl9pPr>
        </a:lstStyle>
        <a:p xmlns:a="http://schemas.openxmlformats.org/drawingml/2006/main">
          <a:r>
            <a:rPr lang="en-US" sz="1600" b="1" dirty="0">
              <a:solidFill>
                <a:schemeClr val="bg1"/>
              </a:solidFill>
              <a:latin typeface="Calibri" panose="020F0502020204030204" pitchFamily="34" charset="0"/>
              <a:cs typeface="Calibri" panose="020F0502020204030204" pitchFamily="34" charset="0"/>
            </a:rPr>
            <a:t>Process time reduced &gt; </a:t>
          </a:r>
          <a:r>
            <a:rPr lang="en-US" sz="1600" b="1" dirty="0" smtClean="0">
              <a:solidFill>
                <a:schemeClr val="bg1"/>
              </a:solidFill>
              <a:latin typeface="Calibri" panose="020F0502020204030204" pitchFamily="34" charset="0"/>
              <a:cs typeface="Calibri" panose="020F0502020204030204" pitchFamily="34" charset="0"/>
            </a:rPr>
            <a:t>2 hours</a:t>
          </a:r>
          <a:endParaRPr lang="en-US" sz="1600" b="1" dirty="0">
            <a:solidFill>
              <a:schemeClr val="bg1"/>
            </a:solidFill>
            <a:latin typeface="Calibri" panose="020F0502020204030204" pitchFamily="34" charset="0"/>
            <a:cs typeface="Calibri" panose="020F0502020204030204" pitchFamily="34" charset="0"/>
          </a:endParaRPr>
        </a:p>
      </cdr:txBody>
    </cdr:sp>
  </cdr:relSizeAnchor>
</c:userShapes>
</file>

<file path=ppt/handoutMasters/_rels/handoutMaster1.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FCBF77B6-06AB-43A3-89A4-8CD1677993D0}" type="datetimeFigureOut">
              <a:rPr lang="en-CA" smtClean="0"/>
              <a:pPr/>
              <a:t>2018-11-01</a:t>
            </a:fld>
            <a:endParaRPr lang="en-CA"/>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2762B2D-468D-4837-8CAA-70AF425658B8}" type="slidenum">
              <a:rPr lang="en-CA" smtClean="0"/>
              <a:pPr/>
              <a:t>‹#›</a:t>
            </a:fld>
            <a:endParaRPr lang="en-CA"/>
          </a:p>
        </p:txBody>
      </p:sp>
      <p:pic>
        <p:nvPicPr>
          <p:cNvPr id="1026" name="Picture 2" descr="I:\Dockets\1421 SmallStuff GE PPT\Graphics\GE Grey.emf"/>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3139312" y="65216"/>
            <a:ext cx="579375" cy="579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602918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B6804B0-AD37-4623-8498-3C9AE39E25E5}" type="datetimeFigureOut">
              <a:rPr lang="en-CA" smtClean="0"/>
              <a:pPr/>
              <a:t>2018-11-01</a:t>
            </a:fld>
            <a:endParaRPr lang="en-CA"/>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377687" y="4343400"/>
            <a:ext cx="6102626" cy="4114800"/>
          </a:xfrm>
          <a:prstGeom prst="rect">
            <a:avLst/>
          </a:prstGeom>
        </p:spPr>
        <p:txBody>
          <a:bodyPr vert="horz" lIns="0" tIns="0" rIns="0" bIns="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0CDABC8-FD09-47BC-822A-A981D494E0D7}" type="slidenum">
              <a:rPr lang="en-CA" smtClean="0"/>
              <a:pPr/>
              <a:t>‹#›</a:t>
            </a:fld>
            <a:endParaRPr lang="en-CA"/>
          </a:p>
        </p:txBody>
      </p:sp>
      <p:pic>
        <p:nvPicPr>
          <p:cNvPr id="8" name="Picture 2" descr="I:\Dockets\1421 SmallStuff GE PPT\Graphics\GE Grey.em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39312" y="65216"/>
            <a:ext cx="579375" cy="579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48577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228600" indent="0" algn="l" defTabSz="914400" rtl="0" eaLnBrk="1" latinLnBrk="0" hangingPunct="1">
      <a:defRPr sz="1200" kern="1200">
        <a:solidFill>
          <a:schemeClr val="tx1"/>
        </a:solidFill>
        <a:latin typeface="+mn-lt"/>
        <a:ea typeface="+mn-ea"/>
        <a:cs typeface="+mn-cs"/>
      </a:defRPr>
    </a:lvl2pPr>
    <a:lvl3pPr marL="457200" indent="0" algn="l" defTabSz="914400" rtl="0" eaLnBrk="1" latinLnBrk="0" hangingPunct="1">
      <a:defRPr sz="1200" kern="1200">
        <a:solidFill>
          <a:schemeClr val="tx1"/>
        </a:solidFill>
        <a:latin typeface="+mn-lt"/>
        <a:ea typeface="+mn-ea"/>
        <a:cs typeface="+mn-cs"/>
      </a:defRPr>
    </a:lvl3pPr>
    <a:lvl4pPr marL="685800" indent="0" algn="l" defTabSz="914400" rtl="0" eaLnBrk="1" latinLnBrk="0" hangingPunct="1">
      <a:defRPr sz="1200" kern="1200">
        <a:solidFill>
          <a:schemeClr val="tx1"/>
        </a:solidFill>
        <a:latin typeface="+mn-lt"/>
        <a:ea typeface="+mn-ea"/>
        <a:cs typeface="+mn-cs"/>
      </a:defRPr>
    </a:lvl4pPr>
    <a:lvl5pPr marL="914400" indent="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0CDABC8-FD09-47BC-822A-A981D494E0D7}" type="slidenum">
              <a:rPr lang="en-CA" smtClean="0"/>
              <a:pPr/>
              <a:t>1</a:t>
            </a:fld>
            <a:endParaRPr lang="en-CA"/>
          </a:p>
        </p:txBody>
      </p:sp>
    </p:spTree>
    <p:extLst>
      <p:ext uri="{BB962C8B-B14F-4D97-AF65-F5344CB8AC3E}">
        <p14:creationId xmlns:p14="http://schemas.microsoft.com/office/powerpoint/2010/main" val="7919070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0CDABC8-FD09-47BC-822A-A981D494E0D7}" type="slidenum">
              <a:rPr lang="en-CA" smtClean="0"/>
              <a:pPr/>
              <a:t>15</a:t>
            </a:fld>
            <a:endParaRPr lang="en-CA"/>
          </a:p>
        </p:txBody>
      </p:sp>
    </p:spTree>
    <p:extLst>
      <p:ext uri="{BB962C8B-B14F-4D97-AF65-F5344CB8AC3E}">
        <p14:creationId xmlns:p14="http://schemas.microsoft.com/office/powerpoint/2010/main" val="19928750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0CDABC8-FD09-47BC-822A-A981D494E0D7}" type="slidenum">
              <a:rPr lang="en-CA" smtClean="0"/>
              <a:pPr/>
              <a:t>16</a:t>
            </a:fld>
            <a:endParaRPr lang="en-CA"/>
          </a:p>
        </p:txBody>
      </p:sp>
    </p:spTree>
    <p:extLst>
      <p:ext uri="{BB962C8B-B14F-4D97-AF65-F5344CB8AC3E}">
        <p14:creationId xmlns:p14="http://schemas.microsoft.com/office/powerpoint/2010/main" val="17962095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0CDABC8-FD09-47BC-822A-A981D494E0D7}" type="slidenum">
              <a:rPr lang="en-CA" smtClean="0"/>
              <a:pPr/>
              <a:t>20</a:t>
            </a:fld>
            <a:endParaRPr lang="en-CA"/>
          </a:p>
        </p:txBody>
      </p:sp>
    </p:spTree>
    <p:extLst>
      <p:ext uri="{BB962C8B-B14F-4D97-AF65-F5344CB8AC3E}">
        <p14:creationId xmlns:p14="http://schemas.microsoft.com/office/powerpoint/2010/main" val="2745624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0CDABC8-FD09-47BC-822A-A981D494E0D7}" type="slidenum">
              <a:rPr lang="en-CA" smtClean="0"/>
              <a:pPr/>
              <a:t>21</a:t>
            </a:fld>
            <a:endParaRPr lang="en-CA"/>
          </a:p>
        </p:txBody>
      </p:sp>
    </p:spTree>
    <p:extLst>
      <p:ext uri="{BB962C8B-B14F-4D97-AF65-F5344CB8AC3E}">
        <p14:creationId xmlns:p14="http://schemas.microsoft.com/office/powerpoint/2010/main" val="16318001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0CDABC8-FD09-47BC-822A-A981D494E0D7}" type="slidenum">
              <a:rPr lang="en-CA" smtClean="0"/>
              <a:pPr/>
              <a:t>22</a:t>
            </a:fld>
            <a:endParaRPr lang="en-CA"/>
          </a:p>
        </p:txBody>
      </p:sp>
    </p:spTree>
    <p:extLst>
      <p:ext uri="{BB962C8B-B14F-4D97-AF65-F5344CB8AC3E}">
        <p14:creationId xmlns:p14="http://schemas.microsoft.com/office/powerpoint/2010/main" val="6945256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0CDABC8-FD09-47BC-822A-A981D494E0D7}" type="slidenum">
              <a:rPr lang="en-CA" smtClean="0"/>
              <a:pPr/>
              <a:t>23</a:t>
            </a:fld>
            <a:endParaRPr lang="en-CA"/>
          </a:p>
        </p:txBody>
      </p:sp>
    </p:spTree>
    <p:extLst>
      <p:ext uri="{BB962C8B-B14F-4D97-AF65-F5344CB8AC3E}">
        <p14:creationId xmlns:p14="http://schemas.microsoft.com/office/powerpoint/2010/main" val="30505210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0CDABC8-FD09-47BC-822A-A981D494E0D7}" type="slidenum">
              <a:rPr lang="en-CA" smtClean="0"/>
              <a:pPr/>
              <a:t>24</a:t>
            </a:fld>
            <a:endParaRPr lang="en-CA"/>
          </a:p>
        </p:txBody>
      </p:sp>
    </p:spTree>
    <p:extLst>
      <p:ext uri="{BB962C8B-B14F-4D97-AF65-F5344CB8AC3E}">
        <p14:creationId xmlns:p14="http://schemas.microsoft.com/office/powerpoint/2010/main" val="13751254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0CDABC8-FD09-47BC-822A-A981D494E0D7}" type="slidenum">
              <a:rPr lang="en-CA" smtClean="0"/>
              <a:pPr/>
              <a:t>25</a:t>
            </a:fld>
            <a:endParaRPr lang="en-CA"/>
          </a:p>
        </p:txBody>
      </p:sp>
    </p:spTree>
    <p:extLst>
      <p:ext uri="{BB962C8B-B14F-4D97-AF65-F5344CB8AC3E}">
        <p14:creationId xmlns:p14="http://schemas.microsoft.com/office/powerpoint/2010/main" val="20013925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8C9E4248-2355-5D45-BB27-FFAA52A79D6C}" type="slidenum">
              <a:rPr lang="en-US" smtClean="0"/>
              <a:pPr/>
              <a:t>27</a:t>
            </a:fld>
            <a:endParaRPr lang="en-US" dirty="0"/>
          </a:p>
        </p:txBody>
      </p:sp>
      <p:sp>
        <p:nvSpPr>
          <p:cNvPr id="6" name="Slide Image Placeholder 5"/>
          <p:cNvSpPr>
            <a:spLocks noGrp="1" noRot="1" noChangeAspect="1"/>
          </p:cNvSpPr>
          <p:nvPr>
            <p:ph type="sldImg"/>
          </p:nvPr>
        </p:nvSpPr>
        <p:spPr/>
      </p:sp>
      <p:sp>
        <p:nvSpPr>
          <p:cNvPr id="7" name="Notes Placeholder 6"/>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559342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0CDABC8-FD09-47BC-822A-A981D494E0D7}" type="slidenum">
              <a:rPr lang="en-CA" smtClean="0"/>
              <a:pPr/>
              <a:t>28</a:t>
            </a:fld>
            <a:endParaRPr lang="en-CA"/>
          </a:p>
        </p:txBody>
      </p:sp>
    </p:spTree>
    <p:extLst>
      <p:ext uri="{BB962C8B-B14F-4D97-AF65-F5344CB8AC3E}">
        <p14:creationId xmlns:p14="http://schemas.microsoft.com/office/powerpoint/2010/main" val="1901733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0CDABC8-FD09-47BC-822A-A981D494E0D7}" type="slidenum">
              <a:rPr lang="en-CA" smtClean="0"/>
              <a:pPr/>
              <a:t>6</a:t>
            </a:fld>
            <a:endParaRPr lang="en-CA"/>
          </a:p>
        </p:txBody>
      </p:sp>
    </p:spTree>
    <p:extLst>
      <p:ext uri="{BB962C8B-B14F-4D97-AF65-F5344CB8AC3E}">
        <p14:creationId xmlns:p14="http://schemas.microsoft.com/office/powerpoint/2010/main" val="2100045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0CDABC8-FD09-47BC-822A-A981D494E0D7}" type="slidenum">
              <a:rPr lang="en-CA" smtClean="0"/>
              <a:pPr/>
              <a:t>30</a:t>
            </a:fld>
            <a:endParaRPr lang="en-CA"/>
          </a:p>
        </p:txBody>
      </p:sp>
    </p:spTree>
    <p:extLst>
      <p:ext uri="{BB962C8B-B14F-4D97-AF65-F5344CB8AC3E}">
        <p14:creationId xmlns:p14="http://schemas.microsoft.com/office/powerpoint/2010/main" val="40722805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0CDABC8-FD09-47BC-822A-A981D494E0D7}" type="slidenum">
              <a:rPr lang="en-CA" smtClean="0"/>
              <a:pPr/>
              <a:t>36</a:t>
            </a:fld>
            <a:endParaRPr lang="en-CA"/>
          </a:p>
        </p:txBody>
      </p:sp>
    </p:spTree>
    <p:extLst>
      <p:ext uri="{BB962C8B-B14F-4D97-AF65-F5344CB8AC3E}">
        <p14:creationId xmlns:p14="http://schemas.microsoft.com/office/powerpoint/2010/main" val="37933570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a:t>So, what is the Digital Twin? It is a computerized copy of OHSU. By incorporating a variety of inputs such as historical data, stakeholder experience and external analysis, we can replicate the dynamics and behavior of our system so that we can begin to perform experiments on it. The outputs from the experiments help us to understand the true impact of our proposed solutions, before we implement so that we can feel confident that we are doing work that will move our metrics, ultimately reducing transfer declines, and allowing us to accommodate more of our patients. </a:t>
            </a:r>
          </a:p>
          <a:p>
            <a:endParaRPr lang="en-US"/>
          </a:p>
        </p:txBody>
      </p:sp>
      <p:sp>
        <p:nvSpPr>
          <p:cNvPr id="4" name="Slide Number Placeholder 3"/>
          <p:cNvSpPr>
            <a:spLocks noGrp="1"/>
          </p:cNvSpPr>
          <p:nvPr>
            <p:ph type="sldNum" sz="quarter" idx="10"/>
          </p:nvPr>
        </p:nvSpPr>
        <p:spPr/>
        <p:txBody>
          <a:bodyPr/>
          <a:lstStyle/>
          <a:p>
            <a:fld id="{80CDABC8-FD09-47BC-822A-A981D494E0D7}" type="slidenum">
              <a:rPr lang="en-CA" smtClean="0"/>
              <a:pPr/>
              <a:t>38</a:t>
            </a:fld>
            <a:endParaRPr lang="en-CA"/>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10509546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Image Placeholder 3"/>
          <p:cNvSpPr>
            <a:spLocks noGrp="1" noRot="1" noChangeAspect="1"/>
          </p:cNvSpPr>
          <p:nvPr>
            <p:ph type="sldImg"/>
          </p:nvPr>
        </p:nvSpPr>
        <p:spPr/>
      </p:sp>
      <p:sp>
        <p:nvSpPr>
          <p:cNvPr id="5" name="Notes Placeholder 4"/>
          <p:cNvSpPr>
            <a:spLocks noGrp="1"/>
          </p:cNvSpPr>
          <p:nvPr>
            <p:ph type="body" idx="1"/>
          </p:nvPr>
        </p:nvSpPr>
        <p:spPr/>
        <p:txBody>
          <a:bodyPr/>
          <a:lstStyle/>
          <a:p>
            <a:endParaRPr lang="en-US"/>
          </a:p>
        </p:txBody>
      </p:sp>
      <p:sp>
        <p:nvSpPr>
          <p:cNvPr id="6" name="Slide Number Placeholder 3"/>
          <p:cNvSpPr>
            <a:spLocks noGrp="1"/>
          </p:cNvSpPr>
          <p:nvPr>
            <p:ph type="sldNum" sz="quarter" idx="5"/>
          </p:nvPr>
        </p:nvSpPr>
        <p:spPr>
          <a:xfrm>
            <a:off x="3884613" y="8685213"/>
            <a:ext cx="2971800" cy="457200"/>
          </a:xfrm>
        </p:spPr>
        <p:txBody>
          <a:bodyPr/>
          <a:lstStyle/>
          <a:p>
            <a:fld id="{80CDABC8-FD09-47BC-822A-A981D494E0D7}" type="slidenum">
              <a:rPr lang="en-CA" smtClean="0"/>
              <a:pPr/>
              <a:t>43</a:t>
            </a:fld>
            <a:endParaRPr lang="en-CA"/>
          </a:p>
        </p:txBody>
      </p:sp>
    </p:spTree>
    <p:extLst>
      <p:ext uri="{BB962C8B-B14F-4D97-AF65-F5344CB8AC3E}">
        <p14:creationId xmlns:p14="http://schemas.microsoft.com/office/powerpoint/2010/main" val="27479121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Image Placeholder 3"/>
          <p:cNvSpPr>
            <a:spLocks noGrp="1" noRot="1" noChangeAspect="1"/>
          </p:cNvSpPr>
          <p:nvPr>
            <p:ph type="sldImg"/>
          </p:nvPr>
        </p:nvSpPr>
        <p:spPr/>
      </p:sp>
      <p:sp>
        <p:nvSpPr>
          <p:cNvPr id="5" name="Notes Placeholder 4"/>
          <p:cNvSpPr>
            <a:spLocks noGrp="1"/>
          </p:cNvSpPr>
          <p:nvPr>
            <p:ph type="body" idx="1"/>
          </p:nvPr>
        </p:nvSpPr>
        <p:spPr/>
        <p:txBody>
          <a:bodyPr/>
          <a:lstStyle/>
          <a:p>
            <a:endParaRPr lang="en-US"/>
          </a:p>
        </p:txBody>
      </p:sp>
      <p:sp>
        <p:nvSpPr>
          <p:cNvPr id="6" name="Slide Number Placeholder 3"/>
          <p:cNvSpPr>
            <a:spLocks noGrp="1"/>
          </p:cNvSpPr>
          <p:nvPr>
            <p:ph type="sldNum" sz="quarter" idx="5"/>
          </p:nvPr>
        </p:nvSpPr>
        <p:spPr>
          <a:xfrm>
            <a:off x="3884613" y="8685213"/>
            <a:ext cx="2971800" cy="457200"/>
          </a:xfrm>
        </p:spPr>
        <p:txBody>
          <a:bodyPr/>
          <a:lstStyle/>
          <a:p>
            <a:fld id="{80CDABC8-FD09-47BC-822A-A981D494E0D7}" type="slidenum">
              <a:rPr lang="en-CA" smtClean="0"/>
              <a:pPr/>
              <a:t>44</a:t>
            </a:fld>
            <a:endParaRPr lang="en-CA"/>
          </a:p>
        </p:txBody>
      </p:sp>
    </p:spTree>
    <p:extLst>
      <p:ext uri="{BB962C8B-B14F-4D97-AF65-F5344CB8AC3E}">
        <p14:creationId xmlns:p14="http://schemas.microsoft.com/office/powerpoint/2010/main" val="2598646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80CDABC8-FD09-47BC-822A-A981D494E0D7}" type="slidenum">
              <a:rPr lang="en-CA" smtClean="0"/>
              <a:pPr/>
              <a:t>45</a:t>
            </a:fld>
            <a:endParaRPr lang="en-CA"/>
          </a:p>
        </p:txBody>
      </p:sp>
      <p:sp>
        <p:nvSpPr>
          <p:cNvPr id="6" name="Slide Image Placeholder 5"/>
          <p:cNvSpPr>
            <a:spLocks noGrp="1" noRot="1" noChangeAspect="1"/>
          </p:cNvSpPr>
          <p:nvPr>
            <p:ph type="sldImg"/>
          </p:nvPr>
        </p:nvSpPr>
        <p:spPr/>
      </p:sp>
      <p:sp>
        <p:nvSpPr>
          <p:cNvPr id="7" name="Notes Placeholder 6"/>
          <p:cNvSpPr>
            <a:spLocks noGrp="1"/>
          </p:cNvSpPr>
          <p:nvPr>
            <p:ph type="body" idx="1"/>
          </p:nvPr>
        </p:nvSpPr>
        <p:spPr/>
        <p:txBody>
          <a:bodyPr/>
          <a:lstStyle/>
          <a:p>
            <a:endParaRPr lang="en-US"/>
          </a:p>
        </p:txBody>
      </p:sp>
    </p:spTree>
    <p:extLst>
      <p:ext uri="{BB962C8B-B14F-4D97-AF65-F5344CB8AC3E}">
        <p14:creationId xmlns:p14="http://schemas.microsoft.com/office/powerpoint/2010/main" val="4969529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80CDABC8-FD09-47BC-822A-A981D494E0D7}" type="slidenum">
              <a:rPr lang="en-CA" smtClean="0"/>
              <a:pPr/>
              <a:t>46</a:t>
            </a:fld>
            <a:endParaRPr lang="en-CA"/>
          </a:p>
        </p:txBody>
      </p:sp>
      <p:sp>
        <p:nvSpPr>
          <p:cNvPr id="6" name="Slide Image Placeholder 5"/>
          <p:cNvSpPr>
            <a:spLocks noGrp="1" noRot="1" noChangeAspect="1"/>
          </p:cNvSpPr>
          <p:nvPr>
            <p:ph type="sldImg"/>
          </p:nvPr>
        </p:nvSpPr>
        <p:spPr/>
      </p:sp>
      <p:sp>
        <p:nvSpPr>
          <p:cNvPr id="7" name="Notes Placeholder 6"/>
          <p:cNvSpPr>
            <a:spLocks noGrp="1"/>
          </p:cNvSpPr>
          <p:nvPr>
            <p:ph type="body" idx="1"/>
          </p:nvPr>
        </p:nvSpPr>
        <p:spPr/>
        <p:txBody>
          <a:bodyPr/>
          <a:lstStyle/>
          <a:p>
            <a:endParaRPr lang="en-US"/>
          </a:p>
        </p:txBody>
      </p:sp>
    </p:spTree>
    <p:extLst>
      <p:ext uri="{BB962C8B-B14F-4D97-AF65-F5344CB8AC3E}">
        <p14:creationId xmlns:p14="http://schemas.microsoft.com/office/powerpoint/2010/main" val="227526275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GB" b="1" dirty="0"/>
              <a:t>Pre/Assign:</a:t>
            </a:r>
            <a:r>
              <a:rPr lang="en-GB" dirty="0"/>
              <a:t> Put bed location when WEHA is completed, location will be obtained from OBX from ADT</a:t>
            </a:r>
            <a:endParaRPr lang="en-US" dirty="0"/>
          </a:p>
        </p:txBody>
      </p:sp>
      <p:sp>
        <p:nvSpPr>
          <p:cNvPr id="4" name="Slide Number Placeholder 3"/>
          <p:cNvSpPr>
            <a:spLocks noGrp="1"/>
          </p:cNvSpPr>
          <p:nvPr>
            <p:ph type="sldNum" sz="quarter" idx="10"/>
          </p:nvPr>
        </p:nvSpPr>
        <p:spPr/>
        <p:txBody>
          <a:bodyPr/>
          <a:lstStyle/>
          <a:p>
            <a:fld id="{80CDABC8-FD09-47BC-822A-A981D494E0D7}" type="slidenum">
              <a:rPr lang="en-CA" smtClean="0"/>
              <a:t>47</a:t>
            </a:fld>
            <a:endParaRPr lang="en-CA" dirty="0"/>
          </a:p>
        </p:txBody>
      </p:sp>
    </p:spTree>
    <p:extLst>
      <p:ext uri="{BB962C8B-B14F-4D97-AF65-F5344CB8AC3E}">
        <p14:creationId xmlns:p14="http://schemas.microsoft.com/office/powerpoint/2010/main" val="35106825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0CDABC8-FD09-47BC-822A-A981D494E0D7}" type="slidenum">
              <a:rPr lang="en-CA" smtClean="0"/>
              <a:t>49</a:t>
            </a:fld>
            <a:endParaRPr lang="en-CA" dirty="0"/>
          </a:p>
        </p:txBody>
      </p:sp>
    </p:spTree>
    <p:extLst>
      <p:ext uri="{BB962C8B-B14F-4D97-AF65-F5344CB8AC3E}">
        <p14:creationId xmlns:p14="http://schemas.microsoft.com/office/powerpoint/2010/main" val="304936172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80CDABC8-FD09-47BC-822A-A981D494E0D7}" type="slidenum">
              <a:rPr lang="en-CA" smtClean="0"/>
              <a:pPr/>
              <a:t>50</a:t>
            </a:fld>
            <a:endParaRPr lang="en-CA"/>
          </a:p>
        </p:txBody>
      </p:sp>
      <p:sp>
        <p:nvSpPr>
          <p:cNvPr id="6" name="Slide Image Placeholder 5"/>
          <p:cNvSpPr>
            <a:spLocks noGrp="1" noRot="1" noChangeAspect="1"/>
          </p:cNvSpPr>
          <p:nvPr>
            <p:ph type="sldImg"/>
          </p:nvPr>
        </p:nvSpPr>
        <p:spPr/>
      </p:sp>
      <p:sp>
        <p:nvSpPr>
          <p:cNvPr id="7" name="Notes Placeholder 6"/>
          <p:cNvSpPr>
            <a:spLocks noGrp="1"/>
          </p:cNvSpPr>
          <p:nvPr>
            <p:ph type="body" idx="1"/>
          </p:nvPr>
        </p:nvSpPr>
        <p:spPr/>
        <p:txBody>
          <a:bodyPr/>
          <a:lstStyle/>
          <a:p>
            <a:endParaRPr lang="en-US"/>
          </a:p>
        </p:txBody>
      </p:sp>
    </p:spTree>
    <p:extLst>
      <p:ext uri="{BB962C8B-B14F-4D97-AF65-F5344CB8AC3E}">
        <p14:creationId xmlns:p14="http://schemas.microsoft.com/office/powerpoint/2010/main" val="41510570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0CDABC8-FD09-47BC-822A-A981D494E0D7}" type="slidenum">
              <a:rPr lang="en-CA" smtClean="0"/>
              <a:pPr/>
              <a:t>7</a:t>
            </a:fld>
            <a:endParaRPr lang="en-CA"/>
          </a:p>
        </p:txBody>
      </p:sp>
    </p:spTree>
    <p:extLst>
      <p:ext uri="{BB962C8B-B14F-4D97-AF65-F5344CB8AC3E}">
        <p14:creationId xmlns:p14="http://schemas.microsoft.com/office/powerpoint/2010/main" val="222510276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80CDABC8-FD09-47BC-822A-A981D494E0D7}" type="slidenum">
              <a:rPr lang="en-CA" smtClean="0"/>
              <a:pPr/>
              <a:t>52</a:t>
            </a:fld>
            <a:endParaRPr lang="en-CA"/>
          </a:p>
        </p:txBody>
      </p:sp>
      <p:sp>
        <p:nvSpPr>
          <p:cNvPr id="6" name="Slide Image Placeholder 5"/>
          <p:cNvSpPr>
            <a:spLocks noGrp="1" noRot="1" noChangeAspect="1"/>
          </p:cNvSpPr>
          <p:nvPr>
            <p:ph type="sldImg"/>
          </p:nvPr>
        </p:nvSpPr>
        <p:spPr/>
      </p:sp>
      <p:sp>
        <p:nvSpPr>
          <p:cNvPr id="7" name="Notes Placeholder 6"/>
          <p:cNvSpPr>
            <a:spLocks noGrp="1"/>
          </p:cNvSpPr>
          <p:nvPr>
            <p:ph type="body" idx="1"/>
          </p:nvPr>
        </p:nvSpPr>
        <p:spPr/>
        <p:txBody>
          <a:bodyPr/>
          <a:lstStyle/>
          <a:p>
            <a:endParaRPr lang="en-US"/>
          </a:p>
        </p:txBody>
      </p:sp>
    </p:spTree>
    <p:extLst>
      <p:ext uri="{BB962C8B-B14F-4D97-AF65-F5344CB8AC3E}">
        <p14:creationId xmlns:p14="http://schemas.microsoft.com/office/powerpoint/2010/main" val="303090570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0CDABC8-FD09-47BC-822A-A981D494E0D7}" type="slidenum">
              <a:rPr lang="en-CA" smtClean="0"/>
              <a:t>53</a:t>
            </a:fld>
            <a:endParaRPr lang="en-CA" dirty="0"/>
          </a:p>
        </p:txBody>
      </p:sp>
    </p:spTree>
    <p:extLst>
      <p:ext uri="{BB962C8B-B14F-4D97-AF65-F5344CB8AC3E}">
        <p14:creationId xmlns:p14="http://schemas.microsoft.com/office/powerpoint/2010/main" val="365458016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181240" indent="-181240">
              <a:buFont typeface="Arial" panose="020B0604020202020204" pitchFamily="34" charset="0"/>
              <a:buChar char="•"/>
            </a:pPr>
            <a:r>
              <a:rPr lang="en-US"/>
              <a:t>Intro thoughts?</a:t>
            </a:r>
          </a:p>
          <a:p>
            <a:pPr marL="422893" lvl="1" indent="-181240">
              <a:buFont typeface="Arial" panose="020B0604020202020204" pitchFamily="34" charset="0"/>
              <a:buChar char="•"/>
            </a:pPr>
            <a:r>
              <a:rPr lang="en-US"/>
              <a:t>Governance drives alignment … but also requires alignment (inclusiveness) </a:t>
            </a:r>
          </a:p>
          <a:p>
            <a:pPr marL="422893" lvl="1" indent="-181240">
              <a:buFont typeface="Arial" panose="020B0604020202020204" pitchFamily="34" charset="0"/>
              <a:buChar char="•"/>
            </a:pPr>
            <a:r>
              <a:rPr lang="en-US"/>
              <a:t>Establishing fairness</a:t>
            </a:r>
          </a:p>
          <a:p>
            <a:pPr marL="422893" lvl="1" indent="-181240">
              <a:buFont typeface="Arial" panose="020B0604020202020204" pitchFamily="34" charset="0"/>
              <a:buChar char="•"/>
            </a:pPr>
            <a:r>
              <a:rPr lang="en-US"/>
              <a:t>Reconciling conflicts</a:t>
            </a:r>
          </a:p>
          <a:p>
            <a:pPr marL="422893" lvl="1" indent="-181240">
              <a:buFont typeface="Arial" panose="020B0604020202020204" pitchFamily="34" charset="0"/>
              <a:buChar char="•"/>
            </a:pPr>
            <a:r>
              <a:rPr lang="en-US"/>
              <a:t>Structure establishes a system of checks and balances</a:t>
            </a:r>
          </a:p>
        </p:txBody>
      </p:sp>
      <p:sp>
        <p:nvSpPr>
          <p:cNvPr id="4" name="Slide Number Placeholder 3"/>
          <p:cNvSpPr>
            <a:spLocks noGrp="1"/>
          </p:cNvSpPr>
          <p:nvPr>
            <p:ph type="sldNum" sz="quarter" idx="10"/>
          </p:nvPr>
        </p:nvSpPr>
        <p:spPr/>
        <p:txBody>
          <a:bodyPr/>
          <a:lstStyle/>
          <a:p>
            <a:fld id="{80CDABC8-FD09-47BC-822A-A981D494E0D7}" type="slidenum">
              <a:rPr lang="en-CA" smtClean="0"/>
              <a:pPr/>
              <a:t>55</a:t>
            </a:fld>
            <a:endParaRPr lang="en-CA"/>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77364476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80CDABC8-FD09-47BC-822A-A981D494E0D7}" type="slidenum">
              <a:rPr lang="en-CA" smtClean="0"/>
              <a:pPr/>
              <a:t>56</a:t>
            </a:fld>
            <a:endParaRPr lang="en-CA"/>
          </a:p>
        </p:txBody>
      </p:sp>
      <p:sp>
        <p:nvSpPr>
          <p:cNvPr id="6" name="Slide Image Placeholder 5"/>
          <p:cNvSpPr>
            <a:spLocks noGrp="1" noRot="1" noChangeAspect="1"/>
          </p:cNvSpPr>
          <p:nvPr>
            <p:ph type="sldImg"/>
          </p:nvPr>
        </p:nvSpPr>
        <p:spPr/>
      </p:sp>
      <p:sp>
        <p:nvSpPr>
          <p:cNvPr id="7" name="Notes Placeholder 6"/>
          <p:cNvSpPr>
            <a:spLocks noGrp="1"/>
          </p:cNvSpPr>
          <p:nvPr>
            <p:ph type="body" idx="1"/>
          </p:nvPr>
        </p:nvSpPr>
        <p:spPr/>
        <p:txBody>
          <a:bodyPr/>
          <a:lstStyle/>
          <a:p>
            <a:endParaRPr lang="en-US"/>
          </a:p>
        </p:txBody>
      </p:sp>
    </p:spTree>
    <p:extLst>
      <p:ext uri="{BB962C8B-B14F-4D97-AF65-F5344CB8AC3E}">
        <p14:creationId xmlns:p14="http://schemas.microsoft.com/office/powerpoint/2010/main" val="208661739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1200951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a:t>Originate – launch program, set timeline</a:t>
            </a:r>
          </a:p>
          <a:p>
            <a:r>
              <a:rPr lang="en-US"/>
              <a:t>Discover – explore and observe the problem</a:t>
            </a:r>
          </a:p>
          <a:p>
            <a:r>
              <a:rPr lang="en-US"/>
              <a:t>Focus – articulate goals, scope and principles</a:t>
            </a:r>
          </a:p>
          <a:p>
            <a:r>
              <a:rPr lang="en-US"/>
              <a:t>Concept – Complete a staff-endorsed design</a:t>
            </a:r>
          </a:p>
          <a:p>
            <a:r>
              <a:rPr lang="en-US"/>
              <a:t>Design – executable specification</a:t>
            </a:r>
          </a:p>
          <a:p>
            <a:r>
              <a:rPr lang="en-US"/>
              <a:t>Build</a:t>
            </a:r>
          </a:p>
          <a:p>
            <a:r>
              <a:rPr lang="en-US"/>
              <a:t>Launch – prepared, rehearsed and phased go-live</a:t>
            </a:r>
          </a:p>
          <a:p>
            <a:r>
              <a:rPr lang="en-US"/>
              <a:t>Operate – reach and sustain higher level performance</a:t>
            </a:r>
          </a:p>
          <a:p>
            <a:endParaRPr lang="en-US"/>
          </a:p>
          <a:p>
            <a:endParaRPr lang="en-US"/>
          </a:p>
          <a:p>
            <a:r>
              <a:rPr lang="en-US"/>
              <a:t>Understand the problem before designing the solution</a:t>
            </a:r>
          </a:p>
          <a:p>
            <a:pPr lvl="1"/>
            <a:r>
              <a:rPr lang="en-US"/>
              <a:t>Fixate on the problem to align leaders and get commitment – start with what is mission critical, make sure we have total alignment and commitment at the leadership/staff level</a:t>
            </a:r>
          </a:p>
          <a:p>
            <a:pPr lvl="1"/>
            <a:r>
              <a:rPr lang="en-US"/>
              <a:t>Then design a transformation program (problems may manifest themselves in similar ways but because each hospital operates differently, they may require a different approach to solving) – some problems can be solved immediately, others cannot</a:t>
            </a:r>
            <a:endParaRPr lang="en-US" dirty="0"/>
          </a:p>
        </p:txBody>
      </p:sp>
      <p:sp>
        <p:nvSpPr>
          <p:cNvPr id="4" name="Slide Number Placeholder 3"/>
          <p:cNvSpPr>
            <a:spLocks noGrp="1"/>
          </p:cNvSpPr>
          <p:nvPr>
            <p:ph type="sldNum" sz="quarter" idx="10"/>
          </p:nvPr>
        </p:nvSpPr>
        <p:spPr/>
        <p:txBody>
          <a:bodyPr/>
          <a:lstStyle/>
          <a:p>
            <a:pPr lvl="0"/>
            <a:fld id="{4A55B9BF-99C7-425D-A1C7-4E0B8871658A}" type="slidenum">
              <a:rPr lang="en-US" noProof="0" smtClean="0"/>
              <a:pPr lvl="0"/>
              <a:t>61</a:t>
            </a:fld>
            <a:endParaRPr lang="en-US" noProof="0" dirty="0"/>
          </a:p>
        </p:txBody>
      </p:sp>
      <p:sp>
        <p:nvSpPr>
          <p:cNvPr id="6" name="Slide Image Placeholder 5"/>
          <p:cNvSpPr>
            <a:spLocks noGrp="1" noRot="1" noChangeAspect="1"/>
          </p:cNvSpPr>
          <p:nvPr>
            <p:ph type="sldImg"/>
          </p:nvPr>
        </p:nvSpPr>
        <p:spPr/>
      </p:sp>
    </p:spTree>
    <p:extLst>
      <p:ext uri="{BB962C8B-B14F-4D97-AF65-F5344CB8AC3E}">
        <p14:creationId xmlns:p14="http://schemas.microsoft.com/office/powerpoint/2010/main" val="297357857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80CDABC8-FD09-47BC-822A-A981D494E0D7}" type="slidenum">
              <a:rPr lang="en-CA" smtClean="0"/>
              <a:pPr/>
              <a:t>66</a:t>
            </a:fld>
            <a:endParaRPr lang="en-CA"/>
          </a:p>
        </p:txBody>
      </p:sp>
      <p:sp>
        <p:nvSpPr>
          <p:cNvPr id="6" name="Slide Image Placeholder 5"/>
          <p:cNvSpPr>
            <a:spLocks noGrp="1" noRot="1" noChangeAspect="1"/>
          </p:cNvSpPr>
          <p:nvPr>
            <p:ph type="sldImg"/>
          </p:nvPr>
        </p:nvSpPr>
        <p:spPr/>
      </p:sp>
      <p:sp>
        <p:nvSpPr>
          <p:cNvPr id="7" name="Notes Placeholder 6"/>
          <p:cNvSpPr>
            <a:spLocks noGrp="1"/>
          </p:cNvSpPr>
          <p:nvPr>
            <p:ph type="body" idx="1"/>
          </p:nvPr>
        </p:nvSpPr>
        <p:spPr/>
        <p:txBody>
          <a:bodyPr/>
          <a:lstStyle/>
          <a:p>
            <a:endParaRPr lang="en-US"/>
          </a:p>
        </p:txBody>
      </p:sp>
    </p:spTree>
    <p:extLst>
      <p:ext uri="{BB962C8B-B14F-4D97-AF65-F5344CB8AC3E}">
        <p14:creationId xmlns:p14="http://schemas.microsoft.com/office/powerpoint/2010/main" val="7725660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0CDABC8-FD09-47BC-822A-A981D494E0D7}" type="slidenum">
              <a:rPr lang="en-CA" smtClean="0"/>
              <a:pPr/>
              <a:t>9</a:t>
            </a:fld>
            <a:endParaRPr lang="en-CA"/>
          </a:p>
        </p:txBody>
      </p:sp>
    </p:spTree>
    <p:extLst>
      <p:ext uri="{BB962C8B-B14F-4D97-AF65-F5344CB8AC3E}">
        <p14:creationId xmlns:p14="http://schemas.microsoft.com/office/powerpoint/2010/main" val="28440055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0CDABC8-FD09-47BC-822A-A981D494E0D7}" type="slidenum">
              <a:rPr lang="en-CA" smtClean="0"/>
              <a:pPr/>
              <a:t>10</a:t>
            </a:fld>
            <a:endParaRPr lang="en-CA"/>
          </a:p>
        </p:txBody>
      </p:sp>
    </p:spTree>
    <p:extLst>
      <p:ext uri="{BB962C8B-B14F-4D97-AF65-F5344CB8AC3E}">
        <p14:creationId xmlns:p14="http://schemas.microsoft.com/office/powerpoint/2010/main" val="42096776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0CDABC8-FD09-47BC-822A-A981D494E0D7}" type="slidenum">
              <a:rPr lang="en-CA" smtClean="0"/>
              <a:pPr/>
              <a:t>11</a:t>
            </a:fld>
            <a:endParaRPr lang="en-CA"/>
          </a:p>
        </p:txBody>
      </p:sp>
    </p:spTree>
    <p:extLst>
      <p:ext uri="{BB962C8B-B14F-4D97-AF65-F5344CB8AC3E}">
        <p14:creationId xmlns:p14="http://schemas.microsoft.com/office/powerpoint/2010/main" val="2451819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0CDABC8-FD09-47BC-822A-A981D494E0D7}" type="slidenum">
              <a:rPr lang="en-CA" smtClean="0"/>
              <a:pPr/>
              <a:t>12</a:t>
            </a:fld>
            <a:endParaRPr lang="en-CA"/>
          </a:p>
        </p:txBody>
      </p:sp>
    </p:spTree>
    <p:extLst>
      <p:ext uri="{BB962C8B-B14F-4D97-AF65-F5344CB8AC3E}">
        <p14:creationId xmlns:p14="http://schemas.microsoft.com/office/powerpoint/2010/main" val="6185489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0CDABC8-FD09-47BC-822A-A981D494E0D7}" type="slidenum">
              <a:rPr lang="en-CA" smtClean="0"/>
              <a:pPr/>
              <a:t>13</a:t>
            </a:fld>
            <a:endParaRPr lang="en-CA"/>
          </a:p>
        </p:txBody>
      </p:sp>
    </p:spTree>
    <p:extLst>
      <p:ext uri="{BB962C8B-B14F-4D97-AF65-F5344CB8AC3E}">
        <p14:creationId xmlns:p14="http://schemas.microsoft.com/office/powerpoint/2010/main" val="34741186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0CDABC8-FD09-47BC-822A-A981D494E0D7}" type="slidenum">
              <a:rPr lang="en-CA" smtClean="0"/>
              <a:pPr/>
              <a:t>14</a:t>
            </a:fld>
            <a:endParaRPr lang="en-CA"/>
          </a:p>
        </p:txBody>
      </p:sp>
    </p:spTree>
    <p:extLst>
      <p:ext uri="{BB962C8B-B14F-4D97-AF65-F5344CB8AC3E}">
        <p14:creationId xmlns:p14="http://schemas.microsoft.com/office/powerpoint/2010/main" val="228048772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xml"/><Relationship Id="rId1" Type="http://schemas.openxmlformats.org/officeDocument/2006/relationships/vmlDrawing" Target="../drawings/vmlDrawing1.vml"/><Relationship Id="rId5" Type="http://schemas.openxmlformats.org/officeDocument/2006/relationships/image" Target="../media/image4.emf"/><Relationship Id="rId4" Type="http://schemas.openxmlformats.org/officeDocument/2006/relationships/oleObject" Target="../embeddings/oleObject1.bin"/></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pic>
        <p:nvPicPr>
          <p:cNvPr id="8" name="Picture 2" descr="main.jpg"/>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hasCustomPrompt="1"/>
          </p:nvPr>
        </p:nvSpPr>
        <p:spPr>
          <a:xfrm>
            <a:off x="1004484" y="2876764"/>
            <a:ext cx="10410276" cy="1554480"/>
          </a:xfrm>
        </p:spPr>
        <p:txBody>
          <a:bodyPr anchor="t" anchorCtr="0">
            <a:noAutofit/>
          </a:bodyPr>
          <a:lstStyle>
            <a:lvl1pPr algn="l">
              <a:lnSpc>
                <a:spcPct val="90000"/>
              </a:lnSpc>
              <a:defRPr sz="4000">
                <a:solidFill>
                  <a:schemeClr val="tx2"/>
                </a:solidFill>
              </a:defRPr>
            </a:lvl1pPr>
          </a:lstStyle>
          <a:p>
            <a:r>
              <a:rPr lang="en-US" dirty="0"/>
              <a:t>Title Slide Layout</a:t>
            </a:r>
            <a:endParaRPr lang="en-CA" dirty="0"/>
          </a:p>
        </p:txBody>
      </p:sp>
      <p:sp>
        <p:nvSpPr>
          <p:cNvPr id="4" name="Date Placeholder 3"/>
          <p:cNvSpPr>
            <a:spLocks noGrp="1"/>
          </p:cNvSpPr>
          <p:nvPr>
            <p:ph type="dt" sz="half" idx="10"/>
          </p:nvPr>
        </p:nvSpPr>
        <p:spPr>
          <a:xfrm>
            <a:off x="1004484" y="5154609"/>
            <a:ext cx="4467288" cy="254013"/>
          </a:xfrm>
        </p:spPr>
        <p:txBody>
          <a:bodyPr/>
          <a:lstStyle>
            <a:lvl1pPr algn="l">
              <a:defRPr sz="1400" b="1">
                <a:solidFill>
                  <a:schemeClr val="tx2"/>
                </a:solidFill>
              </a:defRPr>
            </a:lvl1pPr>
          </a:lstStyle>
          <a:p>
            <a:fld id="{BDD3AAE4-7C4A-4A7F-8B66-D0816E5028F6}" type="datetime3">
              <a:rPr lang="en-US" smtClean="0"/>
              <a:pPr/>
              <a:t>1 November 2018</a:t>
            </a:fld>
            <a:endParaRPr lang="en-CA" dirty="0"/>
          </a:p>
        </p:txBody>
      </p:sp>
      <p:pic>
        <p:nvPicPr>
          <p:cNvPr id="10" name="Picture 8"/>
          <p:cNvPicPr>
            <a:picLocks noChangeAspect="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7299960" y="1280160"/>
            <a:ext cx="3916682" cy="779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83832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197" y="319089"/>
            <a:ext cx="11279717" cy="998537"/>
          </a:xfrm>
        </p:spPr>
        <p:txBody>
          <a:bodyPr/>
          <a:lstStyle/>
          <a:p>
            <a:r>
              <a:rPr lang="en-US" dirty="0"/>
              <a:t>Click to edit Master title style</a:t>
            </a:r>
            <a:endParaRPr lang="en-GB" dirty="0"/>
          </a:p>
        </p:txBody>
      </p:sp>
      <p:sp>
        <p:nvSpPr>
          <p:cNvPr id="4" name="Text Placeholder 3"/>
          <p:cNvSpPr>
            <a:spLocks noGrp="1"/>
          </p:cNvSpPr>
          <p:nvPr>
            <p:ph type="body" sz="quarter" idx="10"/>
          </p:nvPr>
        </p:nvSpPr>
        <p:spPr>
          <a:xfrm>
            <a:off x="466370" y="865292"/>
            <a:ext cx="11254316" cy="622300"/>
          </a:xfrm>
        </p:spPr>
        <p:txBody>
          <a:bodyPr/>
          <a:lstStyle>
            <a:lvl1pPr>
              <a:defRPr sz="2400">
                <a:solidFill>
                  <a:srgbClr val="0092D2"/>
                </a:solidFill>
              </a:defRPr>
            </a:lvl1pPr>
          </a:lstStyle>
          <a:p>
            <a:pPr lvl="0"/>
            <a:r>
              <a:rPr lang="en-US" dirty="0"/>
              <a:t>Click to edit Master text styles</a:t>
            </a:r>
          </a:p>
        </p:txBody>
      </p:sp>
    </p:spTree>
    <p:extLst>
      <p:ext uri="{BB962C8B-B14F-4D97-AF65-F5344CB8AC3E}">
        <p14:creationId xmlns:p14="http://schemas.microsoft.com/office/powerpoint/2010/main" val="2746125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Title and Content - No Rule">
    <p:spTree>
      <p:nvGrpSpPr>
        <p:cNvPr id="1" name=""/>
        <p:cNvGrpSpPr/>
        <p:nvPr/>
      </p:nvGrpSpPr>
      <p:grpSpPr>
        <a:xfrm>
          <a:off x="0" y="0"/>
          <a:ext cx="0" cy="0"/>
          <a:chOff x="0" y="0"/>
          <a:chExt cx="0" cy="0"/>
        </a:xfrm>
      </p:grpSpPr>
      <p:sp>
        <p:nvSpPr>
          <p:cNvPr id="9" name="Text Placeholder 8"/>
          <p:cNvSpPr>
            <a:spLocks noGrp="1"/>
          </p:cNvSpPr>
          <p:nvPr>
            <p:ph type="body" sz="quarter" idx="13" hasCustomPrompt="1"/>
          </p:nvPr>
        </p:nvSpPr>
        <p:spPr>
          <a:xfrm>
            <a:off x="1627187" y="1133856"/>
            <a:ext cx="10057839" cy="338328"/>
          </a:xfrm>
          <a:prstGeom prst="rect">
            <a:avLst/>
          </a:prstGeom>
        </p:spPr>
        <p:txBody>
          <a:bodyPr lIns="0" anchor="b" anchorCtr="0"/>
          <a:lstStyle>
            <a:lvl1pPr marL="0" indent="0">
              <a:lnSpc>
                <a:spcPct val="90000"/>
              </a:lnSpc>
              <a:spcBef>
                <a:spcPts val="0"/>
              </a:spcBef>
              <a:buFontTx/>
              <a:buNone/>
              <a:defRPr sz="1800" b="1">
                <a:solidFill>
                  <a:schemeClr val="tx1">
                    <a:lumMod val="75000"/>
                  </a:schemeClr>
                </a:solidFill>
              </a:defRPr>
            </a:lvl1pPr>
          </a:lstStyle>
          <a:p>
            <a:pPr lvl="0"/>
            <a:r>
              <a:rPr lang="en-US" dirty="0"/>
              <a:t>Subtitle</a:t>
            </a:r>
          </a:p>
        </p:txBody>
      </p:sp>
      <p:sp>
        <p:nvSpPr>
          <p:cNvPr id="8" name="Title 1"/>
          <p:cNvSpPr>
            <a:spLocks noGrp="1"/>
          </p:cNvSpPr>
          <p:nvPr>
            <p:ph type="title" hasCustomPrompt="1"/>
          </p:nvPr>
        </p:nvSpPr>
        <p:spPr>
          <a:xfrm>
            <a:off x="1627188" y="150876"/>
            <a:ext cx="10057838" cy="688086"/>
          </a:xfrm>
        </p:spPr>
        <p:txBody>
          <a:bodyPr/>
          <a:lstStyle>
            <a:lvl1pPr>
              <a:defRPr>
                <a:solidFill>
                  <a:schemeClr val="tx1">
                    <a:lumMod val="75000"/>
                  </a:schemeClr>
                </a:solidFill>
              </a:defRPr>
            </a:lvl1pPr>
          </a:lstStyle>
          <a:p>
            <a:r>
              <a:rPr lang="en-US" dirty="0"/>
              <a:t>Title and Content (No Rule) Layout</a:t>
            </a:r>
            <a:endParaRPr lang="en-CA" dirty="0"/>
          </a:p>
        </p:txBody>
      </p:sp>
      <p:sp>
        <p:nvSpPr>
          <p:cNvPr id="14" name="Text Placeholder 13"/>
          <p:cNvSpPr>
            <a:spLocks noGrp="1"/>
          </p:cNvSpPr>
          <p:nvPr>
            <p:ph type="body" sz="quarter" idx="14"/>
          </p:nvPr>
        </p:nvSpPr>
        <p:spPr>
          <a:xfrm>
            <a:off x="1627188" y="1857375"/>
            <a:ext cx="10057838" cy="4343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38197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3_Section Header">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70400" y="280800"/>
            <a:ext cx="11280000" cy="997200"/>
          </a:xfrm>
        </p:spPr>
        <p:txBody>
          <a:bodyPr/>
          <a:lstStyle>
            <a:lvl1pPr algn="l">
              <a:defRPr sz="4000" b="0" cap="none" baseline="0">
                <a:solidFill>
                  <a:schemeClr val="bg1"/>
                </a:solidFill>
              </a:defRPr>
            </a:lvl1pPr>
          </a:lstStyle>
          <a:p>
            <a:r>
              <a:rPr lang="en-US" dirty="0"/>
              <a:t>Click to edit Master </a:t>
            </a:r>
            <a:br>
              <a:rPr lang="en-US" dirty="0"/>
            </a:br>
            <a:r>
              <a:rPr lang="en-US" dirty="0"/>
              <a:t>title style</a:t>
            </a:r>
            <a:endParaRPr lang="en-GB" dirty="0"/>
          </a:p>
        </p:txBody>
      </p:sp>
    </p:spTree>
    <p:extLst>
      <p:ext uri="{BB962C8B-B14F-4D97-AF65-F5344CB8AC3E}">
        <p14:creationId xmlns:p14="http://schemas.microsoft.com/office/powerpoint/2010/main" val="2870861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22469481-A275-4540-BEE0-6FF7009F9CA1}" type="datetimeFigureOut">
              <a:rPr kumimoji="0" lang="en-US" sz="1200" b="0" i="0" u="none" strike="noStrike" kern="1200" cap="none" spc="0" normalizeH="0" baseline="0" noProof="0" smtClean="0">
                <a:ln>
                  <a:noFill/>
                </a:ln>
                <a:solidFill>
                  <a:srgbClr val="254B8E"/>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11/1/2018</a:t>
            </a:fld>
            <a:endParaRPr kumimoji="0" lang="en-US" sz="1200" b="0" i="0" u="none" strike="noStrike" kern="1200" cap="none" spc="0" normalizeH="0" baseline="0" noProof="0">
              <a:ln>
                <a:noFill/>
              </a:ln>
              <a:solidFill>
                <a:srgbClr val="254B8E"/>
              </a:solidFill>
              <a:effectLst/>
              <a:uLnTx/>
              <a:uFillTx/>
              <a:latin typeface="Arial"/>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254B8E"/>
              </a:solidFill>
              <a:effectLst/>
              <a:uLnTx/>
              <a:uFillTx/>
              <a:latin typeface="Arial"/>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5CED25E-07BC-4336-801C-34A32C08855D}" type="slidenum">
              <a:rPr kumimoji="0" lang="en-US" sz="1200" b="0" i="0" u="none" strike="noStrike" kern="1200" cap="none" spc="0" normalizeH="0" baseline="0" noProof="0" smtClean="0">
                <a:ln>
                  <a:noFill/>
                </a:ln>
                <a:solidFill>
                  <a:srgbClr val="254B8E"/>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254B8E"/>
              </a:solidFill>
              <a:effectLst/>
              <a:uLnTx/>
              <a:uFillTx/>
              <a:latin typeface="Arial"/>
              <a:ea typeface="+mn-ea"/>
              <a:cs typeface="+mn-cs"/>
            </a:endParaRPr>
          </a:p>
        </p:txBody>
      </p:sp>
    </p:spTree>
    <p:extLst>
      <p:ext uri="{BB962C8B-B14F-4D97-AF65-F5344CB8AC3E}">
        <p14:creationId xmlns:p14="http://schemas.microsoft.com/office/powerpoint/2010/main" val="2665679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GB" dirty="0"/>
          </a:p>
        </p:txBody>
      </p:sp>
      <p:sp>
        <p:nvSpPr>
          <p:cNvPr id="7" name="Text Placeholder 5"/>
          <p:cNvSpPr>
            <a:spLocks noGrp="1"/>
          </p:cNvSpPr>
          <p:nvPr>
            <p:ph type="body" sz="quarter" idx="10"/>
          </p:nvPr>
        </p:nvSpPr>
        <p:spPr>
          <a:xfrm rot="5400000">
            <a:off x="9916915" y="2031177"/>
            <a:ext cx="3771900" cy="738664"/>
          </a:xfrm>
        </p:spPr>
        <p:txBody>
          <a:bodyPr anchor="ctr">
            <a:spAutoFit/>
          </a:bodyPr>
          <a:lstStyle>
            <a:lvl1pPr algn="l">
              <a:defRPr sz="2100" b="0">
                <a:solidFill>
                  <a:schemeClr val="bg1"/>
                </a:solidFill>
              </a:defRPr>
            </a:lvl1pPr>
          </a:lstStyle>
          <a:p>
            <a:pPr lvl="0"/>
            <a:r>
              <a:rPr lang="en-US" dirty="0"/>
              <a:t>Click to edit Master text styles</a:t>
            </a:r>
          </a:p>
        </p:txBody>
      </p:sp>
    </p:spTree>
    <p:extLst>
      <p:ext uri="{BB962C8B-B14F-4D97-AF65-F5344CB8AC3E}">
        <p14:creationId xmlns:p14="http://schemas.microsoft.com/office/powerpoint/2010/main" val="15661764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1079500" y="6324600"/>
            <a:ext cx="2540000" cy="304800"/>
          </a:xfrm>
          <a:prstGeom prst="rect">
            <a:avLst/>
          </a:prstGeom>
        </p:spPr>
        <p:txBody>
          <a:bodyPr/>
          <a:lstStyle>
            <a:lvl1pPr>
              <a:defRPr/>
            </a:lvl1pPr>
          </a:lstStyle>
          <a:p>
            <a:pPr eaLnBrk="0" fontAlgn="base" hangingPunct="0">
              <a:spcBef>
                <a:spcPct val="0"/>
              </a:spcBef>
              <a:spcAft>
                <a:spcPct val="0"/>
              </a:spcAft>
              <a:defRPr/>
            </a:pPr>
            <a:fld id="{4A814861-C34F-41A3-8E95-50E2D05A4049}" type="datetime4">
              <a:rPr lang="en-US" sz="2400" smtClean="0">
                <a:solidFill>
                  <a:srgbClr val="000000"/>
                </a:solidFill>
                <a:latin typeface="Times" charset="0"/>
                <a:ea typeface="MS PGothic" pitchFamily="34" charset="-128"/>
              </a:rPr>
              <a:pPr eaLnBrk="0" fontAlgn="base" hangingPunct="0">
                <a:spcBef>
                  <a:spcPct val="0"/>
                </a:spcBef>
                <a:spcAft>
                  <a:spcPct val="0"/>
                </a:spcAft>
                <a:defRPr/>
              </a:pPr>
              <a:t>November 1, 2018</a:t>
            </a:fld>
            <a:endParaRPr lang="en-US" sz="2400">
              <a:solidFill>
                <a:srgbClr val="000000"/>
              </a:solidFill>
              <a:latin typeface="Times" charset="0"/>
              <a:ea typeface="MS PGothic" pitchFamily="34" charset="-128"/>
            </a:endParaRPr>
          </a:p>
        </p:txBody>
      </p:sp>
      <p:sp>
        <p:nvSpPr>
          <p:cNvPr id="5" name="Footer Placeholder 4"/>
          <p:cNvSpPr>
            <a:spLocks noGrp="1"/>
          </p:cNvSpPr>
          <p:nvPr>
            <p:ph type="ftr" sz="quarter" idx="11"/>
          </p:nvPr>
        </p:nvSpPr>
        <p:spPr>
          <a:xfrm>
            <a:off x="4165600" y="6324600"/>
            <a:ext cx="3860800" cy="304800"/>
          </a:xfrm>
          <a:prstGeom prst="rect">
            <a:avLst/>
          </a:prstGeom>
        </p:spPr>
        <p:txBody>
          <a:bodyPr/>
          <a:lstStyle>
            <a:lvl1pPr>
              <a:defRPr/>
            </a:lvl1pPr>
          </a:lstStyle>
          <a:p>
            <a:pPr eaLnBrk="0" fontAlgn="base" hangingPunct="0">
              <a:spcBef>
                <a:spcPct val="0"/>
              </a:spcBef>
              <a:spcAft>
                <a:spcPct val="0"/>
              </a:spcAft>
              <a:defRPr/>
            </a:pPr>
            <a:endParaRPr lang="en-US" sz="2400">
              <a:solidFill>
                <a:srgbClr val="000000"/>
              </a:solidFill>
              <a:latin typeface="Times" charset="0"/>
              <a:ea typeface="MS PGothic" pitchFamily="34" charset="-128"/>
            </a:endParaRPr>
          </a:p>
        </p:txBody>
      </p:sp>
      <p:sp>
        <p:nvSpPr>
          <p:cNvPr id="6" name="Slide Number Placeholder 5"/>
          <p:cNvSpPr>
            <a:spLocks noGrp="1"/>
          </p:cNvSpPr>
          <p:nvPr>
            <p:ph type="sldNum" sz="quarter" idx="12"/>
          </p:nvPr>
        </p:nvSpPr>
        <p:spPr/>
        <p:txBody>
          <a:bodyPr/>
          <a:lstStyle>
            <a:lvl1pPr>
              <a:defRPr/>
            </a:lvl1pPr>
          </a:lstStyle>
          <a:p>
            <a:pPr eaLnBrk="0" fontAlgn="base" hangingPunct="0">
              <a:spcBef>
                <a:spcPct val="0"/>
              </a:spcBef>
              <a:spcAft>
                <a:spcPct val="0"/>
              </a:spcAft>
              <a:defRPr/>
            </a:pPr>
            <a:fld id="{10F35945-D321-4E6C-AEEF-C61A445FB30F}" type="slidenum">
              <a:rPr lang="en-US" smtClean="0"/>
              <a:pPr eaLnBrk="0" fontAlgn="base" hangingPunct="0">
                <a:spcBef>
                  <a:spcPct val="0"/>
                </a:spcBef>
                <a:spcAft>
                  <a:spcPct val="0"/>
                </a:spcAft>
                <a:defRPr/>
              </a:pPr>
              <a:t>‹#›</a:t>
            </a:fld>
            <a:endParaRPr lang="en-US">
              <a:solidFill>
                <a:srgbClr val="002C77"/>
              </a:solidFill>
            </a:endParaRPr>
          </a:p>
        </p:txBody>
      </p:sp>
    </p:spTree>
    <p:extLst>
      <p:ext uri="{BB962C8B-B14F-4D97-AF65-F5344CB8AC3E}">
        <p14:creationId xmlns:p14="http://schemas.microsoft.com/office/powerpoint/2010/main" val="2397625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Section Header">
    <p:bg>
      <p:bgPr>
        <a:solidFill>
          <a:srgbClr val="1F497D"/>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95300" y="1649413"/>
            <a:ext cx="9261449" cy="664797"/>
          </a:xfrm>
        </p:spPr>
        <p:txBody>
          <a:bodyPr wrap="square" anchor="t" anchorCtr="0">
            <a:spAutoFit/>
          </a:bodyPr>
          <a:lstStyle>
            <a:lvl1pPr>
              <a:lnSpc>
                <a:spcPct val="90000"/>
              </a:lnSpc>
              <a:defRPr sz="4800">
                <a:solidFill>
                  <a:schemeClr val="bg1"/>
                </a:solidFill>
              </a:defRPr>
            </a:lvl1pPr>
          </a:lstStyle>
          <a:p>
            <a:r>
              <a:rPr lang="en-US" dirty="0"/>
              <a:t>Section Title</a:t>
            </a:r>
            <a:endParaRPr lang="en-CA" dirty="0"/>
          </a:p>
        </p:txBody>
      </p:sp>
    </p:spTree>
    <p:extLst>
      <p:ext uri="{BB962C8B-B14F-4D97-AF65-F5344CB8AC3E}">
        <p14:creationId xmlns:p14="http://schemas.microsoft.com/office/powerpoint/2010/main" val="1485825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 No Rule">
    <p:spTree>
      <p:nvGrpSpPr>
        <p:cNvPr id="1" name=""/>
        <p:cNvGrpSpPr/>
        <p:nvPr/>
      </p:nvGrpSpPr>
      <p:grpSpPr>
        <a:xfrm>
          <a:off x="0" y="0"/>
          <a:ext cx="0" cy="0"/>
          <a:chOff x="0" y="0"/>
          <a:chExt cx="0" cy="0"/>
        </a:xfrm>
      </p:grpSpPr>
      <p:sp>
        <p:nvSpPr>
          <p:cNvPr id="19" name="Content Placeholder 6"/>
          <p:cNvSpPr>
            <a:spLocks noGrp="1"/>
          </p:cNvSpPr>
          <p:nvPr>
            <p:ph sz="quarter" idx="13"/>
          </p:nvPr>
        </p:nvSpPr>
        <p:spPr>
          <a:xfrm>
            <a:off x="495300" y="1602754"/>
            <a:ext cx="11201400" cy="4324756"/>
          </a:xfrm>
        </p:spPr>
        <p:txBody>
          <a:bodyPr/>
          <a:lstStyle>
            <a:lvl1pPr>
              <a:defRPr>
                <a:solidFill>
                  <a:schemeClr val="tx2"/>
                </a:solidFil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dirty="0"/>
              <a:t>Click to edit Master title style</a:t>
            </a:r>
          </a:p>
        </p:txBody>
      </p:sp>
      <p:sp>
        <p:nvSpPr>
          <p:cNvPr id="8" name="Slide Number Placeholder 5"/>
          <p:cNvSpPr>
            <a:spLocks noGrp="1"/>
          </p:cNvSpPr>
          <p:nvPr>
            <p:ph type="sldNum" sz="quarter" idx="4"/>
          </p:nvPr>
        </p:nvSpPr>
        <p:spPr>
          <a:xfrm>
            <a:off x="11371032" y="6432462"/>
            <a:ext cx="329636" cy="182880"/>
          </a:xfrm>
          <a:prstGeom prst="rect">
            <a:avLst/>
          </a:prstGeom>
        </p:spPr>
        <p:txBody>
          <a:bodyPr vert="horz" lIns="0" tIns="0" rIns="0" bIns="0" rtlCol="0" anchor="t" anchorCtr="0">
            <a:noAutofit/>
          </a:bodyPr>
          <a:lstStyle>
            <a:lvl1pPr algn="r">
              <a:defRPr sz="1000">
                <a:solidFill>
                  <a:schemeClr val="tx2"/>
                </a:solidFill>
              </a:defRPr>
            </a:lvl1pPr>
          </a:lstStyle>
          <a:p>
            <a:fld id="{00E6A5BD-C011-4A45-AA3A-201790FB7F2B}" type="slidenum">
              <a:rPr lang="en-CA" smtClean="0"/>
              <a:pPr/>
              <a:t>‹#›</a:t>
            </a:fld>
            <a:endParaRPr lang="en-CA" dirty="0"/>
          </a:p>
        </p:txBody>
      </p:sp>
      <p:sp>
        <p:nvSpPr>
          <p:cNvPr id="9" name="Date Placeholder 3"/>
          <p:cNvSpPr>
            <a:spLocks noGrp="1"/>
          </p:cNvSpPr>
          <p:nvPr>
            <p:ph type="dt" sz="half" idx="2"/>
          </p:nvPr>
        </p:nvSpPr>
        <p:spPr>
          <a:xfrm>
            <a:off x="4598624" y="6432462"/>
            <a:ext cx="1671207" cy="182880"/>
          </a:xfrm>
          <a:prstGeom prst="rect">
            <a:avLst/>
          </a:prstGeom>
        </p:spPr>
        <p:txBody>
          <a:bodyPr vert="horz" lIns="0" tIns="0" rIns="0" bIns="0" rtlCol="0" anchor="t" anchorCtr="0">
            <a:noAutofit/>
          </a:bodyPr>
          <a:lstStyle>
            <a:lvl1pPr algn="l">
              <a:defRPr sz="1000">
                <a:solidFill>
                  <a:schemeClr val="tx2"/>
                </a:solidFill>
              </a:defRPr>
            </a:lvl1pPr>
          </a:lstStyle>
          <a:p>
            <a:fld id="{42760065-FD55-4358-84F3-1C0969C76A22}" type="datetime3">
              <a:rPr lang="en-US" smtClean="0"/>
              <a:pPr/>
              <a:t>1 November 2018</a:t>
            </a:fld>
            <a:endParaRPr lang="en-CA" dirty="0"/>
          </a:p>
        </p:txBody>
      </p:sp>
      <p:sp>
        <p:nvSpPr>
          <p:cNvPr id="10" name="Footer Placeholder 7"/>
          <p:cNvSpPr>
            <a:spLocks noGrp="1"/>
          </p:cNvSpPr>
          <p:nvPr>
            <p:ph type="ftr" sz="quarter" idx="3"/>
          </p:nvPr>
        </p:nvSpPr>
        <p:spPr>
          <a:xfrm>
            <a:off x="1269205" y="6432462"/>
            <a:ext cx="3229587" cy="182880"/>
          </a:xfrm>
          <a:prstGeom prst="rect">
            <a:avLst/>
          </a:prstGeom>
        </p:spPr>
        <p:txBody>
          <a:bodyPr vert="horz" lIns="0" tIns="0" rIns="0" bIns="0" rtlCol="0" anchor="t" anchorCtr="0"/>
          <a:lstStyle>
            <a:lvl1pPr algn="r">
              <a:defRPr sz="1000">
                <a:solidFill>
                  <a:schemeClr val="tx2"/>
                </a:solidFill>
              </a:defRPr>
            </a:lvl1pPr>
          </a:lstStyle>
          <a:p>
            <a:r>
              <a:rPr lang="en-US"/>
              <a:t>Edit Presentation Title in [Insert Tab &gt; Header &amp; Footer]   |</a:t>
            </a:r>
            <a:endParaRPr lang="en-US" dirty="0"/>
          </a:p>
        </p:txBody>
      </p:sp>
    </p:spTree>
    <p:extLst>
      <p:ext uri="{BB962C8B-B14F-4D97-AF65-F5344CB8AC3E}">
        <p14:creationId xmlns:p14="http://schemas.microsoft.com/office/powerpoint/2010/main" val="752874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1" name="Title Placeholder 1"/>
          <p:cNvSpPr>
            <a:spLocks noGrp="1"/>
          </p:cNvSpPr>
          <p:nvPr>
            <p:ph type="title"/>
          </p:nvPr>
        </p:nvSpPr>
        <p:spPr>
          <a:xfrm>
            <a:off x="495300" y="316398"/>
            <a:ext cx="11201400" cy="914400"/>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lang="en-CA" sz="3000" b="1" kern="1200" dirty="0">
                <a:solidFill>
                  <a:srgbClr val="254B8E"/>
                </a:solidFill>
                <a:latin typeface="+mj-lt"/>
                <a:ea typeface="+mj-ea"/>
                <a:cs typeface="+mj-cs"/>
              </a:defRPr>
            </a:lvl1pPr>
          </a:lstStyle>
          <a:p>
            <a:r>
              <a:rPr lang="en-US" dirty="0"/>
              <a:t>Click to edit Master title style</a:t>
            </a:r>
            <a:endParaRPr lang="en-CA" dirty="0"/>
          </a:p>
        </p:txBody>
      </p:sp>
      <p:sp>
        <p:nvSpPr>
          <p:cNvPr id="7" name="Content Placeholder 6"/>
          <p:cNvSpPr>
            <a:spLocks noGrp="1"/>
          </p:cNvSpPr>
          <p:nvPr>
            <p:ph sz="quarter" idx="13"/>
          </p:nvPr>
        </p:nvSpPr>
        <p:spPr>
          <a:xfrm>
            <a:off x="495300" y="1793081"/>
            <a:ext cx="11201400" cy="4290059"/>
          </a:xfrm>
        </p:spPr>
        <p:txBody>
          <a:bodyPr/>
          <a:lstStyle>
            <a:lvl4pPr marL="682625" indent="-173038">
              <a:defRPr/>
            </a:lvl4pPr>
            <a:lvl5pPr marL="914400" indent="-173038">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Slide Number Placeholder 5"/>
          <p:cNvSpPr>
            <a:spLocks noGrp="1"/>
          </p:cNvSpPr>
          <p:nvPr>
            <p:ph type="sldNum" sz="quarter" idx="4"/>
          </p:nvPr>
        </p:nvSpPr>
        <p:spPr>
          <a:xfrm>
            <a:off x="11371032" y="6432462"/>
            <a:ext cx="329636" cy="182880"/>
          </a:xfrm>
          <a:prstGeom prst="rect">
            <a:avLst/>
          </a:prstGeom>
        </p:spPr>
        <p:txBody>
          <a:bodyPr vert="horz" lIns="0" tIns="0" rIns="0" bIns="0" rtlCol="0" anchor="t" anchorCtr="0">
            <a:noAutofit/>
          </a:bodyPr>
          <a:lstStyle>
            <a:lvl1pPr algn="r">
              <a:defRPr sz="1000">
                <a:solidFill>
                  <a:schemeClr val="tx2"/>
                </a:solidFill>
              </a:defRPr>
            </a:lvl1pPr>
          </a:lstStyle>
          <a:p>
            <a:fld id="{00E6A5BD-C011-4A45-AA3A-201790FB7F2B}" type="slidenum">
              <a:rPr lang="en-CA" smtClean="0"/>
              <a:pPr/>
              <a:t>‹#›</a:t>
            </a:fld>
            <a:endParaRPr lang="en-CA" dirty="0"/>
          </a:p>
        </p:txBody>
      </p:sp>
      <p:sp>
        <p:nvSpPr>
          <p:cNvPr id="13" name="Date Placeholder 3"/>
          <p:cNvSpPr>
            <a:spLocks noGrp="1"/>
          </p:cNvSpPr>
          <p:nvPr>
            <p:ph type="dt" sz="half" idx="2"/>
          </p:nvPr>
        </p:nvSpPr>
        <p:spPr>
          <a:xfrm>
            <a:off x="4598624" y="6432462"/>
            <a:ext cx="1671207" cy="182880"/>
          </a:xfrm>
          <a:prstGeom prst="rect">
            <a:avLst/>
          </a:prstGeom>
        </p:spPr>
        <p:txBody>
          <a:bodyPr vert="horz" lIns="0" tIns="0" rIns="0" bIns="0" rtlCol="0" anchor="t" anchorCtr="0">
            <a:noAutofit/>
          </a:bodyPr>
          <a:lstStyle>
            <a:lvl1pPr algn="l">
              <a:defRPr sz="1000">
                <a:solidFill>
                  <a:schemeClr val="tx2"/>
                </a:solidFill>
              </a:defRPr>
            </a:lvl1pPr>
          </a:lstStyle>
          <a:p>
            <a:fld id="{DA6B31E3-731C-4F3C-992C-26B7CBECC89F}" type="datetime3">
              <a:rPr lang="en-US" smtClean="0"/>
              <a:pPr/>
              <a:t>1 November 2018</a:t>
            </a:fld>
            <a:endParaRPr lang="en-CA" dirty="0"/>
          </a:p>
        </p:txBody>
      </p:sp>
      <p:sp>
        <p:nvSpPr>
          <p:cNvPr id="14" name="Footer Placeholder 7"/>
          <p:cNvSpPr>
            <a:spLocks noGrp="1"/>
          </p:cNvSpPr>
          <p:nvPr>
            <p:ph type="ftr" sz="quarter" idx="3"/>
          </p:nvPr>
        </p:nvSpPr>
        <p:spPr>
          <a:xfrm>
            <a:off x="1269205" y="6432462"/>
            <a:ext cx="3229587" cy="182880"/>
          </a:xfrm>
          <a:prstGeom prst="rect">
            <a:avLst/>
          </a:prstGeom>
        </p:spPr>
        <p:txBody>
          <a:bodyPr vert="horz" lIns="0" tIns="0" rIns="0" bIns="0" rtlCol="0" anchor="t" anchorCtr="0"/>
          <a:lstStyle>
            <a:lvl1pPr algn="r">
              <a:defRPr sz="1000">
                <a:solidFill>
                  <a:schemeClr val="tx2"/>
                </a:solidFill>
              </a:defRPr>
            </a:lvl1pPr>
          </a:lstStyle>
          <a:p>
            <a:r>
              <a:rPr lang="en-US"/>
              <a:t>Edit Presentation Title in [Insert Tab &gt; Header &amp; Footer]   |</a:t>
            </a:r>
            <a:endParaRPr lang="en-US" dirty="0"/>
          </a:p>
        </p:txBody>
      </p:sp>
    </p:spTree>
    <p:extLst>
      <p:ext uri="{BB962C8B-B14F-4D97-AF65-F5344CB8AC3E}">
        <p14:creationId xmlns:p14="http://schemas.microsoft.com/office/powerpoint/2010/main" val="2206630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8C0D66A1-610B-4265-B864-4A40BAAC46C1}" type="datetime3">
              <a:rPr lang="en-US" smtClean="0"/>
              <a:pPr/>
              <a:t>1 November 2018</a:t>
            </a:fld>
            <a:endParaRPr lang="en-CA" dirty="0"/>
          </a:p>
        </p:txBody>
      </p:sp>
      <p:sp>
        <p:nvSpPr>
          <p:cNvPr id="7" name="Footer Placeholder 6"/>
          <p:cNvSpPr>
            <a:spLocks noGrp="1"/>
          </p:cNvSpPr>
          <p:nvPr>
            <p:ph type="ftr" sz="quarter" idx="11"/>
          </p:nvPr>
        </p:nvSpPr>
        <p:spPr/>
        <p:txBody>
          <a:bodyPr/>
          <a:lstStyle/>
          <a:p>
            <a:r>
              <a:rPr lang="en-US"/>
              <a:t>Edit Presentation Title in [Insert Tab &gt; Header &amp; Footer]   |</a:t>
            </a:r>
            <a:endParaRPr lang="en-US" dirty="0"/>
          </a:p>
        </p:txBody>
      </p:sp>
      <p:sp>
        <p:nvSpPr>
          <p:cNvPr id="8" name="Slide Number Placeholder 7"/>
          <p:cNvSpPr>
            <a:spLocks noGrp="1"/>
          </p:cNvSpPr>
          <p:nvPr>
            <p:ph type="sldNum" sz="quarter" idx="12"/>
          </p:nvPr>
        </p:nvSpPr>
        <p:spPr/>
        <p:txBody>
          <a:bodyPr/>
          <a:lstStyle/>
          <a:p>
            <a:fld id="{00E6A5BD-C011-4A45-AA3A-201790FB7F2B}" type="slidenum">
              <a:rPr lang="en-CA" smtClean="0"/>
              <a:pPr/>
              <a:t>‹#›</a:t>
            </a:fld>
            <a:endParaRPr lang="en-CA" dirty="0"/>
          </a:p>
        </p:txBody>
      </p:sp>
      <p:sp>
        <p:nvSpPr>
          <p:cNvPr id="9" name="Rectangle 8"/>
          <p:cNvSpPr/>
          <p:nvPr userDrawn="1"/>
        </p:nvSpPr>
        <p:spPr bwMode="white">
          <a:xfrm>
            <a:off x="694267" y="1659467"/>
            <a:ext cx="10786533" cy="1185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p:cNvSpPr>
            <a:spLocks noGrp="1"/>
          </p:cNvSpPr>
          <p:nvPr>
            <p:ph type="title" hasCustomPrompt="1"/>
          </p:nvPr>
        </p:nvSpPr>
        <p:spPr>
          <a:xfrm>
            <a:off x="495300" y="316628"/>
            <a:ext cx="11201400" cy="914400"/>
          </a:xfrm>
        </p:spPr>
        <p:txBody>
          <a:bodyPr vert="horz" lIns="0" tIns="0" rIns="0" bIns="0" rtlCol="0" anchor="b" anchorCtr="0">
            <a:noAutofit/>
          </a:bodyPr>
          <a:lstStyle>
            <a:lvl1pPr algn="l" defTabSz="914400" rtl="0" eaLnBrk="1" latinLnBrk="0" hangingPunct="1">
              <a:lnSpc>
                <a:spcPct val="90000"/>
              </a:lnSpc>
              <a:spcBef>
                <a:spcPct val="0"/>
              </a:spcBef>
              <a:buNone/>
              <a:defRPr lang="en-CA" sz="3000" b="1" kern="1200" dirty="0">
                <a:solidFill>
                  <a:srgbClr val="254B8E"/>
                </a:solidFill>
                <a:latin typeface="+mj-lt"/>
                <a:ea typeface="+mj-ea"/>
                <a:cs typeface="+mj-cs"/>
              </a:defRPr>
            </a:lvl1pPr>
          </a:lstStyle>
          <a:p>
            <a:r>
              <a:rPr lang="en-US" dirty="0"/>
              <a:t>Title Only</a:t>
            </a:r>
            <a:endParaRPr lang="en-CA" dirty="0"/>
          </a:p>
        </p:txBody>
      </p:sp>
    </p:spTree>
    <p:extLst>
      <p:ext uri="{BB962C8B-B14F-4D97-AF65-F5344CB8AC3E}">
        <p14:creationId xmlns:p14="http://schemas.microsoft.com/office/powerpoint/2010/main" val="709296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8" name="Slide Number Placeholder 7"/>
          <p:cNvSpPr>
            <a:spLocks noGrp="1"/>
          </p:cNvSpPr>
          <p:nvPr>
            <p:ph type="sldNum" sz="quarter" idx="12"/>
          </p:nvPr>
        </p:nvSpPr>
        <p:spPr/>
        <p:txBody>
          <a:bodyPr/>
          <a:lstStyle/>
          <a:p>
            <a:fld id="{00E6A5BD-C011-4A45-AA3A-201790FB7F2B}" type="slidenum">
              <a:rPr lang="en-CA" smtClean="0"/>
              <a:pPr/>
              <a:t>‹#›</a:t>
            </a:fld>
            <a:endParaRPr lang="en-CA" dirty="0"/>
          </a:p>
        </p:txBody>
      </p:sp>
      <p:sp>
        <p:nvSpPr>
          <p:cNvPr id="2" name="Rectangle 1"/>
          <p:cNvSpPr/>
          <p:nvPr userDrawn="1"/>
        </p:nvSpPr>
        <p:spPr>
          <a:xfrm>
            <a:off x="272716" y="1074821"/>
            <a:ext cx="11726779" cy="9304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96750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1079500" y="6324600"/>
            <a:ext cx="2540000" cy="304800"/>
          </a:xfrm>
          <a:prstGeom prst="rect">
            <a:avLst/>
          </a:prstGeom>
        </p:spPr>
        <p:txBody>
          <a:bodyPr/>
          <a:lstStyle>
            <a:lvl1pPr>
              <a:defRPr/>
            </a:lvl1pPr>
          </a:lstStyle>
          <a:p>
            <a:pPr>
              <a:defRPr/>
            </a:pPr>
            <a:fld id="{4A814861-C34F-41A3-8E95-50E2D05A4049}" type="datetime4">
              <a:rPr lang="en-US" sz="2400" smtClean="0">
                <a:solidFill>
                  <a:srgbClr val="000000"/>
                </a:solidFill>
                <a:latin typeface="Times" charset="0"/>
                <a:ea typeface="MS PGothic" pitchFamily="34" charset="-128"/>
              </a:rPr>
              <a:pPr>
                <a:defRPr/>
              </a:pPr>
              <a:t>November 1, 2018</a:t>
            </a:fld>
            <a:endParaRPr lang="en-US" sz="2400">
              <a:solidFill>
                <a:srgbClr val="000000"/>
              </a:solidFill>
              <a:latin typeface="Times" charset="0"/>
              <a:ea typeface="MS PGothic" pitchFamily="34" charset="-128"/>
            </a:endParaRPr>
          </a:p>
        </p:txBody>
      </p:sp>
      <p:sp>
        <p:nvSpPr>
          <p:cNvPr id="5" name="Footer Placeholder 4"/>
          <p:cNvSpPr>
            <a:spLocks noGrp="1"/>
          </p:cNvSpPr>
          <p:nvPr>
            <p:ph type="ftr" sz="quarter" idx="11"/>
          </p:nvPr>
        </p:nvSpPr>
        <p:spPr>
          <a:xfrm>
            <a:off x="4165600" y="6324600"/>
            <a:ext cx="3860800" cy="304800"/>
          </a:xfrm>
          <a:prstGeom prst="rect">
            <a:avLst/>
          </a:prstGeom>
        </p:spPr>
        <p:txBody>
          <a:bodyPr/>
          <a:lstStyle>
            <a:lvl1pPr>
              <a:defRPr/>
            </a:lvl1pPr>
          </a:lstStyle>
          <a:p>
            <a:pPr>
              <a:defRPr/>
            </a:pPr>
            <a:endParaRPr lang="en-US" sz="2400">
              <a:solidFill>
                <a:srgbClr val="000000"/>
              </a:solidFill>
              <a:latin typeface="Times" charset="0"/>
              <a:ea typeface="MS PGothic" pitchFamily="34" charset="-128"/>
            </a:endParaRPr>
          </a:p>
        </p:txBody>
      </p:sp>
      <p:sp>
        <p:nvSpPr>
          <p:cNvPr id="6" name="Slide Number Placeholder 5"/>
          <p:cNvSpPr>
            <a:spLocks noGrp="1"/>
          </p:cNvSpPr>
          <p:nvPr>
            <p:ph type="sldNum" sz="quarter" idx="12"/>
          </p:nvPr>
        </p:nvSpPr>
        <p:spPr/>
        <p:txBody>
          <a:bodyPr/>
          <a:lstStyle>
            <a:lvl1pPr>
              <a:defRPr/>
            </a:lvl1pPr>
          </a:lstStyle>
          <a:p>
            <a:pPr>
              <a:defRPr/>
            </a:pPr>
            <a:fld id="{10F35945-D321-4E6C-AEEF-C61A445FB30F}" type="slidenum">
              <a:rPr lang="en-US"/>
              <a:pPr>
                <a:defRPr/>
              </a:pPr>
              <a:t>‹#›</a:t>
            </a:fld>
            <a:endParaRPr lang="en-US">
              <a:solidFill>
                <a:srgbClr val="002C77"/>
              </a:solidFill>
            </a:endParaRPr>
          </a:p>
        </p:txBody>
      </p:sp>
    </p:spTree>
    <p:extLst>
      <p:ext uri="{BB962C8B-B14F-4D97-AF65-F5344CB8AC3E}">
        <p14:creationId xmlns:p14="http://schemas.microsoft.com/office/powerpoint/2010/main" val="4087641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5D2C2595-256E-41B2-983A-AADA2770AE6A}" type="datetime3">
              <a:rPr lang="en-US" smtClean="0"/>
              <a:t>1 November 2018</a:t>
            </a:fld>
            <a:endParaRPr lang="en-CA"/>
          </a:p>
        </p:txBody>
      </p:sp>
      <p:sp>
        <p:nvSpPr>
          <p:cNvPr id="7" name="Footer Placeholder 6"/>
          <p:cNvSpPr>
            <a:spLocks noGrp="1"/>
          </p:cNvSpPr>
          <p:nvPr>
            <p:ph type="ftr" sz="quarter" idx="11"/>
          </p:nvPr>
        </p:nvSpPr>
        <p:spPr/>
        <p:txBody>
          <a:bodyPr/>
          <a:lstStyle/>
          <a:p>
            <a:r>
              <a:rPr lang="en-US"/>
              <a:t>Confidential General Electric Company</a:t>
            </a:r>
          </a:p>
        </p:txBody>
      </p:sp>
      <p:sp>
        <p:nvSpPr>
          <p:cNvPr id="8" name="Slide Number Placeholder 7"/>
          <p:cNvSpPr>
            <a:spLocks noGrp="1"/>
          </p:cNvSpPr>
          <p:nvPr>
            <p:ph type="sldNum" sz="quarter" idx="12"/>
          </p:nvPr>
        </p:nvSpPr>
        <p:spPr/>
        <p:txBody>
          <a:bodyPr/>
          <a:lstStyle/>
          <a:p>
            <a:fld id="{00E6A5BD-C011-4A45-AA3A-201790FB7F2B}" type="slidenum">
              <a:rPr lang="en-CA" smtClean="0"/>
              <a:pPr/>
              <a:t>‹#›</a:t>
            </a:fld>
            <a:endParaRPr lang="en-CA"/>
          </a:p>
        </p:txBody>
      </p:sp>
      <p:sp>
        <p:nvSpPr>
          <p:cNvPr id="9" name="Rectangle 8"/>
          <p:cNvSpPr/>
          <p:nvPr userDrawn="1"/>
        </p:nvSpPr>
        <p:spPr bwMode="white">
          <a:xfrm>
            <a:off x="694267" y="1659467"/>
            <a:ext cx="10786533" cy="1185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07007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cSld name="2_Title and Content">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076" name="think-cell Slide" r:id="rId4" imgW="270" imgH="270" progId="TCLayout.ActiveDocument.1">
                  <p:embed/>
                </p:oleObj>
              </mc:Choice>
              <mc:Fallback>
                <p:oleObj name="think-cell Slide" r:id="rId4" imgW="270" imgH="270" progId="TCLayout.ActiveDocument.1">
                  <p:embed/>
                  <p:pic>
                    <p:nvPicPr>
                      <p:cNvPr id="3" name="Object 2"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title" hasCustomPrompt="1"/>
          </p:nvPr>
        </p:nvSpPr>
        <p:spPr>
          <a:xfrm>
            <a:off x="1627188" y="219456"/>
            <a:ext cx="8997696" cy="914400"/>
          </a:xfrm>
        </p:spPr>
        <p:txBody>
          <a:bodyPr/>
          <a:lstStyle>
            <a:lvl1pPr>
              <a:defRPr/>
            </a:lvl1pPr>
          </a:lstStyle>
          <a:p>
            <a:r>
              <a:rPr lang="en-US" dirty="0"/>
              <a:t>Title and Content Layout</a:t>
            </a:r>
            <a:endParaRPr lang="en-CA" dirty="0"/>
          </a:p>
        </p:txBody>
      </p:sp>
      <p:sp>
        <p:nvSpPr>
          <p:cNvPr id="4" name="Date Placeholder 3"/>
          <p:cNvSpPr>
            <a:spLocks noGrp="1"/>
          </p:cNvSpPr>
          <p:nvPr>
            <p:ph type="dt" sz="half" idx="10"/>
          </p:nvPr>
        </p:nvSpPr>
        <p:spPr/>
        <p:txBody>
          <a:bodyPr/>
          <a:lstStyle>
            <a:lvl1pPr>
              <a:defRPr>
                <a:solidFill>
                  <a:srgbClr val="000000"/>
                </a:solidFill>
              </a:defRPr>
            </a:lvl1pPr>
          </a:lstStyle>
          <a:p>
            <a:fld id="{880D9E27-E9CB-B74D-B283-9E756B12F06F}" type="datetime3">
              <a:rPr lang="en-US" smtClean="0"/>
              <a:t>1 November 2018</a:t>
            </a:fld>
            <a:endParaRPr lang="en-CA"/>
          </a:p>
        </p:txBody>
      </p:sp>
      <p:sp>
        <p:nvSpPr>
          <p:cNvPr id="5" name="Footer Placeholder 4"/>
          <p:cNvSpPr>
            <a:spLocks noGrp="1"/>
          </p:cNvSpPr>
          <p:nvPr>
            <p:ph type="ftr" sz="quarter" idx="11"/>
          </p:nvPr>
        </p:nvSpPr>
        <p:spPr/>
        <p:txBody>
          <a:bodyPr/>
          <a:lstStyle/>
          <a:p>
            <a:r>
              <a:rPr lang="en-CA"/>
              <a:t>Confidential General Electric Company</a:t>
            </a:r>
          </a:p>
        </p:txBody>
      </p:sp>
      <p:sp>
        <p:nvSpPr>
          <p:cNvPr id="6" name="Slide Number Placeholder 5"/>
          <p:cNvSpPr>
            <a:spLocks noGrp="1"/>
          </p:cNvSpPr>
          <p:nvPr>
            <p:ph type="sldNum" sz="quarter" idx="12"/>
          </p:nvPr>
        </p:nvSpPr>
        <p:spPr/>
        <p:txBody>
          <a:bodyPr/>
          <a:lstStyle>
            <a:lvl1pPr>
              <a:defRPr>
                <a:solidFill>
                  <a:srgbClr val="000000"/>
                </a:solidFill>
              </a:defRPr>
            </a:lvl1pPr>
          </a:lstStyle>
          <a:p>
            <a:fld id="{00E6A5BD-C011-4A45-AA3A-201790FB7F2B}" type="slidenum">
              <a:rPr lang="en-CA" smtClean="0"/>
              <a:pPr/>
              <a:t>‹#›</a:t>
            </a:fld>
            <a:endParaRPr lang="en-CA"/>
          </a:p>
        </p:txBody>
      </p:sp>
      <p:sp>
        <p:nvSpPr>
          <p:cNvPr id="9" name="Text Placeholder 8"/>
          <p:cNvSpPr>
            <a:spLocks noGrp="1"/>
          </p:cNvSpPr>
          <p:nvPr>
            <p:ph type="body" sz="quarter" idx="13" hasCustomPrompt="1"/>
          </p:nvPr>
        </p:nvSpPr>
        <p:spPr>
          <a:xfrm>
            <a:off x="1627188" y="1133856"/>
            <a:ext cx="9004300" cy="338328"/>
          </a:xfrm>
        </p:spPr>
        <p:txBody>
          <a:bodyPr anchor="b" anchorCtr="0"/>
          <a:lstStyle>
            <a:lvl1pPr marL="0" indent="0">
              <a:lnSpc>
                <a:spcPct val="90000"/>
              </a:lnSpc>
              <a:spcBef>
                <a:spcPts val="0"/>
              </a:spcBef>
              <a:buFontTx/>
              <a:buNone/>
              <a:defRPr sz="1400" b="1"/>
            </a:lvl1pPr>
          </a:lstStyle>
          <a:p>
            <a:pPr lvl="0"/>
            <a:r>
              <a:rPr lang="en-US" dirty="0"/>
              <a:t>Subtitle</a:t>
            </a:r>
          </a:p>
        </p:txBody>
      </p:sp>
      <p:sp>
        <p:nvSpPr>
          <p:cNvPr id="12" name="Content Placeholder 11"/>
          <p:cNvSpPr>
            <a:spLocks noGrp="1"/>
          </p:cNvSpPr>
          <p:nvPr>
            <p:ph sz="quarter" idx="14"/>
          </p:nvPr>
        </p:nvSpPr>
        <p:spPr>
          <a:xfrm>
            <a:off x="1627188" y="1847088"/>
            <a:ext cx="9004300" cy="4343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Tree>
    <p:extLst>
      <p:ext uri="{BB962C8B-B14F-4D97-AF65-F5344CB8AC3E}">
        <p14:creationId xmlns:p14="http://schemas.microsoft.com/office/powerpoint/2010/main" val="1167849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theme" Target="../theme/theme2.xml"/><Relationship Id="rId1"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image" Target="../media/image2.png"/><Relationship Id="rId5" Type="http://schemas.openxmlformats.org/officeDocument/2006/relationships/image" Target="../media/image3.emf"/><Relationship Id="rId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2" descr="main.jpg"/>
          <p:cNvPicPr>
            <a:picLocks noChangeAspect="1"/>
          </p:cNvPicPr>
          <p:nvPr userDrawn="1"/>
        </p:nvPicPr>
        <p:blipFill>
          <a:blip r:embed="rId14" cstate="print">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Monogram_blue_sm.png"/>
          <p:cNvPicPr>
            <a:picLocks noChangeAspect="1"/>
          </p:cNvPicPr>
          <p:nvPr userDrawn="1"/>
        </p:nvPicPr>
        <p:blipFill>
          <a:blip r:embed="rId15" cstate="print">
            <a:extLst>
              <a:ext uri="{28A0092B-C50C-407E-A947-70E740481C1C}">
                <a14:useLocalDpi xmlns:a14="http://schemas.microsoft.com/office/drawing/2010/main"/>
              </a:ext>
            </a:extLst>
          </a:blip>
          <a:stretch>
            <a:fillRect/>
          </a:stretch>
        </p:blipFill>
        <p:spPr>
          <a:xfrm>
            <a:off x="502132" y="6312756"/>
            <a:ext cx="412267" cy="389363"/>
          </a:xfrm>
          <a:prstGeom prst="rect">
            <a:avLst/>
          </a:prstGeom>
        </p:spPr>
      </p:pic>
      <p:sp>
        <p:nvSpPr>
          <p:cNvPr id="2" name="Title Placeholder 1"/>
          <p:cNvSpPr>
            <a:spLocks noGrp="1"/>
          </p:cNvSpPr>
          <p:nvPr>
            <p:ph type="title"/>
          </p:nvPr>
        </p:nvSpPr>
        <p:spPr>
          <a:xfrm>
            <a:off x="495300" y="316398"/>
            <a:ext cx="11201400" cy="914400"/>
          </a:xfrm>
          <a:prstGeom prst="rect">
            <a:avLst/>
          </a:prstGeom>
        </p:spPr>
        <p:txBody>
          <a:bodyPr vert="horz" lIns="0" tIns="0" rIns="0" bIns="0" rtlCol="0" anchor="b" anchorCtr="0">
            <a:noAutofit/>
          </a:bodyPr>
          <a:lstStyle/>
          <a:p>
            <a:r>
              <a:rPr lang="en-US" dirty="0"/>
              <a:t>Click to edit Master title style</a:t>
            </a:r>
            <a:endParaRPr lang="en-CA" dirty="0"/>
          </a:p>
        </p:txBody>
      </p:sp>
      <p:sp>
        <p:nvSpPr>
          <p:cNvPr id="3" name="Text Placeholder 2"/>
          <p:cNvSpPr>
            <a:spLocks noGrp="1"/>
          </p:cNvSpPr>
          <p:nvPr>
            <p:ph type="body" idx="1"/>
          </p:nvPr>
        </p:nvSpPr>
        <p:spPr>
          <a:xfrm>
            <a:off x="495300" y="1793081"/>
            <a:ext cx="11201400" cy="4305300"/>
          </a:xfrm>
          <a:prstGeom prst="rect">
            <a:avLst/>
          </a:prstGeom>
        </p:spPr>
        <p:txBody>
          <a:bodyPr vert="horz" lIns="0" tIns="0" rIns="0" bIns="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Date Placeholder 3"/>
          <p:cNvSpPr>
            <a:spLocks noGrp="1"/>
          </p:cNvSpPr>
          <p:nvPr>
            <p:ph type="dt" sz="half" idx="2"/>
          </p:nvPr>
        </p:nvSpPr>
        <p:spPr>
          <a:xfrm>
            <a:off x="4598624" y="6432462"/>
            <a:ext cx="1671207" cy="182880"/>
          </a:xfrm>
          <a:prstGeom prst="rect">
            <a:avLst/>
          </a:prstGeom>
        </p:spPr>
        <p:txBody>
          <a:bodyPr vert="horz" lIns="0" tIns="0" rIns="0" bIns="0" rtlCol="0" anchor="t" anchorCtr="0">
            <a:noAutofit/>
          </a:bodyPr>
          <a:lstStyle>
            <a:lvl1pPr algn="l">
              <a:defRPr sz="1000">
                <a:solidFill>
                  <a:srgbClr val="254B8E"/>
                </a:solidFill>
              </a:defRPr>
            </a:lvl1pPr>
          </a:lstStyle>
          <a:p>
            <a:fld id="{33F05179-5B71-463C-A44B-FABD6424993B}" type="datetime3">
              <a:rPr lang="en-US" smtClean="0"/>
              <a:pPr/>
              <a:t>1 November 2018</a:t>
            </a:fld>
            <a:endParaRPr lang="en-CA" dirty="0"/>
          </a:p>
        </p:txBody>
      </p:sp>
      <p:sp>
        <p:nvSpPr>
          <p:cNvPr id="6" name="Slide Number Placeholder 5"/>
          <p:cNvSpPr>
            <a:spLocks noGrp="1"/>
          </p:cNvSpPr>
          <p:nvPr>
            <p:ph type="sldNum" sz="quarter" idx="4"/>
          </p:nvPr>
        </p:nvSpPr>
        <p:spPr>
          <a:xfrm>
            <a:off x="11371032" y="6432462"/>
            <a:ext cx="329636" cy="182880"/>
          </a:xfrm>
          <a:prstGeom prst="rect">
            <a:avLst/>
          </a:prstGeom>
        </p:spPr>
        <p:txBody>
          <a:bodyPr vert="horz" lIns="0" tIns="0" rIns="0" bIns="0" rtlCol="0" anchor="t" anchorCtr="0">
            <a:noAutofit/>
          </a:bodyPr>
          <a:lstStyle>
            <a:lvl1pPr algn="r">
              <a:defRPr sz="1000">
                <a:solidFill>
                  <a:srgbClr val="254B8E"/>
                </a:solidFill>
              </a:defRPr>
            </a:lvl1pPr>
          </a:lstStyle>
          <a:p>
            <a:fld id="{00E6A5BD-C011-4A45-AA3A-201790FB7F2B}" type="slidenum">
              <a:rPr lang="en-CA" smtClean="0"/>
              <a:pPr/>
              <a:t>‹#›</a:t>
            </a:fld>
            <a:endParaRPr lang="en-CA" dirty="0"/>
          </a:p>
        </p:txBody>
      </p:sp>
      <p:sp>
        <p:nvSpPr>
          <p:cNvPr id="8" name="Footer Placeholder 7"/>
          <p:cNvSpPr>
            <a:spLocks noGrp="1"/>
          </p:cNvSpPr>
          <p:nvPr>
            <p:ph type="ftr" sz="quarter" idx="3"/>
          </p:nvPr>
        </p:nvSpPr>
        <p:spPr>
          <a:xfrm>
            <a:off x="1269205" y="6432462"/>
            <a:ext cx="3229587" cy="182880"/>
          </a:xfrm>
          <a:prstGeom prst="rect">
            <a:avLst/>
          </a:prstGeom>
        </p:spPr>
        <p:txBody>
          <a:bodyPr vert="horz" lIns="0" tIns="0" rIns="0" bIns="0" rtlCol="0" anchor="t" anchorCtr="0"/>
          <a:lstStyle>
            <a:lvl1pPr algn="r">
              <a:defRPr sz="1000">
                <a:solidFill>
                  <a:srgbClr val="254B8E"/>
                </a:solidFill>
              </a:defRPr>
            </a:lvl1pPr>
          </a:lstStyle>
          <a:p>
            <a:r>
              <a:rPr lang="en-US"/>
              <a:t>Edit Presentation Title in [Insert Tab &gt; Header &amp; Footer]   |</a:t>
            </a:r>
            <a:endParaRPr lang="en-US" dirty="0"/>
          </a:p>
        </p:txBody>
      </p:sp>
      <p:pic>
        <p:nvPicPr>
          <p:cNvPr id="12" name="Picture 8"/>
          <p:cNvPicPr>
            <a:picLocks noChangeAspect="1"/>
          </p:cNvPicPr>
          <p:nvPr userDrawn="1"/>
        </p:nvPicPr>
        <p:blipFill>
          <a:blip r:embed="rId16" cstate="print">
            <a:extLst>
              <a:ext uri="{28A0092B-C50C-407E-A947-70E740481C1C}">
                <a14:useLocalDpi xmlns:a14="http://schemas.microsoft.com/office/drawing/2010/main"/>
              </a:ext>
            </a:extLst>
          </a:blip>
          <a:srcRect/>
          <a:stretch>
            <a:fillRect/>
          </a:stretch>
        </p:blipFill>
        <p:spPr bwMode="auto">
          <a:xfrm>
            <a:off x="9934973" y="381000"/>
            <a:ext cx="1761727" cy="350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 name="Straight Connector 9"/>
          <p:cNvCxnSpPr/>
          <p:nvPr userDrawn="1"/>
        </p:nvCxnSpPr>
        <p:spPr bwMode="auto">
          <a:xfrm>
            <a:off x="495300" y="1353893"/>
            <a:ext cx="11209020" cy="0"/>
          </a:xfrm>
          <a:prstGeom prst="line">
            <a:avLst/>
          </a:prstGeom>
          <a:ln w="25400">
            <a:solidFill>
              <a:schemeClr val="tx2"/>
            </a:solidFill>
            <a:headEnd type="none" w="med" len="med"/>
            <a:tailEnd type="none" w="med" len="med"/>
          </a:ln>
          <a:effectLst>
            <a:outerShdw blurRad="50800" dist="38100" dir="2700000" algn="tl" rotWithShape="0">
              <a:prstClr val="black">
                <a:alpha val="40000"/>
              </a:prstClr>
            </a:outerShdw>
          </a:effectLst>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2572380521"/>
      </p:ext>
    </p:extLst>
  </p:cSld>
  <p:clrMap bg1="lt1" tx1="dk1" bg2="lt2" tx2="dk2" accent1="accent1" accent2="accent2" accent3="accent3" accent4="accent4" accent5="accent5" accent6="accent6" hlink="hlink" folHlink="folHlink"/>
  <p:sldLayoutIdLst>
    <p:sldLayoutId id="2147483679" r:id="rId1"/>
    <p:sldLayoutId id="2147483681" r:id="rId2"/>
    <p:sldLayoutId id="2147483684" r:id="rId3"/>
    <p:sldLayoutId id="2147483685" r:id="rId4"/>
    <p:sldLayoutId id="2147483695" r:id="rId5"/>
    <p:sldLayoutId id="2147483696" r:id="rId6"/>
    <p:sldLayoutId id="2147483697" r:id="rId7"/>
    <p:sldLayoutId id="2147483701" r:id="rId8"/>
    <p:sldLayoutId id="2147483702" r:id="rId9"/>
    <p:sldLayoutId id="2147483703" r:id="rId10"/>
    <p:sldLayoutId id="2147483704" r:id="rId11"/>
    <p:sldLayoutId id="2147483705"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914400" rtl="0" eaLnBrk="1" latinLnBrk="0" hangingPunct="1">
        <a:lnSpc>
          <a:spcPct val="90000"/>
        </a:lnSpc>
        <a:spcBef>
          <a:spcPct val="0"/>
        </a:spcBef>
        <a:buNone/>
        <a:defRPr sz="3000" b="1" kern="1200">
          <a:solidFill>
            <a:srgbClr val="254B8E"/>
          </a:solidFill>
          <a:latin typeface="+mj-lt"/>
          <a:ea typeface="+mj-ea"/>
          <a:cs typeface="+mj-cs"/>
        </a:defRPr>
      </a:lvl1pPr>
    </p:titleStyle>
    <p:bodyStyle>
      <a:lvl1pPr marL="0" indent="0" algn="l" defTabSz="914400" rtl="0" eaLnBrk="1" latinLnBrk="0" hangingPunct="1">
        <a:lnSpc>
          <a:spcPct val="95000"/>
        </a:lnSpc>
        <a:spcBef>
          <a:spcPts val="1200"/>
        </a:spcBef>
        <a:spcAft>
          <a:spcPts val="0"/>
        </a:spcAft>
        <a:buFont typeface="Arial" panose="020B0604020202020204" pitchFamily="34" charset="0"/>
        <a:buNone/>
        <a:defRPr sz="2800" kern="1200">
          <a:solidFill>
            <a:srgbClr val="254B8E"/>
          </a:solidFill>
          <a:latin typeface="+mn-lt"/>
          <a:ea typeface="+mn-ea"/>
          <a:cs typeface="+mn-cs"/>
        </a:defRPr>
      </a:lvl1pPr>
      <a:lvl2pPr marL="219456" indent="-168275" algn="l" defTabSz="914400" rtl="0" eaLnBrk="1" latinLnBrk="0" hangingPunct="1">
        <a:lnSpc>
          <a:spcPct val="95000"/>
        </a:lnSpc>
        <a:spcBef>
          <a:spcPts val="700"/>
        </a:spcBef>
        <a:spcAft>
          <a:spcPts val="0"/>
        </a:spcAft>
        <a:buFont typeface="Arial" panose="020B0604020202020204" pitchFamily="34" charset="0"/>
        <a:buChar char="•"/>
        <a:defRPr sz="2400" kern="1200">
          <a:solidFill>
            <a:srgbClr val="254B8E"/>
          </a:solidFill>
          <a:latin typeface="+mn-lt"/>
          <a:ea typeface="+mn-ea"/>
          <a:cs typeface="+mn-cs"/>
        </a:defRPr>
      </a:lvl2pPr>
      <a:lvl3pPr marL="461963" indent="-192024" algn="l" defTabSz="914400" rtl="0" eaLnBrk="1" latinLnBrk="0" hangingPunct="1">
        <a:lnSpc>
          <a:spcPct val="95000"/>
        </a:lnSpc>
        <a:spcBef>
          <a:spcPts val="600"/>
        </a:spcBef>
        <a:spcAft>
          <a:spcPts val="0"/>
        </a:spcAft>
        <a:buSzPct val="100000"/>
        <a:buFontTx/>
        <a:buChar char="–"/>
        <a:defRPr sz="2000" kern="1200">
          <a:solidFill>
            <a:srgbClr val="254B8E"/>
          </a:solidFill>
          <a:latin typeface="+mn-lt"/>
          <a:ea typeface="+mn-ea"/>
          <a:cs typeface="+mn-cs"/>
        </a:defRPr>
      </a:lvl3pPr>
      <a:lvl4pPr marL="682625" indent="-173038" algn="l" defTabSz="914400" rtl="0" eaLnBrk="1" latinLnBrk="0" hangingPunct="1">
        <a:lnSpc>
          <a:spcPct val="95000"/>
        </a:lnSpc>
        <a:spcBef>
          <a:spcPts val="600"/>
        </a:spcBef>
        <a:spcAft>
          <a:spcPts val="0"/>
        </a:spcAft>
        <a:buFont typeface="Arial" panose="020B0604020202020204" pitchFamily="34" charset="0"/>
        <a:buChar char="•"/>
        <a:defRPr sz="1600" kern="1200">
          <a:solidFill>
            <a:srgbClr val="254B8E"/>
          </a:solidFill>
          <a:latin typeface="+mn-lt"/>
          <a:ea typeface="+mn-ea"/>
          <a:cs typeface="+mn-cs"/>
        </a:defRPr>
      </a:lvl4pPr>
      <a:lvl5pPr marL="914400" indent="-173038" algn="l" defTabSz="914400" rtl="0" eaLnBrk="1" latinLnBrk="0" hangingPunct="1">
        <a:lnSpc>
          <a:spcPct val="95000"/>
        </a:lnSpc>
        <a:spcBef>
          <a:spcPts val="600"/>
        </a:spcBef>
        <a:spcAft>
          <a:spcPts val="0"/>
        </a:spcAft>
        <a:buClr>
          <a:schemeClr val="tx1"/>
        </a:buClr>
        <a:buSzPct val="100000"/>
        <a:buFontTx/>
        <a:buChar char="–"/>
        <a:defRPr sz="1400" kern="1200">
          <a:solidFill>
            <a:srgbClr val="254B8E"/>
          </a:solidFill>
          <a:latin typeface="+mn-lt"/>
          <a:ea typeface="+mn-ea"/>
          <a:cs typeface="+mn-cs"/>
        </a:defRPr>
      </a:lvl5pPr>
      <a:lvl6pPr marL="192024" indent="0" algn="l" defTabSz="914400" rtl="0" eaLnBrk="1" latinLnBrk="0" hangingPunct="1">
        <a:lnSpc>
          <a:spcPct val="99000"/>
        </a:lnSpc>
        <a:spcBef>
          <a:spcPts val="0"/>
        </a:spcBef>
        <a:buSzPct val="91000"/>
        <a:buFontTx/>
        <a:buNone/>
        <a:defRPr sz="1800" kern="1200">
          <a:solidFill>
            <a:schemeClr val="accent2"/>
          </a:solidFill>
          <a:latin typeface="+mn-lt"/>
          <a:ea typeface="+mn-ea"/>
          <a:cs typeface="+mn-cs"/>
        </a:defRPr>
      </a:lvl6pPr>
      <a:lvl7pPr marL="0" indent="0" algn="l" defTabSz="914400" rtl="0" eaLnBrk="1" latinLnBrk="0" hangingPunct="1">
        <a:lnSpc>
          <a:spcPct val="99000"/>
        </a:lnSpc>
        <a:spcBef>
          <a:spcPts val="900"/>
        </a:spcBef>
        <a:buSzPct val="91000"/>
        <a:buFontTx/>
        <a:buNone/>
        <a:defRPr sz="1800" b="1" kern="1200">
          <a:solidFill>
            <a:schemeClr val="accent2"/>
          </a:solidFill>
          <a:latin typeface="+mn-lt"/>
          <a:ea typeface="+mn-ea"/>
          <a:cs typeface="+mn-cs"/>
        </a:defRPr>
      </a:lvl7pPr>
      <a:lvl8pPr marL="0" indent="0" algn="l" defTabSz="914400" rtl="0" eaLnBrk="1" latinLnBrk="0" hangingPunct="1">
        <a:lnSpc>
          <a:spcPct val="99000"/>
        </a:lnSpc>
        <a:spcBef>
          <a:spcPts val="0"/>
        </a:spcBef>
        <a:buSzPct val="91000"/>
        <a:buFontTx/>
        <a:buNone/>
        <a:defRPr sz="1800" kern="1200">
          <a:solidFill>
            <a:schemeClr val="accent2"/>
          </a:solidFill>
          <a:latin typeface="+mn-lt"/>
          <a:ea typeface="+mn-ea"/>
          <a:cs typeface="+mn-cs"/>
        </a:defRPr>
      </a:lvl8pPr>
      <a:lvl9pPr marL="0" indent="0" algn="l" defTabSz="914400" rtl="0" eaLnBrk="1" latinLnBrk="0" hangingPunct="1">
        <a:lnSpc>
          <a:spcPct val="99000"/>
        </a:lnSpc>
        <a:spcBef>
          <a:spcPts val="900"/>
        </a:spcBef>
        <a:buSzPct val="91000"/>
        <a:buFontTx/>
        <a:buNone/>
        <a:defRPr sz="1800" i="1" kern="1200">
          <a:solidFill>
            <a:schemeClr val="accent2"/>
          </a:solidFill>
          <a:latin typeface="+mn-lt"/>
          <a:ea typeface="+mn-ea"/>
          <a:cs typeface="+mn-cs"/>
        </a:defRPr>
      </a:lvl9pPr>
    </p:bodyStyle>
    <p:otherStyle>
      <a:defPPr>
        <a:defRPr lang="en-US"/>
      </a:defPPr>
      <a:lvl1pPr marL="0" algn="l" defTabSz="914400" rtl="0" eaLnBrk="1" latinLnBrk="0" hangingPunct="1">
        <a:lnSpc>
          <a:spcPct val="99000"/>
        </a:lnSpc>
        <a:defRPr sz="1400" kern="1200">
          <a:solidFill>
            <a:schemeClr val="accent2"/>
          </a:solidFill>
          <a:latin typeface="+mn-lt"/>
          <a:ea typeface="+mn-ea"/>
          <a:cs typeface="+mn-cs"/>
        </a:defRPr>
      </a:lvl1pPr>
      <a:lvl2pPr marL="0" algn="l" defTabSz="914400" rtl="0" eaLnBrk="1" latinLnBrk="0" hangingPunct="1">
        <a:lnSpc>
          <a:spcPct val="99000"/>
        </a:lnSpc>
        <a:spcBef>
          <a:spcPts val="900"/>
        </a:spcBef>
        <a:defRPr sz="1400" b="1" kern="1200">
          <a:solidFill>
            <a:schemeClr val="accent2"/>
          </a:solidFill>
          <a:latin typeface="+mn-lt"/>
          <a:ea typeface="+mn-ea"/>
          <a:cs typeface="+mn-cs"/>
        </a:defRPr>
      </a:lvl2pPr>
      <a:lvl3pPr marL="155448" indent="-155448" algn="l" defTabSz="914400" rtl="0" eaLnBrk="1" latinLnBrk="0" hangingPunct="1">
        <a:lnSpc>
          <a:spcPct val="99000"/>
        </a:lnSpc>
        <a:buSzPct val="91000"/>
        <a:buFont typeface="Arial" panose="020B0604020202020204" pitchFamily="34" charset="0"/>
        <a:buChar char="•"/>
        <a:defRPr sz="1400" kern="1200">
          <a:solidFill>
            <a:schemeClr val="accent2"/>
          </a:solidFill>
          <a:latin typeface="+mn-lt"/>
          <a:ea typeface="+mn-ea"/>
          <a:cs typeface="+mn-cs"/>
        </a:defRPr>
      </a:lvl3pPr>
      <a:lvl4pPr marL="155448" indent="-155448" algn="l" defTabSz="914400" rtl="0" eaLnBrk="1" latinLnBrk="0" hangingPunct="1">
        <a:lnSpc>
          <a:spcPct val="99000"/>
        </a:lnSpc>
        <a:spcBef>
          <a:spcPts val="900"/>
        </a:spcBef>
        <a:buSzPct val="91000"/>
        <a:buFont typeface="Arial" panose="020B0604020202020204" pitchFamily="34" charset="0"/>
        <a:buChar char="•"/>
        <a:defRPr sz="1400" b="1" kern="1200">
          <a:solidFill>
            <a:schemeClr val="accent2"/>
          </a:solidFill>
          <a:latin typeface="+mn-lt"/>
          <a:ea typeface="+mn-ea"/>
          <a:cs typeface="+mn-cs"/>
        </a:defRPr>
      </a:lvl4pPr>
      <a:lvl5pPr marL="155448" algn="l" defTabSz="914400" rtl="0" eaLnBrk="1" latinLnBrk="0" hangingPunct="1">
        <a:lnSpc>
          <a:spcPct val="99000"/>
        </a:lnSpc>
        <a:defRPr sz="1400" kern="1200">
          <a:solidFill>
            <a:schemeClr val="accent2"/>
          </a:solidFill>
          <a:latin typeface="+mn-lt"/>
          <a:ea typeface="+mn-ea"/>
          <a:cs typeface="+mn-cs"/>
        </a:defRPr>
      </a:lvl5pPr>
      <a:lvl6pPr marL="0" algn="l" defTabSz="914400" rtl="0" eaLnBrk="1" latinLnBrk="0" hangingPunct="1">
        <a:lnSpc>
          <a:spcPct val="99000"/>
        </a:lnSpc>
        <a:defRPr sz="1400" kern="1200">
          <a:solidFill>
            <a:schemeClr val="accent2"/>
          </a:solidFill>
          <a:latin typeface="+mn-lt"/>
          <a:ea typeface="+mn-ea"/>
          <a:cs typeface="+mn-cs"/>
        </a:defRPr>
      </a:lvl6pPr>
      <a:lvl7pPr marL="0" algn="l" defTabSz="914400" rtl="0" eaLnBrk="1" latinLnBrk="0" hangingPunct="1">
        <a:lnSpc>
          <a:spcPct val="99000"/>
        </a:lnSpc>
        <a:defRPr sz="1400" kern="1200">
          <a:solidFill>
            <a:schemeClr val="accent2"/>
          </a:solidFill>
          <a:latin typeface="+mn-lt"/>
          <a:ea typeface="+mn-ea"/>
          <a:cs typeface="+mn-cs"/>
        </a:defRPr>
      </a:lvl7pPr>
      <a:lvl8pPr marL="0" algn="l" defTabSz="914400" rtl="0" eaLnBrk="1" latinLnBrk="0" hangingPunct="1">
        <a:lnSpc>
          <a:spcPct val="99000"/>
        </a:lnSpc>
        <a:defRPr sz="1400" kern="1200">
          <a:solidFill>
            <a:schemeClr val="accent2"/>
          </a:solidFill>
          <a:latin typeface="+mn-lt"/>
          <a:ea typeface="+mn-ea"/>
          <a:cs typeface="+mn-cs"/>
        </a:defRPr>
      </a:lvl8pPr>
      <a:lvl9pPr marL="0" algn="l" defTabSz="914400" rtl="0" eaLnBrk="1" latinLnBrk="0" hangingPunct="1">
        <a:lnSpc>
          <a:spcPct val="99000"/>
        </a:lnSpc>
        <a:defRPr sz="1400" kern="1200">
          <a:solidFill>
            <a:schemeClr val="accent2"/>
          </a:solidFill>
          <a:latin typeface="+mn-lt"/>
          <a:ea typeface="+mn-ea"/>
          <a:cs typeface="+mn-cs"/>
        </a:defRPr>
      </a:lvl9pPr>
    </p:otherStyle>
  </p:txStyles>
  <p:extLst mod="1">
    <p:ext uri="{27BBF7A9-308A-43DC-89C8-2F10F3537804}">
      <p15:sldGuideLst xmlns:p15="http://schemas.microsoft.com/office/powerpoint/2012/main">
        <p15:guide id="1" orient="horz" pos="2160" userDrawn="1">
          <p15:clr>
            <a:srgbClr val="F26B43"/>
          </p15:clr>
        </p15:guide>
        <p15:guide id="2" pos="312" userDrawn="1">
          <p15:clr>
            <a:srgbClr val="F26B43"/>
          </p15:clr>
        </p15:guide>
        <p15:guide id="3" pos="7368" userDrawn="1">
          <p15:clr>
            <a:srgbClr val="F26B43"/>
          </p15:clr>
        </p15:guide>
        <p15:guide id="4" orient="horz" pos="3840" userDrawn="1">
          <p15:clr>
            <a:srgbClr val="F26B43"/>
          </p15:clr>
        </p15:guide>
        <p15:guide id="5" orient="horz" pos="1128" userDrawn="1">
          <p15:clr>
            <a:srgbClr val="F26B43"/>
          </p15:clr>
        </p15:guide>
        <p15:guide id="6" orient="horz" pos="1176"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35" name="Picture 11"/>
          <p:cNvPicPr>
            <a:picLocks noChangeAspect="1" noChangeArrowheads="1"/>
          </p:cNvPicPr>
          <p:nvPr/>
        </p:nvPicPr>
        <p:blipFill>
          <a:blip r:embed="rId3" cstate="print"/>
          <a:srcRect/>
          <a:stretch>
            <a:fillRect/>
          </a:stretch>
        </p:blipFill>
        <p:spPr bwMode="auto">
          <a:xfrm>
            <a:off x="0" y="0"/>
            <a:ext cx="12194117" cy="6859588"/>
          </a:xfrm>
          <a:prstGeom prst="rect">
            <a:avLst/>
          </a:prstGeom>
          <a:noFill/>
        </p:spPr>
      </p:pic>
      <p:sp>
        <p:nvSpPr>
          <p:cNvPr id="1026" name="Rectangle 2"/>
          <p:cNvSpPr>
            <a:spLocks noGrp="1" noChangeArrowheads="1"/>
          </p:cNvSpPr>
          <p:nvPr>
            <p:ph type="title"/>
          </p:nvPr>
        </p:nvSpPr>
        <p:spPr bwMode="black">
          <a:xfrm>
            <a:off x="1079500" y="390525"/>
            <a:ext cx="10363200" cy="1143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black">
          <a:xfrm>
            <a:off x="1079500" y="1981200"/>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black">
          <a:xfrm>
            <a:off x="1079500" y="6324600"/>
            <a:ext cx="25400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solidFill>
                  <a:srgbClr val="254B8E"/>
                </a:solidFill>
                <a:latin typeface="+mn-lt"/>
              </a:defRPr>
            </a:lvl1pPr>
          </a:lstStyle>
          <a:p>
            <a:fld id="{22469481-A275-4540-BEE0-6FF7009F9CA1}" type="datetimeFigureOut">
              <a:rPr lang="en-US" smtClean="0"/>
              <a:t>11/1/2018</a:t>
            </a:fld>
            <a:endParaRPr lang="en-US"/>
          </a:p>
        </p:txBody>
      </p:sp>
      <p:sp>
        <p:nvSpPr>
          <p:cNvPr id="1029" name="Rectangle 5"/>
          <p:cNvSpPr>
            <a:spLocks noGrp="1" noChangeArrowheads="1"/>
          </p:cNvSpPr>
          <p:nvPr>
            <p:ph type="ftr" sz="quarter" idx="3"/>
          </p:nvPr>
        </p:nvSpPr>
        <p:spPr bwMode="black">
          <a:xfrm>
            <a:off x="3860800" y="6324600"/>
            <a:ext cx="38608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solidFill>
                  <a:srgbClr val="254B8E"/>
                </a:solidFill>
                <a:latin typeface="+mn-lt"/>
              </a:defRPr>
            </a:lvl1pPr>
          </a:lstStyle>
          <a:p>
            <a:endParaRPr lang="en-US"/>
          </a:p>
        </p:txBody>
      </p:sp>
      <p:sp>
        <p:nvSpPr>
          <p:cNvPr id="1030" name="Rectangle 6"/>
          <p:cNvSpPr>
            <a:spLocks noGrp="1" noChangeArrowheads="1"/>
          </p:cNvSpPr>
          <p:nvPr>
            <p:ph type="sldNum" sz="quarter" idx="4"/>
          </p:nvPr>
        </p:nvSpPr>
        <p:spPr bwMode="black">
          <a:xfrm>
            <a:off x="8229600" y="6324600"/>
            <a:ext cx="14224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solidFill>
                  <a:srgbClr val="254B8E"/>
                </a:solidFill>
                <a:latin typeface="+mn-lt"/>
              </a:defRPr>
            </a:lvl1pPr>
          </a:lstStyle>
          <a:p>
            <a:fld id="{75CED25E-07BC-4336-801C-34A32C08855D}" type="slidenum">
              <a:rPr lang="en-US" smtClean="0"/>
              <a:t>‹#›</a:t>
            </a:fld>
            <a:endParaRPr lang="en-US"/>
          </a:p>
        </p:txBody>
      </p:sp>
    </p:spTree>
    <p:extLst>
      <p:ext uri="{BB962C8B-B14F-4D97-AF65-F5344CB8AC3E}">
        <p14:creationId xmlns:p14="http://schemas.microsoft.com/office/powerpoint/2010/main" val="651918110"/>
      </p:ext>
    </p:extLst>
  </p:cSld>
  <p:clrMap bg1="lt1" tx1="dk1" bg2="lt2" tx2="dk2" accent1="accent1" accent2="accent2" accent3="accent3" accent4="accent4" accent5="accent5" accent6="accent6" hlink="hlink" folHlink="folHlink"/>
  <p:sldLayoutIdLst>
    <p:sldLayoutId id="2147483700" r:id="rId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rtl="0" eaLnBrk="1" fontAlgn="base" hangingPunct="1">
        <a:spcBef>
          <a:spcPct val="0"/>
        </a:spcBef>
        <a:spcAft>
          <a:spcPct val="0"/>
        </a:spcAft>
        <a:defRPr sz="3600" b="1">
          <a:solidFill>
            <a:srgbClr val="254B8E"/>
          </a:solidFill>
          <a:latin typeface="+mj-lt"/>
          <a:ea typeface="+mj-ea"/>
          <a:cs typeface="+mj-cs"/>
        </a:defRPr>
      </a:lvl1pPr>
      <a:lvl2pPr algn="l" rtl="0" eaLnBrk="1" fontAlgn="base" hangingPunct="1">
        <a:spcBef>
          <a:spcPct val="0"/>
        </a:spcBef>
        <a:spcAft>
          <a:spcPct val="0"/>
        </a:spcAft>
        <a:defRPr sz="3600" b="1">
          <a:solidFill>
            <a:srgbClr val="254B8E"/>
          </a:solidFill>
          <a:latin typeface="Arial" charset="0"/>
        </a:defRPr>
      </a:lvl2pPr>
      <a:lvl3pPr algn="l" rtl="0" eaLnBrk="1" fontAlgn="base" hangingPunct="1">
        <a:spcBef>
          <a:spcPct val="0"/>
        </a:spcBef>
        <a:spcAft>
          <a:spcPct val="0"/>
        </a:spcAft>
        <a:defRPr sz="3600" b="1">
          <a:solidFill>
            <a:srgbClr val="254B8E"/>
          </a:solidFill>
          <a:latin typeface="Arial" charset="0"/>
        </a:defRPr>
      </a:lvl3pPr>
      <a:lvl4pPr algn="l" rtl="0" eaLnBrk="1" fontAlgn="base" hangingPunct="1">
        <a:spcBef>
          <a:spcPct val="0"/>
        </a:spcBef>
        <a:spcAft>
          <a:spcPct val="0"/>
        </a:spcAft>
        <a:defRPr sz="3600" b="1">
          <a:solidFill>
            <a:srgbClr val="254B8E"/>
          </a:solidFill>
          <a:latin typeface="Arial" charset="0"/>
        </a:defRPr>
      </a:lvl4pPr>
      <a:lvl5pPr algn="l" rtl="0" eaLnBrk="1" fontAlgn="base" hangingPunct="1">
        <a:spcBef>
          <a:spcPct val="0"/>
        </a:spcBef>
        <a:spcAft>
          <a:spcPct val="0"/>
        </a:spcAft>
        <a:defRPr sz="3600" b="1">
          <a:solidFill>
            <a:srgbClr val="254B8E"/>
          </a:solidFill>
          <a:latin typeface="Arial" charset="0"/>
        </a:defRPr>
      </a:lvl5pPr>
      <a:lvl6pPr marL="457200" algn="l" rtl="0" eaLnBrk="1" fontAlgn="base" hangingPunct="1">
        <a:spcBef>
          <a:spcPct val="0"/>
        </a:spcBef>
        <a:spcAft>
          <a:spcPct val="0"/>
        </a:spcAft>
        <a:defRPr sz="3600" b="1">
          <a:solidFill>
            <a:srgbClr val="254B8E"/>
          </a:solidFill>
          <a:latin typeface="Arial" charset="0"/>
        </a:defRPr>
      </a:lvl6pPr>
      <a:lvl7pPr marL="914400" algn="l" rtl="0" eaLnBrk="1" fontAlgn="base" hangingPunct="1">
        <a:spcBef>
          <a:spcPct val="0"/>
        </a:spcBef>
        <a:spcAft>
          <a:spcPct val="0"/>
        </a:spcAft>
        <a:defRPr sz="3600" b="1">
          <a:solidFill>
            <a:srgbClr val="254B8E"/>
          </a:solidFill>
          <a:latin typeface="Arial" charset="0"/>
        </a:defRPr>
      </a:lvl7pPr>
      <a:lvl8pPr marL="1371600" algn="l" rtl="0" eaLnBrk="1" fontAlgn="base" hangingPunct="1">
        <a:spcBef>
          <a:spcPct val="0"/>
        </a:spcBef>
        <a:spcAft>
          <a:spcPct val="0"/>
        </a:spcAft>
        <a:defRPr sz="3600" b="1">
          <a:solidFill>
            <a:srgbClr val="254B8E"/>
          </a:solidFill>
          <a:latin typeface="Arial" charset="0"/>
        </a:defRPr>
      </a:lvl8pPr>
      <a:lvl9pPr marL="1828800" algn="l" rtl="0" eaLnBrk="1" fontAlgn="base" hangingPunct="1">
        <a:spcBef>
          <a:spcPct val="0"/>
        </a:spcBef>
        <a:spcAft>
          <a:spcPct val="0"/>
        </a:spcAft>
        <a:defRPr sz="3600" b="1">
          <a:solidFill>
            <a:srgbClr val="254B8E"/>
          </a:solidFill>
          <a:latin typeface="Arial" charset="0"/>
        </a:defRPr>
      </a:lvl9pPr>
    </p:titleStyle>
    <p:bodyStyle>
      <a:lvl1pPr marL="342900" indent="-342900" algn="l" rtl="0" eaLnBrk="1" fontAlgn="base" hangingPunct="1">
        <a:spcBef>
          <a:spcPct val="20000"/>
        </a:spcBef>
        <a:spcAft>
          <a:spcPct val="0"/>
        </a:spcAft>
        <a:buChar char="•"/>
        <a:defRPr sz="3200">
          <a:solidFill>
            <a:srgbClr val="254B8E"/>
          </a:solidFill>
          <a:latin typeface="+mn-lt"/>
          <a:ea typeface="+mn-ea"/>
          <a:cs typeface="+mn-cs"/>
        </a:defRPr>
      </a:lvl1pPr>
      <a:lvl2pPr marL="742950" indent="-285750" algn="l" rtl="0" eaLnBrk="1" fontAlgn="base" hangingPunct="1">
        <a:spcBef>
          <a:spcPct val="20000"/>
        </a:spcBef>
        <a:spcAft>
          <a:spcPct val="0"/>
        </a:spcAft>
        <a:buChar char="–"/>
        <a:defRPr sz="2800">
          <a:solidFill>
            <a:srgbClr val="254B8E"/>
          </a:solidFill>
          <a:latin typeface="+mn-lt"/>
        </a:defRPr>
      </a:lvl2pPr>
      <a:lvl3pPr marL="1143000" indent="-228600" algn="l" rtl="0" eaLnBrk="1" fontAlgn="base" hangingPunct="1">
        <a:spcBef>
          <a:spcPct val="20000"/>
        </a:spcBef>
        <a:spcAft>
          <a:spcPct val="0"/>
        </a:spcAft>
        <a:buChar char="•"/>
        <a:defRPr sz="2400">
          <a:solidFill>
            <a:srgbClr val="254B8E"/>
          </a:solidFill>
          <a:latin typeface="+mn-lt"/>
        </a:defRPr>
      </a:lvl3pPr>
      <a:lvl4pPr marL="1600200" indent="-228600" algn="l" rtl="0" eaLnBrk="1" fontAlgn="base" hangingPunct="1">
        <a:spcBef>
          <a:spcPct val="20000"/>
        </a:spcBef>
        <a:spcAft>
          <a:spcPct val="0"/>
        </a:spcAft>
        <a:buChar char="–"/>
        <a:defRPr sz="2000">
          <a:solidFill>
            <a:srgbClr val="254B8E"/>
          </a:solidFill>
          <a:latin typeface="+mn-lt"/>
        </a:defRPr>
      </a:lvl4pPr>
      <a:lvl5pPr marL="2057400" indent="-228600" algn="l" rtl="0" eaLnBrk="1" fontAlgn="base" hangingPunct="1">
        <a:spcBef>
          <a:spcPct val="20000"/>
        </a:spcBef>
        <a:spcAft>
          <a:spcPct val="0"/>
        </a:spcAft>
        <a:buChar char="»"/>
        <a:defRPr sz="2000">
          <a:solidFill>
            <a:srgbClr val="254B8E"/>
          </a:solidFill>
          <a:latin typeface="+mn-lt"/>
        </a:defRPr>
      </a:lvl5pPr>
      <a:lvl6pPr marL="2514600" indent="-228600" algn="l" rtl="0" eaLnBrk="1" fontAlgn="base" hangingPunct="1">
        <a:spcBef>
          <a:spcPct val="20000"/>
        </a:spcBef>
        <a:spcAft>
          <a:spcPct val="0"/>
        </a:spcAft>
        <a:buChar char="»"/>
        <a:defRPr sz="2000">
          <a:solidFill>
            <a:srgbClr val="254B8E"/>
          </a:solidFill>
          <a:latin typeface="+mn-lt"/>
        </a:defRPr>
      </a:lvl6pPr>
      <a:lvl7pPr marL="2971800" indent="-228600" algn="l" rtl="0" eaLnBrk="1" fontAlgn="base" hangingPunct="1">
        <a:spcBef>
          <a:spcPct val="20000"/>
        </a:spcBef>
        <a:spcAft>
          <a:spcPct val="0"/>
        </a:spcAft>
        <a:buChar char="»"/>
        <a:defRPr sz="2000">
          <a:solidFill>
            <a:srgbClr val="254B8E"/>
          </a:solidFill>
          <a:latin typeface="+mn-lt"/>
        </a:defRPr>
      </a:lvl7pPr>
      <a:lvl8pPr marL="3429000" indent="-228600" algn="l" rtl="0" eaLnBrk="1" fontAlgn="base" hangingPunct="1">
        <a:spcBef>
          <a:spcPct val="20000"/>
        </a:spcBef>
        <a:spcAft>
          <a:spcPct val="0"/>
        </a:spcAft>
        <a:buChar char="»"/>
        <a:defRPr sz="2000">
          <a:solidFill>
            <a:srgbClr val="254B8E"/>
          </a:solidFill>
          <a:latin typeface="+mn-lt"/>
        </a:defRPr>
      </a:lvl8pPr>
      <a:lvl9pPr marL="3886200" indent="-228600" algn="l" rtl="0" eaLnBrk="1" fontAlgn="base" hangingPunct="1">
        <a:spcBef>
          <a:spcPct val="20000"/>
        </a:spcBef>
        <a:spcAft>
          <a:spcPct val="0"/>
        </a:spcAft>
        <a:buChar char="»"/>
        <a:defRPr sz="2000">
          <a:solidFill>
            <a:srgbClr val="254B8E"/>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main.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bwMode="black">
          <a:xfrm>
            <a:off x="508001" y="391584"/>
            <a:ext cx="109347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1028" name="Rectangle 3"/>
          <p:cNvSpPr>
            <a:spLocks noGrp="1" noChangeArrowheads="1"/>
          </p:cNvSpPr>
          <p:nvPr>
            <p:ph type="body" idx="1"/>
          </p:nvPr>
        </p:nvSpPr>
        <p:spPr bwMode="black">
          <a:xfrm>
            <a:off x="508001" y="1981200"/>
            <a:ext cx="109347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30" name="Rectangle 6"/>
          <p:cNvSpPr>
            <a:spLocks noGrp="1" noChangeArrowheads="1"/>
          </p:cNvSpPr>
          <p:nvPr>
            <p:ph type="sldNum" sz="quarter" idx="4"/>
          </p:nvPr>
        </p:nvSpPr>
        <p:spPr bwMode="black">
          <a:xfrm>
            <a:off x="8890000" y="6324600"/>
            <a:ext cx="25400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solidFill>
                  <a:srgbClr val="254B8E"/>
                </a:solidFill>
                <a:latin typeface="Arial" pitchFamily="34" charset="0"/>
              </a:defRPr>
            </a:lvl1pPr>
          </a:lstStyle>
          <a:p>
            <a:pPr>
              <a:defRPr/>
            </a:pPr>
            <a:fld id="{94F901E3-D89F-4B38-855A-28559E933E1D}" type="slidenum">
              <a:rPr lang="en-US">
                <a:ea typeface="MS PGothic" pitchFamily="34" charset="-128"/>
              </a:rPr>
              <a:pPr>
                <a:defRPr/>
              </a:pPr>
              <a:t>‹#›</a:t>
            </a:fld>
            <a:endParaRPr lang="en-US">
              <a:solidFill>
                <a:srgbClr val="002C77"/>
              </a:solidFill>
              <a:ea typeface="MS PGothic" pitchFamily="34" charset="-128"/>
            </a:endParaRPr>
          </a:p>
        </p:txBody>
      </p:sp>
      <p:pic>
        <p:nvPicPr>
          <p:cNvPr id="1032" name="Picture 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047819" y="381000"/>
            <a:ext cx="204258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Monogram_blue_sm.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3200" y="6248400"/>
            <a:ext cx="609600" cy="431800"/>
          </a:xfrm>
          <a:prstGeom prst="rect">
            <a:avLst/>
          </a:prstGeom>
        </p:spPr>
      </p:pic>
    </p:spTree>
    <p:extLst>
      <p:ext uri="{BB962C8B-B14F-4D97-AF65-F5344CB8AC3E}">
        <p14:creationId xmlns:p14="http://schemas.microsoft.com/office/powerpoint/2010/main" val="573691205"/>
      </p:ext>
    </p:extLst>
  </p:cSld>
  <p:clrMap bg1="lt1" tx1="dk1" bg2="lt2" tx2="dk2" accent1="accent1" accent2="accent2" accent3="accent3" accent4="accent4" accent5="accent5" accent6="accent6" hlink="hlink" folHlink="folHlink"/>
  <p:sldLayoutIdLst>
    <p:sldLayoutId id="2147483707" r:id="rId1"/>
    <p:sldLayoutId id="2147483708" r:id="rId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rtl="0" eaLnBrk="0" fontAlgn="base" hangingPunct="0">
        <a:spcBef>
          <a:spcPct val="0"/>
        </a:spcBef>
        <a:spcAft>
          <a:spcPct val="0"/>
        </a:spcAft>
        <a:defRPr sz="2800" b="1">
          <a:solidFill>
            <a:srgbClr val="254B8E"/>
          </a:solidFill>
          <a:latin typeface="+mj-lt"/>
          <a:ea typeface="MS PGothic" pitchFamily="34" charset="-128"/>
          <a:cs typeface="+mj-cs"/>
        </a:defRPr>
      </a:lvl1pPr>
      <a:lvl2pPr algn="l" rtl="0" eaLnBrk="0" fontAlgn="base" hangingPunct="0">
        <a:spcBef>
          <a:spcPct val="0"/>
        </a:spcBef>
        <a:spcAft>
          <a:spcPct val="0"/>
        </a:spcAft>
        <a:defRPr sz="3600" b="1">
          <a:solidFill>
            <a:srgbClr val="254B8E"/>
          </a:solidFill>
          <a:latin typeface="Arial" charset="0"/>
          <a:ea typeface="MS PGothic" pitchFamily="34" charset="-128"/>
        </a:defRPr>
      </a:lvl2pPr>
      <a:lvl3pPr algn="l" rtl="0" eaLnBrk="0" fontAlgn="base" hangingPunct="0">
        <a:spcBef>
          <a:spcPct val="0"/>
        </a:spcBef>
        <a:spcAft>
          <a:spcPct val="0"/>
        </a:spcAft>
        <a:defRPr sz="3600" b="1">
          <a:solidFill>
            <a:srgbClr val="254B8E"/>
          </a:solidFill>
          <a:latin typeface="Arial" charset="0"/>
          <a:ea typeface="MS PGothic" pitchFamily="34" charset="-128"/>
        </a:defRPr>
      </a:lvl3pPr>
      <a:lvl4pPr algn="l" rtl="0" eaLnBrk="0" fontAlgn="base" hangingPunct="0">
        <a:spcBef>
          <a:spcPct val="0"/>
        </a:spcBef>
        <a:spcAft>
          <a:spcPct val="0"/>
        </a:spcAft>
        <a:defRPr sz="3600" b="1">
          <a:solidFill>
            <a:srgbClr val="254B8E"/>
          </a:solidFill>
          <a:latin typeface="Arial" charset="0"/>
          <a:ea typeface="MS PGothic" pitchFamily="34" charset="-128"/>
        </a:defRPr>
      </a:lvl4pPr>
      <a:lvl5pPr algn="l" rtl="0" eaLnBrk="0" fontAlgn="base" hangingPunct="0">
        <a:spcBef>
          <a:spcPct val="0"/>
        </a:spcBef>
        <a:spcAft>
          <a:spcPct val="0"/>
        </a:spcAft>
        <a:defRPr sz="3600" b="1">
          <a:solidFill>
            <a:srgbClr val="254B8E"/>
          </a:solidFill>
          <a:latin typeface="Arial" charset="0"/>
          <a:ea typeface="MS PGothic" pitchFamily="34" charset="-128"/>
        </a:defRPr>
      </a:lvl5pPr>
      <a:lvl6pPr marL="457200" algn="l" rtl="0" eaLnBrk="1" fontAlgn="base" hangingPunct="1">
        <a:spcBef>
          <a:spcPct val="0"/>
        </a:spcBef>
        <a:spcAft>
          <a:spcPct val="0"/>
        </a:spcAft>
        <a:defRPr sz="3600" b="1">
          <a:solidFill>
            <a:srgbClr val="254B8E"/>
          </a:solidFill>
          <a:latin typeface="Arial" charset="0"/>
        </a:defRPr>
      </a:lvl6pPr>
      <a:lvl7pPr marL="914400" algn="l" rtl="0" eaLnBrk="1" fontAlgn="base" hangingPunct="1">
        <a:spcBef>
          <a:spcPct val="0"/>
        </a:spcBef>
        <a:spcAft>
          <a:spcPct val="0"/>
        </a:spcAft>
        <a:defRPr sz="3600" b="1">
          <a:solidFill>
            <a:srgbClr val="254B8E"/>
          </a:solidFill>
          <a:latin typeface="Arial" charset="0"/>
        </a:defRPr>
      </a:lvl7pPr>
      <a:lvl8pPr marL="1371600" algn="l" rtl="0" eaLnBrk="1" fontAlgn="base" hangingPunct="1">
        <a:spcBef>
          <a:spcPct val="0"/>
        </a:spcBef>
        <a:spcAft>
          <a:spcPct val="0"/>
        </a:spcAft>
        <a:defRPr sz="3600" b="1">
          <a:solidFill>
            <a:srgbClr val="254B8E"/>
          </a:solidFill>
          <a:latin typeface="Arial" charset="0"/>
        </a:defRPr>
      </a:lvl8pPr>
      <a:lvl9pPr marL="1828800" algn="l" rtl="0" eaLnBrk="1" fontAlgn="base" hangingPunct="1">
        <a:spcBef>
          <a:spcPct val="0"/>
        </a:spcBef>
        <a:spcAft>
          <a:spcPct val="0"/>
        </a:spcAft>
        <a:defRPr sz="3600" b="1">
          <a:solidFill>
            <a:srgbClr val="254B8E"/>
          </a:solidFill>
          <a:latin typeface="Arial" charset="0"/>
        </a:defRPr>
      </a:lvl9pPr>
    </p:titleStyle>
    <p:bodyStyle>
      <a:lvl1pPr marL="342900" indent="-342900" algn="l" rtl="0" eaLnBrk="0" fontAlgn="base" hangingPunct="0">
        <a:spcBef>
          <a:spcPct val="20000"/>
        </a:spcBef>
        <a:spcAft>
          <a:spcPct val="0"/>
        </a:spcAft>
        <a:buChar char="•"/>
        <a:defRPr sz="1600">
          <a:solidFill>
            <a:srgbClr val="254B8E"/>
          </a:solidFill>
          <a:latin typeface="+mj-lt"/>
          <a:ea typeface="MS PGothic" pitchFamily="34" charset="-128"/>
          <a:cs typeface="+mn-cs"/>
        </a:defRPr>
      </a:lvl1pPr>
      <a:lvl2pPr marL="742950" indent="-285750" algn="l" rtl="0" eaLnBrk="0" fontAlgn="base" hangingPunct="0">
        <a:spcBef>
          <a:spcPct val="20000"/>
        </a:spcBef>
        <a:spcAft>
          <a:spcPct val="0"/>
        </a:spcAft>
        <a:buChar char="–"/>
        <a:defRPr sz="1600">
          <a:solidFill>
            <a:srgbClr val="254B8E"/>
          </a:solidFill>
          <a:latin typeface="+mj-lt"/>
          <a:ea typeface="MS PGothic" pitchFamily="34" charset="-128"/>
        </a:defRPr>
      </a:lvl2pPr>
      <a:lvl3pPr marL="1143000" indent="-228600" algn="l" rtl="0" eaLnBrk="0" fontAlgn="base" hangingPunct="0">
        <a:spcBef>
          <a:spcPct val="20000"/>
        </a:spcBef>
        <a:spcAft>
          <a:spcPct val="0"/>
        </a:spcAft>
        <a:buChar char="•"/>
        <a:defRPr sz="1600">
          <a:solidFill>
            <a:srgbClr val="254B8E"/>
          </a:solidFill>
          <a:latin typeface="+mj-lt"/>
          <a:ea typeface="MS PGothic" pitchFamily="34" charset="-128"/>
        </a:defRPr>
      </a:lvl3pPr>
      <a:lvl4pPr marL="1600200" indent="-228600" algn="l" rtl="0" eaLnBrk="0" fontAlgn="base" hangingPunct="0">
        <a:spcBef>
          <a:spcPct val="20000"/>
        </a:spcBef>
        <a:spcAft>
          <a:spcPct val="0"/>
        </a:spcAft>
        <a:buChar char="–"/>
        <a:defRPr sz="1600">
          <a:solidFill>
            <a:srgbClr val="254B8E"/>
          </a:solidFill>
          <a:latin typeface="+mj-lt"/>
          <a:ea typeface="MS PGothic" pitchFamily="34" charset="-128"/>
        </a:defRPr>
      </a:lvl4pPr>
      <a:lvl5pPr marL="2057400" indent="-228600" algn="l" rtl="0" eaLnBrk="0" fontAlgn="base" hangingPunct="0">
        <a:spcBef>
          <a:spcPct val="20000"/>
        </a:spcBef>
        <a:spcAft>
          <a:spcPct val="0"/>
        </a:spcAft>
        <a:buChar char="»"/>
        <a:defRPr sz="1600">
          <a:solidFill>
            <a:srgbClr val="254B8E"/>
          </a:solidFill>
          <a:latin typeface="+mj-lt"/>
          <a:ea typeface="MS PGothic" pitchFamily="34" charset="-128"/>
        </a:defRPr>
      </a:lvl5pPr>
      <a:lvl6pPr marL="2514600" indent="-228600" algn="l" rtl="0" eaLnBrk="1" fontAlgn="base" hangingPunct="1">
        <a:spcBef>
          <a:spcPct val="20000"/>
        </a:spcBef>
        <a:spcAft>
          <a:spcPct val="0"/>
        </a:spcAft>
        <a:buChar char="»"/>
        <a:defRPr sz="2000">
          <a:solidFill>
            <a:srgbClr val="254B8E"/>
          </a:solidFill>
          <a:latin typeface="+mn-lt"/>
        </a:defRPr>
      </a:lvl6pPr>
      <a:lvl7pPr marL="2971800" indent="-228600" algn="l" rtl="0" eaLnBrk="1" fontAlgn="base" hangingPunct="1">
        <a:spcBef>
          <a:spcPct val="20000"/>
        </a:spcBef>
        <a:spcAft>
          <a:spcPct val="0"/>
        </a:spcAft>
        <a:buChar char="»"/>
        <a:defRPr sz="2000">
          <a:solidFill>
            <a:srgbClr val="254B8E"/>
          </a:solidFill>
          <a:latin typeface="+mn-lt"/>
        </a:defRPr>
      </a:lvl7pPr>
      <a:lvl8pPr marL="3429000" indent="-228600" algn="l" rtl="0" eaLnBrk="1" fontAlgn="base" hangingPunct="1">
        <a:spcBef>
          <a:spcPct val="20000"/>
        </a:spcBef>
        <a:spcAft>
          <a:spcPct val="0"/>
        </a:spcAft>
        <a:buChar char="»"/>
        <a:defRPr sz="2000">
          <a:solidFill>
            <a:srgbClr val="254B8E"/>
          </a:solidFill>
          <a:latin typeface="+mn-lt"/>
        </a:defRPr>
      </a:lvl8pPr>
      <a:lvl9pPr marL="3886200" indent="-228600" algn="l" rtl="0" eaLnBrk="1" fontAlgn="base" hangingPunct="1">
        <a:spcBef>
          <a:spcPct val="20000"/>
        </a:spcBef>
        <a:spcAft>
          <a:spcPct val="0"/>
        </a:spcAft>
        <a:buChar char="»"/>
        <a:defRPr sz="2000">
          <a:solidFill>
            <a:srgbClr val="254B8E"/>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 Id="rId9" Type="http://schemas.openxmlformats.org/officeDocument/2006/relationships/image" Target="../media/image37.png"/></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40.png"/><Relationship Id="rId4" Type="http://schemas.openxmlformats.org/officeDocument/2006/relationships/image" Target="../media/image39.png"/></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48.png"/></Relationships>
</file>

<file path=ppt/slides/_rels/slide1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image" Target="../media/image50.png"/><Relationship Id="rId4" Type="http://schemas.openxmlformats.org/officeDocument/2006/relationships/image" Target="../media/image4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53.png"/><Relationship Id="rId4" Type="http://schemas.openxmlformats.org/officeDocument/2006/relationships/image" Target="../media/image52.png"/></Relationships>
</file>

<file path=ppt/slides/_rels/slide21.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chart" Target="../charts/chart5.xml"/></Relationships>
</file>

<file path=ppt/slides/_rels/slide2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56.png"/><Relationship Id="rId4" Type="http://schemas.openxmlformats.org/officeDocument/2006/relationships/image" Target="../media/image55.jpeg"/></Relationships>
</file>

<file path=ppt/slides/_rels/slide2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image" Target="../media/image59.png"/><Relationship Id="rId4" Type="http://schemas.openxmlformats.org/officeDocument/2006/relationships/image" Target="../media/image58.jpeg"/></Relationships>
</file>

<file path=ppt/slides/_rels/slide2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64.png"/><Relationship Id="rId5" Type="http://schemas.openxmlformats.org/officeDocument/2006/relationships/image" Target="../media/image63.png"/><Relationship Id="rId10" Type="http://schemas.openxmlformats.org/officeDocument/2006/relationships/image" Target="../media/image53.png"/><Relationship Id="rId4" Type="http://schemas.openxmlformats.org/officeDocument/2006/relationships/image" Target="../media/image62.png"/><Relationship Id="rId9" Type="http://schemas.openxmlformats.org/officeDocument/2006/relationships/image" Target="../media/image67.png"/></Relationships>
</file>

<file path=ppt/slides/_rels/slide26.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microsoft.com/office/2007/relationships/hdphoto" Target="../media/hdphoto1.wdp"/></Relationships>
</file>

<file path=ppt/slides/_rels/slide28.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70.png"/></Relationships>
</file>

<file path=ppt/slides/_rels/slide29.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20.xml"/><Relationship Id="rId1" Type="http://schemas.openxmlformats.org/officeDocument/2006/relationships/slideLayout" Target="../slideLayouts/slideLayout4.xml"/><Relationship Id="rId5" Type="http://schemas.openxmlformats.org/officeDocument/2006/relationships/chart" Target="../charts/chart10.xml"/><Relationship Id="rId4" Type="http://schemas.openxmlformats.org/officeDocument/2006/relationships/chart" Target="../charts/chart9.xml"/></Relationships>
</file>

<file path=ppt/slides/_rels/slide31.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image" Target="../media/image71.pn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chart" Target="../charts/chart13.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74.png"/><Relationship Id="rId7"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image" Target="../media/image77.png"/><Relationship Id="rId5" Type="http://schemas.openxmlformats.org/officeDocument/2006/relationships/image" Target="../media/image76.jpeg"/><Relationship Id="rId4" Type="http://schemas.openxmlformats.org/officeDocument/2006/relationships/image" Target="../media/image75.png"/></Relationships>
</file>

<file path=ppt/slides/_rels/slide3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image" Target="../media/image79.emf"/><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chart" Target="../charts/chart14.xml"/><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8.xml"/><Relationship Id="rId4" Type="http://schemas.openxmlformats.org/officeDocument/2006/relationships/image" Target="../media/image82.emf"/></Relationships>
</file>

<file path=ppt/slides/_rels/slide4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3.xml"/><Relationship Id="rId1" Type="http://schemas.openxmlformats.org/officeDocument/2006/relationships/slideLayout" Target="../slideLayouts/slideLayout5.xml"/><Relationship Id="rId4" Type="http://schemas.openxmlformats.org/officeDocument/2006/relationships/image" Target="../media/image84.jpeg"/></Relationships>
</file>

<file path=ppt/slides/_rels/slide4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4.xml"/><Relationship Id="rId1" Type="http://schemas.openxmlformats.org/officeDocument/2006/relationships/slideLayout" Target="../slideLayouts/slideLayout5.xml"/><Relationship Id="rId4" Type="http://schemas.openxmlformats.org/officeDocument/2006/relationships/image" Target="../media/image85.jpeg"/></Relationships>
</file>

<file path=ppt/slides/_rels/slide45.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8" Type="http://schemas.openxmlformats.org/officeDocument/2006/relationships/image" Target="../media/image88.png"/><Relationship Id="rId13" Type="http://schemas.openxmlformats.org/officeDocument/2006/relationships/image" Target="../media/image93.png"/><Relationship Id="rId18" Type="http://schemas.openxmlformats.org/officeDocument/2006/relationships/image" Target="../media/image98.png"/><Relationship Id="rId26" Type="http://schemas.openxmlformats.org/officeDocument/2006/relationships/image" Target="../media/image106.png"/><Relationship Id="rId3" Type="http://schemas.openxmlformats.org/officeDocument/2006/relationships/slideLayout" Target="../slideLayouts/slideLayout9.xml"/><Relationship Id="rId21" Type="http://schemas.openxmlformats.org/officeDocument/2006/relationships/image" Target="../media/image101.png"/><Relationship Id="rId34" Type="http://schemas.openxmlformats.org/officeDocument/2006/relationships/image" Target="../media/image114.png"/><Relationship Id="rId7" Type="http://schemas.openxmlformats.org/officeDocument/2006/relationships/image" Target="../media/image87.png"/><Relationship Id="rId12" Type="http://schemas.openxmlformats.org/officeDocument/2006/relationships/image" Target="../media/image92.tiff"/><Relationship Id="rId17" Type="http://schemas.openxmlformats.org/officeDocument/2006/relationships/image" Target="../media/image97.png"/><Relationship Id="rId25" Type="http://schemas.openxmlformats.org/officeDocument/2006/relationships/image" Target="../media/image105.png"/><Relationship Id="rId33" Type="http://schemas.openxmlformats.org/officeDocument/2006/relationships/image" Target="../media/image113.png"/><Relationship Id="rId2" Type="http://schemas.openxmlformats.org/officeDocument/2006/relationships/tags" Target="../tags/tag2.xml"/><Relationship Id="rId16" Type="http://schemas.openxmlformats.org/officeDocument/2006/relationships/image" Target="../media/image96.png"/><Relationship Id="rId20" Type="http://schemas.openxmlformats.org/officeDocument/2006/relationships/image" Target="../media/image100.png"/><Relationship Id="rId29" Type="http://schemas.openxmlformats.org/officeDocument/2006/relationships/image" Target="../media/image109.png"/><Relationship Id="rId1" Type="http://schemas.openxmlformats.org/officeDocument/2006/relationships/vmlDrawing" Target="../drawings/vmlDrawing2.vml"/><Relationship Id="rId6" Type="http://schemas.openxmlformats.org/officeDocument/2006/relationships/image" Target="../media/image4.emf"/><Relationship Id="rId11" Type="http://schemas.openxmlformats.org/officeDocument/2006/relationships/image" Target="../media/image91.png"/><Relationship Id="rId24" Type="http://schemas.openxmlformats.org/officeDocument/2006/relationships/image" Target="../media/image104.png"/><Relationship Id="rId32" Type="http://schemas.openxmlformats.org/officeDocument/2006/relationships/image" Target="../media/image112.png"/><Relationship Id="rId37" Type="http://schemas.openxmlformats.org/officeDocument/2006/relationships/image" Target="../media/image117.png"/><Relationship Id="rId5" Type="http://schemas.openxmlformats.org/officeDocument/2006/relationships/oleObject" Target="../embeddings/oleObject2.bin"/><Relationship Id="rId15" Type="http://schemas.openxmlformats.org/officeDocument/2006/relationships/image" Target="../media/image95.png"/><Relationship Id="rId23" Type="http://schemas.openxmlformats.org/officeDocument/2006/relationships/image" Target="../media/image103.png"/><Relationship Id="rId28" Type="http://schemas.openxmlformats.org/officeDocument/2006/relationships/image" Target="../media/image108.png"/><Relationship Id="rId36" Type="http://schemas.openxmlformats.org/officeDocument/2006/relationships/image" Target="../media/image116.png"/><Relationship Id="rId10" Type="http://schemas.openxmlformats.org/officeDocument/2006/relationships/image" Target="../media/image90.png"/><Relationship Id="rId19" Type="http://schemas.openxmlformats.org/officeDocument/2006/relationships/image" Target="../media/image99.png"/><Relationship Id="rId31" Type="http://schemas.openxmlformats.org/officeDocument/2006/relationships/image" Target="../media/image111.png"/><Relationship Id="rId4" Type="http://schemas.openxmlformats.org/officeDocument/2006/relationships/notesSlide" Target="../notesSlides/notesSlide27.xml"/><Relationship Id="rId9" Type="http://schemas.openxmlformats.org/officeDocument/2006/relationships/image" Target="../media/image89.png"/><Relationship Id="rId14" Type="http://schemas.openxmlformats.org/officeDocument/2006/relationships/image" Target="../media/image94.png"/><Relationship Id="rId22" Type="http://schemas.openxmlformats.org/officeDocument/2006/relationships/image" Target="../media/image102.png"/><Relationship Id="rId27" Type="http://schemas.openxmlformats.org/officeDocument/2006/relationships/image" Target="../media/image107.png"/><Relationship Id="rId30" Type="http://schemas.openxmlformats.org/officeDocument/2006/relationships/image" Target="../media/image110.png"/><Relationship Id="rId35" Type="http://schemas.openxmlformats.org/officeDocument/2006/relationships/image" Target="../media/image115.png"/></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tags" Target="../tags/tag3.xml"/><Relationship Id="rId1" Type="http://schemas.openxmlformats.org/officeDocument/2006/relationships/vmlDrawing" Target="../drawings/vmlDrawing3.vml"/><Relationship Id="rId6" Type="http://schemas.openxmlformats.org/officeDocument/2006/relationships/image" Target="../media/image118.png"/><Relationship Id="rId5" Type="http://schemas.openxmlformats.org/officeDocument/2006/relationships/image" Target="../media/image4.emf"/><Relationship Id="rId4" Type="http://schemas.openxmlformats.org/officeDocument/2006/relationships/oleObject" Target="../embeddings/oleObject3.bin"/></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image" Target="../media/image119.png"/><Relationship Id="rId2" Type="http://schemas.openxmlformats.org/officeDocument/2006/relationships/tags" Target="../tags/tag4.xml"/><Relationship Id="rId1" Type="http://schemas.openxmlformats.org/officeDocument/2006/relationships/vmlDrawing" Target="../drawings/vmlDrawing4.vml"/><Relationship Id="rId6" Type="http://schemas.openxmlformats.org/officeDocument/2006/relationships/image" Target="../media/image4.emf"/><Relationship Id="rId5" Type="http://schemas.openxmlformats.org/officeDocument/2006/relationships/oleObject" Target="../embeddings/oleObject4.bin"/><Relationship Id="rId4" Type="http://schemas.openxmlformats.org/officeDocument/2006/relationships/notesSlide" Target="../notesSlides/notesSlide28.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5.xml"/><Relationship Id="rId6" Type="http://schemas.openxmlformats.org/officeDocument/2006/relationships/image" Target="../media/image13.png"/><Relationship Id="rId5" Type="http://schemas.openxmlformats.org/officeDocument/2006/relationships/image" Target="../media/image12.jpeg"/><Relationship Id="rId4" Type="http://schemas.openxmlformats.org/officeDocument/2006/relationships/image" Target="../media/image11.jpeg"/></Relationships>
</file>

<file path=ppt/slides/_rels/slide50.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tags" Target="../tags/tag5.xml"/><Relationship Id="rId1" Type="http://schemas.openxmlformats.org/officeDocument/2006/relationships/vmlDrawing" Target="../drawings/vmlDrawing5.vml"/><Relationship Id="rId6" Type="http://schemas.openxmlformats.org/officeDocument/2006/relationships/image" Target="../media/image121.png"/><Relationship Id="rId5" Type="http://schemas.openxmlformats.org/officeDocument/2006/relationships/image" Target="../media/image4.emf"/><Relationship Id="rId4" Type="http://schemas.openxmlformats.org/officeDocument/2006/relationships/oleObject" Target="../embeddings/oleObject3.bin"/></Relationships>
</file>

<file path=ppt/slides/_rels/slide52.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image" Target="../media/image123.png"/><Relationship Id="rId2" Type="http://schemas.openxmlformats.org/officeDocument/2006/relationships/tags" Target="../tags/tag6.xml"/><Relationship Id="rId1" Type="http://schemas.openxmlformats.org/officeDocument/2006/relationships/vmlDrawing" Target="../drawings/vmlDrawing6.vml"/><Relationship Id="rId6" Type="http://schemas.openxmlformats.org/officeDocument/2006/relationships/image" Target="../media/image4.emf"/><Relationship Id="rId5" Type="http://schemas.openxmlformats.org/officeDocument/2006/relationships/oleObject" Target="../embeddings/oleObject4.bin"/><Relationship Id="rId4" Type="http://schemas.openxmlformats.org/officeDocument/2006/relationships/notesSlide" Target="../notesSlides/notesSlide31.xml"/></Relationships>
</file>

<file path=ppt/slides/_rels/slide5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8" Type="http://schemas.openxmlformats.org/officeDocument/2006/relationships/image" Target="../media/image130.png"/><Relationship Id="rId13" Type="http://schemas.openxmlformats.org/officeDocument/2006/relationships/image" Target="../media/image135.png"/><Relationship Id="rId3" Type="http://schemas.openxmlformats.org/officeDocument/2006/relationships/image" Target="../media/image125.PNG"/><Relationship Id="rId7" Type="http://schemas.openxmlformats.org/officeDocument/2006/relationships/image" Target="../media/image129.png"/><Relationship Id="rId12" Type="http://schemas.openxmlformats.org/officeDocument/2006/relationships/image" Target="../media/image134.png"/><Relationship Id="rId2" Type="http://schemas.openxmlformats.org/officeDocument/2006/relationships/notesSlide" Target="../notesSlides/notesSlide33.xml"/><Relationship Id="rId1" Type="http://schemas.openxmlformats.org/officeDocument/2006/relationships/slideLayout" Target="../slideLayouts/slideLayout5.xml"/><Relationship Id="rId6" Type="http://schemas.openxmlformats.org/officeDocument/2006/relationships/image" Target="../media/image128.png"/><Relationship Id="rId11" Type="http://schemas.openxmlformats.org/officeDocument/2006/relationships/image" Target="../media/image133.png"/><Relationship Id="rId5" Type="http://schemas.openxmlformats.org/officeDocument/2006/relationships/image" Target="../media/image127.png"/><Relationship Id="rId15" Type="http://schemas.openxmlformats.org/officeDocument/2006/relationships/image" Target="../media/image137.png"/><Relationship Id="rId10" Type="http://schemas.openxmlformats.org/officeDocument/2006/relationships/image" Target="../media/image132.png"/><Relationship Id="rId4" Type="http://schemas.openxmlformats.org/officeDocument/2006/relationships/image" Target="../media/image126.png"/><Relationship Id="rId9" Type="http://schemas.openxmlformats.org/officeDocument/2006/relationships/image" Target="../media/image131.png"/><Relationship Id="rId14" Type="http://schemas.openxmlformats.org/officeDocument/2006/relationships/image" Target="../media/image136.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10.xml"/><Relationship Id="rId1" Type="http://schemas.openxmlformats.org/officeDocument/2006/relationships/tags" Target="../tags/tag7.xm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5.xml"/><Relationship Id="rId5" Type="http://schemas.openxmlformats.org/officeDocument/2006/relationships/image" Target="../media/image16.png"/><Relationship Id="rId4" Type="http://schemas.openxmlformats.org/officeDocument/2006/relationships/image" Target="../media/image15.png"/></Relationships>
</file>

<file path=ppt/slides/_rels/slide6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35.xml"/><Relationship Id="rId1" Type="http://schemas.openxmlformats.org/officeDocument/2006/relationships/slideLayout" Target="../slideLayouts/slideLayout3.xml"/><Relationship Id="rId5" Type="http://schemas.openxmlformats.org/officeDocument/2006/relationships/image" Target="../media/image140.png"/><Relationship Id="rId4" Type="http://schemas.openxmlformats.org/officeDocument/2006/relationships/image" Target="../media/image139.png"/></Relationships>
</file>

<file path=ppt/slides/_rels/slide62.xml.rels><?xml version="1.0" encoding="UTF-8" standalone="yes"?>
<Relationships xmlns="http://schemas.openxmlformats.org/package/2006/relationships"><Relationship Id="rId8" Type="http://schemas.openxmlformats.org/officeDocument/2006/relationships/image" Target="../media/image147.png"/><Relationship Id="rId13" Type="http://schemas.openxmlformats.org/officeDocument/2006/relationships/image" Target="../media/image152.png"/><Relationship Id="rId3" Type="http://schemas.openxmlformats.org/officeDocument/2006/relationships/image" Target="../media/image142.png"/><Relationship Id="rId7" Type="http://schemas.openxmlformats.org/officeDocument/2006/relationships/image" Target="../media/image146.png"/><Relationship Id="rId12" Type="http://schemas.openxmlformats.org/officeDocument/2006/relationships/image" Target="../media/image151.png"/><Relationship Id="rId2" Type="http://schemas.openxmlformats.org/officeDocument/2006/relationships/image" Target="../media/image141.png"/><Relationship Id="rId1" Type="http://schemas.openxmlformats.org/officeDocument/2006/relationships/slideLayout" Target="../slideLayouts/slideLayout5.xml"/><Relationship Id="rId6" Type="http://schemas.openxmlformats.org/officeDocument/2006/relationships/image" Target="../media/image145.png"/><Relationship Id="rId11" Type="http://schemas.openxmlformats.org/officeDocument/2006/relationships/image" Target="../media/image150.png"/><Relationship Id="rId5" Type="http://schemas.openxmlformats.org/officeDocument/2006/relationships/image" Target="../media/image144.png"/><Relationship Id="rId10" Type="http://schemas.openxmlformats.org/officeDocument/2006/relationships/image" Target="../media/image149.png"/><Relationship Id="rId4" Type="http://schemas.openxmlformats.org/officeDocument/2006/relationships/image" Target="../media/image143.png"/><Relationship Id="rId9" Type="http://schemas.openxmlformats.org/officeDocument/2006/relationships/image" Target="../media/image148.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image" Target="../media/image155.png"/><Relationship Id="rId1" Type="http://schemas.openxmlformats.org/officeDocument/2006/relationships/slideLayout" Target="../slideLayouts/slideLayout5.xml"/><Relationship Id="rId4" Type="http://schemas.openxmlformats.org/officeDocument/2006/relationships/image" Target="../media/image157.png"/></Relationships>
</file>

<file path=ppt/slides/_rels/slide68.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image" Target="../media/image155.png"/><Relationship Id="rId1" Type="http://schemas.openxmlformats.org/officeDocument/2006/relationships/slideLayout" Target="../slideLayouts/slideLayout5.xml"/><Relationship Id="rId4" Type="http://schemas.openxmlformats.org/officeDocument/2006/relationships/image" Target="../media/image157.png"/></Relationships>
</file>

<file path=ppt/slides/_rels/slide69.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18.jpeg"/></Relationships>
</file>

<file path=ppt/slides/_rels/slide70.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5.xml"/></Relationships>
</file>

<file path=ppt/slides/_rels/slide71.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5.xml"/></Relationships>
</file>

<file path=ppt/slides/_rels/slide72.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5.xml"/></Relationships>
</file>

<file path=ppt/slides/_rels/slide73.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5.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png"/><Relationship Id="rId1" Type="http://schemas.openxmlformats.org/officeDocument/2006/relationships/slideLayout" Target="../slideLayouts/slideLayout5.xml"/><Relationship Id="rId5" Type="http://schemas.openxmlformats.org/officeDocument/2006/relationships/image" Target="../media/image22.emf"/><Relationship Id="rId4" Type="http://schemas.openxmlformats.org/officeDocument/2006/relationships/image" Target="../media/image21.emf"/></Relationships>
</file>

<file path=ppt/slides/_rels/slide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25.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ctrTitle"/>
          </p:nvPr>
        </p:nvSpPr>
        <p:spPr>
          <a:xfrm>
            <a:off x="595049" y="3752338"/>
            <a:ext cx="10639008" cy="1200489"/>
          </a:xfrm>
        </p:spPr>
        <p:txBody>
          <a:bodyPr/>
          <a:lstStyle/>
          <a:p>
            <a:pPr lvl="0"/>
            <a:r>
              <a:rPr lang="en-US" sz="3600" dirty="0" smtClean="0"/>
              <a:t>Improving Patient Flow through a Centralized Command </a:t>
            </a:r>
            <a:r>
              <a:rPr lang="en-US" sz="3600" dirty="0"/>
              <a:t>Center</a:t>
            </a:r>
          </a:p>
        </p:txBody>
      </p:sp>
      <p:sp>
        <p:nvSpPr>
          <p:cNvPr id="4" name="Date Placeholder 3"/>
          <p:cNvSpPr>
            <a:spLocks noGrp="1"/>
          </p:cNvSpPr>
          <p:nvPr>
            <p:ph type="dt" sz="half" idx="10"/>
          </p:nvPr>
        </p:nvSpPr>
        <p:spPr/>
        <p:txBody>
          <a:bodyPr/>
          <a:lstStyle/>
          <a:p>
            <a:endParaRPr lang="en-US" dirty="0"/>
          </a:p>
          <a:p>
            <a:endParaRPr lang="en-US" dirty="0"/>
          </a:p>
          <a:p>
            <a:endParaRPr lang="en-US" dirty="0"/>
          </a:p>
          <a:p>
            <a:endParaRPr lang="en-US" dirty="0"/>
          </a:p>
          <a:p>
            <a:r>
              <a:rPr lang="en-US" dirty="0"/>
              <a:t/>
            </a:r>
            <a:br>
              <a:rPr lang="en-US" dirty="0"/>
            </a:br>
            <a:endParaRPr lang="en-US" dirty="0"/>
          </a:p>
        </p:txBody>
      </p:sp>
      <p:sp>
        <p:nvSpPr>
          <p:cNvPr id="13" name="Title 1"/>
          <p:cNvSpPr txBox="1">
            <a:spLocks/>
          </p:cNvSpPr>
          <p:nvPr/>
        </p:nvSpPr>
        <p:spPr>
          <a:xfrm>
            <a:off x="508000" y="3429000"/>
            <a:ext cx="11176000" cy="1752600"/>
          </a:xfrm>
          <a:prstGeom prst="rect">
            <a:avLst/>
          </a:prstGeom>
        </p:spPr>
        <p:txBody>
          <a:bodyPr vert="horz" lIns="0" tIns="0" rIns="0" bIns="0" rtlCol="0" anchor="t" anchorCtr="0">
            <a:no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3200" b="0" i="0" u="none" strike="noStrike" kern="1200" cap="none" spc="0" normalizeH="0" baseline="0" noProof="0" dirty="0">
              <a:ln>
                <a:noFill/>
              </a:ln>
              <a:solidFill>
                <a:schemeClr val="accent2"/>
              </a:solidFill>
              <a:effectLst/>
              <a:uLnTx/>
              <a:uFillTx/>
              <a:latin typeface="+mj-lt"/>
              <a:ea typeface="+mj-ea"/>
              <a:cs typeface="+mj-cs"/>
            </a:endParaRPr>
          </a:p>
        </p:txBody>
      </p:sp>
      <p:sp>
        <p:nvSpPr>
          <p:cNvPr id="21" name="Title 11"/>
          <p:cNvSpPr txBox="1">
            <a:spLocks/>
          </p:cNvSpPr>
          <p:nvPr/>
        </p:nvSpPr>
        <p:spPr>
          <a:xfrm>
            <a:off x="595049" y="5138854"/>
            <a:ext cx="11062825" cy="1006429"/>
          </a:xfrm>
          <a:prstGeom prst="rect">
            <a:avLst/>
          </a:prstGeom>
        </p:spPr>
        <p:txBody>
          <a:bodyPr vert="horz" wrap="square" lIns="0" tIns="0" rIns="0" bIns="0" rtlCol="0" anchor="t" anchorCtr="0">
            <a:spAutoFit/>
          </a:bodyPr>
          <a:lstStyle/>
          <a:p>
            <a:pPr lvl="0">
              <a:lnSpc>
                <a:spcPct val="90000"/>
              </a:lnSpc>
              <a:spcBef>
                <a:spcPts val="600"/>
              </a:spcBef>
              <a:defRPr/>
            </a:pPr>
            <a:r>
              <a:rPr lang="en-US" b="1" dirty="0">
                <a:solidFill>
                  <a:schemeClr val="tx2"/>
                </a:solidFill>
              </a:rPr>
              <a:t>James Scheulen, Chief Administrative </a:t>
            </a:r>
            <a:r>
              <a:rPr lang="en-US" b="1" dirty="0" smtClean="0">
                <a:solidFill>
                  <a:schemeClr val="tx2"/>
                </a:solidFill>
              </a:rPr>
              <a:t>Officer</a:t>
            </a:r>
          </a:p>
          <a:p>
            <a:pPr lvl="0">
              <a:lnSpc>
                <a:spcPct val="90000"/>
              </a:lnSpc>
              <a:spcBef>
                <a:spcPts val="600"/>
              </a:spcBef>
              <a:defRPr/>
            </a:pPr>
            <a:r>
              <a:rPr lang="en-US" b="1" dirty="0" smtClean="0">
                <a:solidFill>
                  <a:schemeClr val="tx2"/>
                </a:solidFill>
              </a:rPr>
              <a:t>Emergency Medicine </a:t>
            </a:r>
            <a:r>
              <a:rPr lang="en-US" b="1" dirty="0">
                <a:solidFill>
                  <a:schemeClr val="tx2"/>
                </a:solidFill>
              </a:rPr>
              <a:t>and Capacity </a:t>
            </a:r>
            <a:r>
              <a:rPr lang="en-US" b="1" dirty="0" smtClean="0">
                <a:solidFill>
                  <a:schemeClr val="tx2"/>
                </a:solidFill>
              </a:rPr>
              <a:t>Management</a:t>
            </a:r>
          </a:p>
          <a:p>
            <a:pPr lvl="0">
              <a:lnSpc>
                <a:spcPct val="90000"/>
              </a:lnSpc>
              <a:spcBef>
                <a:spcPts val="600"/>
              </a:spcBef>
              <a:defRPr/>
            </a:pPr>
            <a:r>
              <a:rPr lang="en-US" b="1" dirty="0" smtClean="0">
                <a:solidFill>
                  <a:schemeClr val="tx2"/>
                </a:solidFill>
              </a:rPr>
              <a:t>Johns </a:t>
            </a:r>
            <a:r>
              <a:rPr lang="en-US" b="1" dirty="0">
                <a:solidFill>
                  <a:schemeClr val="tx2"/>
                </a:solidFill>
              </a:rPr>
              <a:t>Hopkins Medicine</a:t>
            </a:r>
          </a:p>
          <a:p>
            <a:pPr lvl="0">
              <a:lnSpc>
                <a:spcPct val="90000"/>
              </a:lnSpc>
              <a:spcBef>
                <a:spcPts val="600"/>
              </a:spcBef>
              <a:defRPr/>
            </a:pPr>
            <a:endParaRPr lang="en-US" sz="200" b="1" dirty="0">
              <a:solidFill>
                <a:schemeClr val="tx2"/>
              </a:solidFill>
            </a:endParaRPr>
          </a:p>
        </p:txBody>
      </p:sp>
      <p:pic>
        <p:nvPicPr>
          <p:cNvPr id="9" name="Picture 8"/>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702879" y="611761"/>
            <a:ext cx="4835772" cy="2724225"/>
          </a:xfrm>
          <a:prstGeom prst="rect">
            <a:avLst/>
          </a:prstGeom>
        </p:spPr>
      </p:pic>
    </p:spTree>
    <p:extLst>
      <p:ext uri="{BB962C8B-B14F-4D97-AF65-F5344CB8AC3E}">
        <p14:creationId xmlns:p14="http://schemas.microsoft.com/office/powerpoint/2010/main" val="903113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stretch>
            <a:fillRect/>
          </a:stretch>
        </p:blipFill>
        <p:spPr>
          <a:xfrm>
            <a:off x="3793226" y="3296348"/>
            <a:ext cx="4177121" cy="3136114"/>
          </a:xfrm>
          <a:prstGeom prst="rect">
            <a:avLst/>
          </a:prstGeom>
        </p:spPr>
      </p:pic>
      <p:pic>
        <p:nvPicPr>
          <p:cNvPr id="9" name="Picture 8"/>
          <p:cNvPicPr>
            <a:picLocks noChangeAspect="1"/>
          </p:cNvPicPr>
          <p:nvPr/>
        </p:nvPicPr>
        <p:blipFill>
          <a:blip r:embed="rId4" cstate="print"/>
          <a:stretch>
            <a:fillRect/>
          </a:stretch>
        </p:blipFill>
        <p:spPr>
          <a:xfrm>
            <a:off x="1847568" y="2603676"/>
            <a:ext cx="2038350" cy="2387969"/>
          </a:xfrm>
          <a:prstGeom prst="rect">
            <a:avLst/>
          </a:prstGeom>
          <a:ln w="6350">
            <a:solidFill>
              <a:schemeClr val="bg1">
                <a:lumMod val="85000"/>
              </a:schemeClr>
            </a:solidFill>
          </a:ln>
        </p:spPr>
      </p:pic>
      <p:sp>
        <p:nvSpPr>
          <p:cNvPr id="2" name="Title 1"/>
          <p:cNvSpPr>
            <a:spLocks noGrp="1"/>
          </p:cNvSpPr>
          <p:nvPr>
            <p:ph type="title"/>
          </p:nvPr>
        </p:nvSpPr>
        <p:spPr/>
        <p:txBody>
          <a:bodyPr/>
          <a:lstStyle/>
          <a:p>
            <a:r>
              <a:rPr lang="en-US"/>
              <a:t>Set the Stage:</a:t>
            </a:r>
            <a:endParaRPr lang="en-US" dirty="0"/>
          </a:p>
        </p:txBody>
      </p:sp>
      <p:sp>
        <p:nvSpPr>
          <p:cNvPr id="3" name="Content Placeholder 2"/>
          <p:cNvSpPr>
            <a:spLocks noGrp="1"/>
          </p:cNvSpPr>
          <p:nvPr>
            <p:ph idx="13"/>
          </p:nvPr>
        </p:nvSpPr>
        <p:spPr>
          <a:xfrm>
            <a:off x="495300" y="1626821"/>
            <a:ext cx="11201400" cy="4290059"/>
          </a:xfrm>
        </p:spPr>
        <p:txBody>
          <a:bodyPr/>
          <a:lstStyle/>
          <a:p>
            <a:r>
              <a:rPr lang="en-US" sz="2400" dirty="0">
                <a:solidFill>
                  <a:schemeClr val="tx2"/>
                </a:solidFill>
              </a:rPr>
              <a:t>Hospital leaders find ourselves having to manage with </a:t>
            </a:r>
            <a:r>
              <a:rPr lang="en-US" sz="2400" b="1" i="1" dirty="0">
                <a:solidFill>
                  <a:srgbClr val="FF0000"/>
                </a:solidFill>
              </a:rPr>
              <a:t>fewer resources</a:t>
            </a:r>
          </a:p>
          <a:p>
            <a:r>
              <a:rPr lang="en-US" sz="2400" dirty="0">
                <a:solidFill>
                  <a:schemeClr val="tx2"/>
                </a:solidFill>
              </a:rPr>
              <a:t>Hospital leaders find ourselves having to think more critically about </a:t>
            </a:r>
            <a:r>
              <a:rPr lang="en-US" sz="2400" b="1" i="1" dirty="0">
                <a:solidFill>
                  <a:srgbClr val="FF0000"/>
                </a:solidFill>
              </a:rPr>
              <a:t>efficiency</a:t>
            </a:r>
          </a:p>
        </p:txBody>
      </p:sp>
      <p:sp>
        <p:nvSpPr>
          <p:cNvPr id="6" name="Slide Number Placeholder 5"/>
          <p:cNvSpPr>
            <a:spLocks noGrp="1"/>
          </p:cNvSpPr>
          <p:nvPr>
            <p:ph type="sldNum" sz="quarter" idx="4"/>
          </p:nvPr>
        </p:nvSpPr>
        <p:spPr/>
        <p:txBody>
          <a:bodyPr/>
          <a:lstStyle/>
          <a:p>
            <a:fld id="{E04DBCE6-F1F5-4031-A564-10488150BB65}" type="slidenum">
              <a:rPr lang="en-US" smtClean="0"/>
              <a:pPr/>
              <a:t>10</a:t>
            </a:fld>
            <a:endParaRPr lang="en-US"/>
          </a:p>
        </p:txBody>
      </p:sp>
      <p:pic>
        <p:nvPicPr>
          <p:cNvPr id="7" name="Picture 6"/>
          <p:cNvPicPr>
            <a:picLocks noChangeAspect="1"/>
          </p:cNvPicPr>
          <p:nvPr/>
        </p:nvPicPr>
        <p:blipFill>
          <a:blip r:embed="rId5" cstate="print"/>
          <a:stretch>
            <a:fillRect/>
          </a:stretch>
        </p:blipFill>
        <p:spPr>
          <a:xfrm>
            <a:off x="167364" y="3318263"/>
            <a:ext cx="1974960" cy="2903725"/>
          </a:xfrm>
          <a:prstGeom prst="rect">
            <a:avLst/>
          </a:prstGeom>
        </p:spPr>
      </p:pic>
      <p:pic>
        <p:nvPicPr>
          <p:cNvPr id="16" name="Picture 15"/>
          <p:cNvPicPr>
            <a:picLocks noChangeAspect="1"/>
          </p:cNvPicPr>
          <p:nvPr/>
        </p:nvPicPr>
        <p:blipFill>
          <a:blip r:embed="rId6" cstate="print"/>
          <a:stretch>
            <a:fillRect/>
          </a:stretch>
        </p:blipFill>
        <p:spPr>
          <a:xfrm>
            <a:off x="7982817" y="2957149"/>
            <a:ext cx="3553033" cy="1907256"/>
          </a:xfrm>
          <a:prstGeom prst="rect">
            <a:avLst/>
          </a:prstGeom>
        </p:spPr>
      </p:pic>
      <p:pic>
        <p:nvPicPr>
          <p:cNvPr id="10" name="Picture 9"/>
          <p:cNvPicPr>
            <a:picLocks noChangeAspect="1"/>
          </p:cNvPicPr>
          <p:nvPr/>
        </p:nvPicPr>
        <p:blipFill>
          <a:blip r:embed="rId7" cstate="print"/>
          <a:stretch>
            <a:fillRect/>
          </a:stretch>
        </p:blipFill>
        <p:spPr>
          <a:xfrm>
            <a:off x="9445483" y="4864405"/>
            <a:ext cx="2466975" cy="1847850"/>
          </a:xfrm>
          <a:prstGeom prst="rect">
            <a:avLst/>
          </a:prstGeom>
          <a:ln w="6350">
            <a:solidFill>
              <a:schemeClr val="bg1">
                <a:lumMod val="85000"/>
              </a:schemeClr>
            </a:solidFill>
          </a:ln>
        </p:spPr>
      </p:pic>
      <p:sp>
        <p:nvSpPr>
          <p:cNvPr id="11" name="Rectangle 10"/>
          <p:cNvSpPr/>
          <p:nvPr/>
        </p:nvSpPr>
        <p:spPr>
          <a:xfrm>
            <a:off x="313509" y="6303481"/>
            <a:ext cx="896982" cy="4108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09042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Set the Stage:</a:t>
            </a:r>
          </a:p>
        </p:txBody>
      </p:sp>
      <p:sp>
        <p:nvSpPr>
          <p:cNvPr id="3" name="Content Placeholder 2"/>
          <p:cNvSpPr>
            <a:spLocks noGrp="1"/>
          </p:cNvSpPr>
          <p:nvPr>
            <p:ph idx="13"/>
          </p:nvPr>
        </p:nvSpPr>
        <p:spPr>
          <a:xfrm>
            <a:off x="495300" y="1626821"/>
            <a:ext cx="11201400" cy="4290059"/>
          </a:xfrm>
        </p:spPr>
        <p:txBody>
          <a:bodyPr/>
          <a:lstStyle/>
          <a:p>
            <a:r>
              <a:rPr lang="en-US" sz="2400" dirty="0">
                <a:solidFill>
                  <a:schemeClr val="tx2"/>
                </a:solidFill>
              </a:rPr>
              <a:t>Hospital leaders find ourselves thinking about the intersection of </a:t>
            </a:r>
            <a:r>
              <a:rPr lang="en-US" sz="2400" b="1" i="1" dirty="0">
                <a:solidFill>
                  <a:srgbClr val="FF0000"/>
                </a:solidFill>
              </a:rPr>
              <a:t>quality, safety, outcomes, service and efficiency</a:t>
            </a:r>
          </a:p>
        </p:txBody>
      </p:sp>
      <p:sp>
        <p:nvSpPr>
          <p:cNvPr id="6" name="Slide Number Placeholder 5"/>
          <p:cNvSpPr>
            <a:spLocks noGrp="1"/>
          </p:cNvSpPr>
          <p:nvPr>
            <p:ph type="sldNum" sz="quarter" idx="4"/>
          </p:nvPr>
        </p:nvSpPr>
        <p:spPr/>
        <p:txBody>
          <a:bodyPr/>
          <a:lstStyle/>
          <a:p>
            <a:fld id="{E04DBCE6-F1F5-4031-A564-10488150BB65}" type="slidenum">
              <a:rPr lang="en-US" smtClean="0"/>
              <a:pPr/>
              <a:t>11</a:t>
            </a:fld>
            <a:endParaRPr lang="en-US"/>
          </a:p>
        </p:txBody>
      </p:sp>
      <p:pic>
        <p:nvPicPr>
          <p:cNvPr id="9" name="Picture 8"/>
          <p:cNvPicPr>
            <a:picLocks noChangeAspect="1"/>
          </p:cNvPicPr>
          <p:nvPr/>
        </p:nvPicPr>
        <p:blipFill>
          <a:blip r:embed="rId3" cstate="print"/>
          <a:stretch>
            <a:fillRect/>
          </a:stretch>
        </p:blipFill>
        <p:spPr>
          <a:xfrm>
            <a:off x="9551757" y="2640911"/>
            <a:ext cx="1676400" cy="1714500"/>
          </a:xfrm>
          <a:prstGeom prst="rect">
            <a:avLst/>
          </a:prstGeom>
        </p:spPr>
      </p:pic>
      <p:pic>
        <p:nvPicPr>
          <p:cNvPr id="12" name="Picture 11"/>
          <p:cNvPicPr>
            <a:picLocks noChangeAspect="1"/>
          </p:cNvPicPr>
          <p:nvPr/>
        </p:nvPicPr>
        <p:blipFill>
          <a:blip r:embed="rId4" cstate="print"/>
          <a:stretch>
            <a:fillRect/>
          </a:stretch>
        </p:blipFill>
        <p:spPr>
          <a:xfrm>
            <a:off x="8848725" y="4765108"/>
            <a:ext cx="2847975" cy="1307831"/>
          </a:xfrm>
          <a:prstGeom prst="rect">
            <a:avLst/>
          </a:prstGeom>
        </p:spPr>
      </p:pic>
      <p:pic>
        <p:nvPicPr>
          <p:cNvPr id="10" name="Picture 9"/>
          <p:cNvPicPr>
            <a:picLocks noChangeAspect="1"/>
          </p:cNvPicPr>
          <p:nvPr/>
        </p:nvPicPr>
        <p:blipFill>
          <a:blip r:embed="rId5" cstate="print"/>
          <a:stretch>
            <a:fillRect/>
          </a:stretch>
        </p:blipFill>
        <p:spPr>
          <a:xfrm>
            <a:off x="5997792" y="2640911"/>
            <a:ext cx="2614488" cy="1850705"/>
          </a:xfrm>
          <a:prstGeom prst="rect">
            <a:avLst/>
          </a:prstGeom>
        </p:spPr>
      </p:pic>
      <p:pic>
        <p:nvPicPr>
          <p:cNvPr id="8" name="Picture 7"/>
          <p:cNvPicPr>
            <a:picLocks noChangeAspect="1"/>
          </p:cNvPicPr>
          <p:nvPr/>
        </p:nvPicPr>
        <p:blipFill>
          <a:blip r:embed="rId6" cstate="print"/>
          <a:stretch>
            <a:fillRect/>
          </a:stretch>
        </p:blipFill>
        <p:spPr>
          <a:xfrm>
            <a:off x="6531399" y="4688573"/>
            <a:ext cx="1460901" cy="1460901"/>
          </a:xfrm>
          <a:prstGeom prst="rect">
            <a:avLst/>
          </a:prstGeom>
        </p:spPr>
      </p:pic>
      <p:pic>
        <p:nvPicPr>
          <p:cNvPr id="13" name="Picture 12"/>
          <p:cNvPicPr>
            <a:picLocks noChangeAspect="1"/>
          </p:cNvPicPr>
          <p:nvPr/>
        </p:nvPicPr>
        <p:blipFill>
          <a:blip r:embed="rId7" cstate="print"/>
          <a:stretch>
            <a:fillRect/>
          </a:stretch>
        </p:blipFill>
        <p:spPr>
          <a:xfrm>
            <a:off x="1266075" y="4750315"/>
            <a:ext cx="4378962" cy="1337417"/>
          </a:xfrm>
          <a:prstGeom prst="rect">
            <a:avLst/>
          </a:prstGeom>
        </p:spPr>
      </p:pic>
      <p:pic>
        <p:nvPicPr>
          <p:cNvPr id="18" name="Picture 17"/>
          <p:cNvPicPr>
            <a:picLocks noChangeAspect="1"/>
          </p:cNvPicPr>
          <p:nvPr/>
        </p:nvPicPr>
        <p:blipFill>
          <a:blip r:embed="rId8" cstate="print"/>
          <a:stretch>
            <a:fillRect/>
          </a:stretch>
        </p:blipFill>
        <p:spPr>
          <a:xfrm>
            <a:off x="3244527" y="2666632"/>
            <a:ext cx="1813788" cy="1824984"/>
          </a:xfrm>
          <a:prstGeom prst="rect">
            <a:avLst/>
          </a:prstGeom>
        </p:spPr>
      </p:pic>
      <p:pic>
        <p:nvPicPr>
          <p:cNvPr id="19" name="Picture 18"/>
          <p:cNvPicPr>
            <a:picLocks noChangeAspect="1"/>
          </p:cNvPicPr>
          <p:nvPr/>
        </p:nvPicPr>
        <p:blipFill>
          <a:blip r:embed="rId9" cstate="print"/>
          <a:stretch>
            <a:fillRect/>
          </a:stretch>
        </p:blipFill>
        <p:spPr>
          <a:xfrm>
            <a:off x="495300" y="2640911"/>
            <a:ext cx="1809750" cy="1952184"/>
          </a:xfrm>
          <a:prstGeom prst="rect">
            <a:avLst/>
          </a:prstGeom>
        </p:spPr>
      </p:pic>
      <p:sp>
        <p:nvSpPr>
          <p:cNvPr id="14" name="Rectangle 13"/>
          <p:cNvSpPr/>
          <p:nvPr/>
        </p:nvSpPr>
        <p:spPr>
          <a:xfrm>
            <a:off x="313509" y="6303481"/>
            <a:ext cx="896982" cy="4108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70772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95300" y="1505710"/>
            <a:ext cx="3968058" cy="4704967"/>
          </a:xfrm>
          <a:prstGeom prst="rect">
            <a:avLst/>
          </a:prstGeom>
          <a:solidFill>
            <a:srgbClr val="1F497D"/>
          </a:solidFill>
          <a:ln>
            <a:noFill/>
          </a:ln>
          <a:effectLst/>
          <a:scene3d>
            <a:camera prst="orthographicFront">
              <a:rot lat="0" lon="0" rev="0"/>
            </a:camera>
            <a:lightRig rig="twoPt" dir="tl"/>
          </a:scene3d>
        </p:spPr>
        <p:style>
          <a:lnRef idx="0">
            <a:schemeClr val="dk1"/>
          </a:lnRef>
          <a:fillRef idx="3">
            <a:schemeClr val="dk1"/>
          </a:fillRef>
          <a:effectRef idx="3">
            <a:schemeClr val="dk1"/>
          </a:effectRef>
          <a:fontRef idx="minor">
            <a:schemeClr val="lt1"/>
          </a:fontRef>
        </p:style>
        <p:txBody>
          <a:bodyPr wrap="square" rtlCol="0" anchor="ctr" anchorCtr="0">
            <a:noAutofit/>
          </a:bodyPr>
          <a:lstStyle/>
          <a:p>
            <a:pPr algn="ctr"/>
            <a:r>
              <a:rPr lang="en-US" sz="3200" b="1" dirty="0"/>
              <a:t>Definition of a “System”</a:t>
            </a:r>
          </a:p>
          <a:p>
            <a:pPr algn="ctr"/>
            <a:endParaRPr lang="en-US" sz="1600" b="1" dirty="0"/>
          </a:p>
          <a:p>
            <a:pPr algn="ctr"/>
            <a:r>
              <a:rPr lang="en-US" sz="2400" b="1" dirty="0">
                <a:solidFill>
                  <a:srgbClr val="FFC000"/>
                </a:solidFill>
              </a:rPr>
              <a:t>Inputs</a:t>
            </a:r>
          </a:p>
          <a:p>
            <a:pPr algn="ctr"/>
            <a:r>
              <a:rPr lang="en-US" sz="2400" b="1" dirty="0">
                <a:solidFill>
                  <a:srgbClr val="FFC000"/>
                </a:solidFill>
              </a:rPr>
              <a:t>Processes</a:t>
            </a:r>
          </a:p>
          <a:p>
            <a:pPr algn="ctr"/>
            <a:r>
              <a:rPr lang="en-US" sz="2400" b="1" dirty="0">
                <a:solidFill>
                  <a:srgbClr val="FFC000"/>
                </a:solidFill>
              </a:rPr>
              <a:t>Outputs</a:t>
            </a:r>
          </a:p>
          <a:p>
            <a:pPr algn="ctr"/>
            <a:endParaRPr lang="en-US" sz="1600" b="1" dirty="0"/>
          </a:p>
          <a:p>
            <a:pPr algn="ctr"/>
            <a:r>
              <a:rPr lang="en-US" sz="2400" b="1" dirty="0">
                <a:solidFill>
                  <a:schemeClr val="bg1"/>
                </a:solidFill>
              </a:rPr>
              <a:t>Elements that interact </a:t>
            </a:r>
            <a:br>
              <a:rPr lang="en-US" sz="2400" b="1" dirty="0">
                <a:solidFill>
                  <a:schemeClr val="bg1"/>
                </a:solidFill>
              </a:rPr>
            </a:br>
            <a:r>
              <a:rPr lang="en-US" sz="2400" b="1" dirty="0">
                <a:solidFill>
                  <a:schemeClr val="bg1"/>
                </a:solidFill>
              </a:rPr>
              <a:t>to produce an outcome </a:t>
            </a:r>
            <a:br>
              <a:rPr lang="en-US" sz="2400" b="1" dirty="0">
                <a:solidFill>
                  <a:schemeClr val="bg1"/>
                </a:solidFill>
              </a:rPr>
            </a:br>
            <a:r>
              <a:rPr lang="en-US" sz="2400" b="1" dirty="0">
                <a:solidFill>
                  <a:schemeClr val="bg1"/>
                </a:solidFill>
              </a:rPr>
              <a:t>not obtainable by the </a:t>
            </a:r>
            <a:br>
              <a:rPr lang="en-US" sz="2400" b="1" dirty="0">
                <a:solidFill>
                  <a:schemeClr val="bg1"/>
                </a:solidFill>
              </a:rPr>
            </a:br>
            <a:r>
              <a:rPr lang="en-US" sz="2400" b="1" dirty="0">
                <a:solidFill>
                  <a:schemeClr val="bg1"/>
                </a:solidFill>
              </a:rPr>
              <a:t>elements themselves </a:t>
            </a:r>
          </a:p>
        </p:txBody>
      </p:sp>
      <p:pic>
        <p:nvPicPr>
          <p:cNvPr id="140" name="Picture 3"/>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l="23418" t="21399" r="5938"/>
          <a:stretch/>
        </p:blipFill>
        <p:spPr bwMode="auto">
          <a:xfrm>
            <a:off x="5829731" y="1532092"/>
            <a:ext cx="4473799" cy="50289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2"/>
          <p:cNvSpPr>
            <a:spLocks noGrp="1"/>
          </p:cNvSpPr>
          <p:nvPr>
            <p:ph type="title"/>
          </p:nvPr>
        </p:nvSpPr>
        <p:spPr/>
        <p:txBody>
          <a:bodyPr/>
          <a:lstStyle/>
          <a:p>
            <a:r>
              <a:rPr lang="en-US" dirty="0"/>
              <a:t>A New Level of Complexity: The Hospital as a System</a:t>
            </a:r>
          </a:p>
        </p:txBody>
      </p:sp>
      <p:sp>
        <p:nvSpPr>
          <p:cNvPr id="19" name="Rectangle 6"/>
          <p:cNvSpPr>
            <a:spLocks noGrp="1" noChangeArrowheads="1"/>
          </p:cNvSpPr>
          <p:nvPr>
            <p:ph type="sldNum" sz="quarter" idx="4"/>
          </p:nvPr>
        </p:nvSpPr>
        <p:spPr/>
        <p:txBody>
          <a:bodyPr/>
          <a:lstStyle>
            <a:lvl1pPr algn="r">
              <a:defRPr sz="1200">
                <a:solidFill>
                  <a:srgbClr val="254B8E"/>
                </a:solidFill>
                <a:latin typeface="Arial" pitchFamily="34" charset="0"/>
              </a:defRPr>
            </a:lvl1pPr>
          </a:lstStyle>
          <a:p>
            <a:fld id="{94F901E3-D89F-4B38-855A-28559E933E1D}" type="slidenum">
              <a:rPr lang="en-US" smtClean="0"/>
              <a:pPr/>
              <a:t>12</a:t>
            </a:fld>
            <a:endParaRPr lang="en-US"/>
          </a:p>
        </p:txBody>
      </p:sp>
      <p:grpSp>
        <p:nvGrpSpPr>
          <p:cNvPr id="22" name="Group 21"/>
          <p:cNvGrpSpPr/>
          <p:nvPr/>
        </p:nvGrpSpPr>
        <p:grpSpPr>
          <a:xfrm>
            <a:off x="9060958" y="1739247"/>
            <a:ext cx="583385" cy="362606"/>
            <a:chOff x="9060958" y="1739247"/>
            <a:chExt cx="583385" cy="362606"/>
          </a:xfrm>
        </p:grpSpPr>
        <p:sp>
          <p:nvSpPr>
            <p:cNvPr id="335" name="Freeform 6"/>
            <p:cNvSpPr>
              <a:spLocks/>
            </p:cNvSpPr>
            <p:nvPr/>
          </p:nvSpPr>
          <p:spPr bwMode="auto">
            <a:xfrm>
              <a:off x="9239614" y="1739247"/>
              <a:ext cx="222721" cy="54514"/>
            </a:xfrm>
            <a:custGeom>
              <a:avLst/>
              <a:gdLst>
                <a:gd name="T0" fmla="*/ 158 w 1395"/>
                <a:gd name="T1" fmla="*/ 0 h 467"/>
                <a:gd name="T2" fmla="*/ 1237 w 1395"/>
                <a:gd name="T3" fmla="*/ 0 h 467"/>
                <a:gd name="T4" fmla="*/ 1269 w 1395"/>
                <a:gd name="T5" fmla="*/ 4 h 467"/>
                <a:gd name="T6" fmla="*/ 1298 w 1395"/>
                <a:gd name="T7" fmla="*/ 12 h 467"/>
                <a:gd name="T8" fmla="*/ 1324 w 1395"/>
                <a:gd name="T9" fmla="*/ 27 h 467"/>
                <a:gd name="T10" fmla="*/ 1348 w 1395"/>
                <a:gd name="T11" fmla="*/ 47 h 467"/>
                <a:gd name="T12" fmla="*/ 1367 w 1395"/>
                <a:gd name="T13" fmla="*/ 70 h 467"/>
                <a:gd name="T14" fmla="*/ 1382 w 1395"/>
                <a:gd name="T15" fmla="*/ 97 h 467"/>
                <a:gd name="T16" fmla="*/ 1391 w 1395"/>
                <a:gd name="T17" fmla="*/ 126 h 467"/>
                <a:gd name="T18" fmla="*/ 1395 w 1395"/>
                <a:gd name="T19" fmla="*/ 158 h 467"/>
                <a:gd name="T20" fmla="*/ 1395 w 1395"/>
                <a:gd name="T21" fmla="*/ 372 h 467"/>
                <a:gd name="T22" fmla="*/ 1391 w 1395"/>
                <a:gd name="T23" fmla="*/ 398 h 467"/>
                <a:gd name="T24" fmla="*/ 1381 w 1395"/>
                <a:gd name="T25" fmla="*/ 420 h 467"/>
                <a:gd name="T26" fmla="*/ 1367 w 1395"/>
                <a:gd name="T27" fmla="*/ 439 h 467"/>
                <a:gd name="T28" fmla="*/ 1348 w 1395"/>
                <a:gd name="T29" fmla="*/ 454 h 467"/>
                <a:gd name="T30" fmla="*/ 1324 w 1395"/>
                <a:gd name="T31" fmla="*/ 463 h 467"/>
                <a:gd name="T32" fmla="*/ 1300 w 1395"/>
                <a:gd name="T33" fmla="*/ 467 h 467"/>
                <a:gd name="T34" fmla="*/ 1274 w 1395"/>
                <a:gd name="T35" fmla="*/ 463 h 467"/>
                <a:gd name="T36" fmla="*/ 1252 w 1395"/>
                <a:gd name="T37" fmla="*/ 454 h 467"/>
                <a:gd name="T38" fmla="*/ 1233 w 1395"/>
                <a:gd name="T39" fmla="*/ 439 h 467"/>
                <a:gd name="T40" fmla="*/ 1219 w 1395"/>
                <a:gd name="T41" fmla="*/ 420 h 467"/>
                <a:gd name="T42" fmla="*/ 1209 w 1395"/>
                <a:gd name="T43" fmla="*/ 398 h 467"/>
                <a:gd name="T44" fmla="*/ 1205 w 1395"/>
                <a:gd name="T45" fmla="*/ 372 h 467"/>
                <a:gd name="T46" fmla="*/ 1205 w 1395"/>
                <a:gd name="T47" fmla="*/ 189 h 467"/>
                <a:gd name="T48" fmla="*/ 189 w 1395"/>
                <a:gd name="T49" fmla="*/ 189 h 467"/>
                <a:gd name="T50" fmla="*/ 189 w 1395"/>
                <a:gd name="T51" fmla="*/ 372 h 467"/>
                <a:gd name="T52" fmla="*/ 189 w 1395"/>
                <a:gd name="T53" fmla="*/ 372 h 467"/>
                <a:gd name="T54" fmla="*/ 186 w 1395"/>
                <a:gd name="T55" fmla="*/ 398 h 467"/>
                <a:gd name="T56" fmla="*/ 176 w 1395"/>
                <a:gd name="T57" fmla="*/ 420 h 467"/>
                <a:gd name="T58" fmla="*/ 162 w 1395"/>
                <a:gd name="T59" fmla="*/ 439 h 467"/>
                <a:gd name="T60" fmla="*/ 143 w 1395"/>
                <a:gd name="T61" fmla="*/ 454 h 467"/>
                <a:gd name="T62" fmla="*/ 120 w 1395"/>
                <a:gd name="T63" fmla="*/ 463 h 467"/>
                <a:gd name="T64" fmla="*/ 95 w 1395"/>
                <a:gd name="T65" fmla="*/ 467 h 467"/>
                <a:gd name="T66" fmla="*/ 69 w 1395"/>
                <a:gd name="T67" fmla="*/ 463 h 467"/>
                <a:gd name="T68" fmla="*/ 47 w 1395"/>
                <a:gd name="T69" fmla="*/ 454 h 467"/>
                <a:gd name="T70" fmla="*/ 28 w 1395"/>
                <a:gd name="T71" fmla="*/ 439 h 467"/>
                <a:gd name="T72" fmla="*/ 14 w 1395"/>
                <a:gd name="T73" fmla="*/ 420 h 467"/>
                <a:gd name="T74" fmla="*/ 4 w 1395"/>
                <a:gd name="T75" fmla="*/ 398 h 467"/>
                <a:gd name="T76" fmla="*/ 0 w 1395"/>
                <a:gd name="T77" fmla="*/ 372 h 467"/>
                <a:gd name="T78" fmla="*/ 0 w 1395"/>
                <a:gd name="T79" fmla="*/ 158 h 467"/>
                <a:gd name="T80" fmla="*/ 4 w 1395"/>
                <a:gd name="T81" fmla="*/ 126 h 467"/>
                <a:gd name="T82" fmla="*/ 13 w 1395"/>
                <a:gd name="T83" fmla="*/ 97 h 467"/>
                <a:gd name="T84" fmla="*/ 27 w 1395"/>
                <a:gd name="T85" fmla="*/ 70 h 467"/>
                <a:gd name="T86" fmla="*/ 47 w 1395"/>
                <a:gd name="T87" fmla="*/ 47 h 467"/>
                <a:gd name="T88" fmla="*/ 69 w 1395"/>
                <a:gd name="T89" fmla="*/ 27 h 467"/>
                <a:gd name="T90" fmla="*/ 97 w 1395"/>
                <a:gd name="T91" fmla="*/ 12 h 467"/>
                <a:gd name="T92" fmla="*/ 126 w 1395"/>
                <a:gd name="T93" fmla="*/ 4 h 467"/>
                <a:gd name="T94" fmla="*/ 158 w 1395"/>
                <a:gd name="T95" fmla="*/ 0 h 4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395" h="467">
                  <a:moveTo>
                    <a:pt x="158" y="0"/>
                  </a:moveTo>
                  <a:lnTo>
                    <a:pt x="1237" y="0"/>
                  </a:lnTo>
                  <a:lnTo>
                    <a:pt x="1269" y="4"/>
                  </a:lnTo>
                  <a:lnTo>
                    <a:pt x="1298" y="12"/>
                  </a:lnTo>
                  <a:lnTo>
                    <a:pt x="1324" y="27"/>
                  </a:lnTo>
                  <a:lnTo>
                    <a:pt x="1348" y="47"/>
                  </a:lnTo>
                  <a:lnTo>
                    <a:pt x="1367" y="70"/>
                  </a:lnTo>
                  <a:lnTo>
                    <a:pt x="1382" y="97"/>
                  </a:lnTo>
                  <a:lnTo>
                    <a:pt x="1391" y="126"/>
                  </a:lnTo>
                  <a:lnTo>
                    <a:pt x="1395" y="158"/>
                  </a:lnTo>
                  <a:lnTo>
                    <a:pt x="1395" y="372"/>
                  </a:lnTo>
                  <a:lnTo>
                    <a:pt x="1391" y="398"/>
                  </a:lnTo>
                  <a:lnTo>
                    <a:pt x="1381" y="420"/>
                  </a:lnTo>
                  <a:lnTo>
                    <a:pt x="1367" y="439"/>
                  </a:lnTo>
                  <a:lnTo>
                    <a:pt x="1348" y="454"/>
                  </a:lnTo>
                  <a:lnTo>
                    <a:pt x="1324" y="463"/>
                  </a:lnTo>
                  <a:lnTo>
                    <a:pt x="1300" y="467"/>
                  </a:lnTo>
                  <a:lnTo>
                    <a:pt x="1274" y="463"/>
                  </a:lnTo>
                  <a:lnTo>
                    <a:pt x="1252" y="454"/>
                  </a:lnTo>
                  <a:lnTo>
                    <a:pt x="1233" y="439"/>
                  </a:lnTo>
                  <a:lnTo>
                    <a:pt x="1219" y="420"/>
                  </a:lnTo>
                  <a:lnTo>
                    <a:pt x="1209" y="398"/>
                  </a:lnTo>
                  <a:lnTo>
                    <a:pt x="1205" y="372"/>
                  </a:lnTo>
                  <a:lnTo>
                    <a:pt x="1205" y="189"/>
                  </a:lnTo>
                  <a:lnTo>
                    <a:pt x="189" y="189"/>
                  </a:lnTo>
                  <a:lnTo>
                    <a:pt x="189" y="372"/>
                  </a:lnTo>
                  <a:lnTo>
                    <a:pt x="189" y="372"/>
                  </a:lnTo>
                  <a:lnTo>
                    <a:pt x="186" y="398"/>
                  </a:lnTo>
                  <a:lnTo>
                    <a:pt x="176" y="420"/>
                  </a:lnTo>
                  <a:lnTo>
                    <a:pt x="162" y="439"/>
                  </a:lnTo>
                  <a:lnTo>
                    <a:pt x="143" y="454"/>
                  </a:lnTo>
                  <a:lnTo>
                    <a:pt x="120" y="463"/>
                  </a:lnTo>
                  <a:lnTo>
                    <a:pt x="95" y="467"/>
                  </a:lnTo>
                  <a:lnTo>
                    <a:pt x="69" y="463"/>
                  </a:lnTo>
                  <a:lnTo>
                    <a:pt x="47" y="454"/>
                  </a:lnTo>
                  <a:lnTo>
                    <a:pt x="28" y="439"/>
                  </a:lnTo>
                  <a:lnTo>
                    <a:pt x="14" y="420"/>
                  </a:lnTo>
                  <a:lnTo>
                    <a:pt x="4" y="398"/>
                  </a:lnTo>
                  <a:lnTo>
                    <a:pt x="0" y="372"/>
                  </a:lnTo>
                  <a:lnTo>
                    <a:pt x="0" y="158"/>
                  </a:lnTo>
                  <a:lnTo>
                    <a:pt x="4" y="126"/>
                  </a:lnTo>
                  <a:lnTo>
                    <a:pt x="13" y="97"/>
                  </a:lnTo>
                  <a:lnTo>
                    <a:pt x="27" y="70"/>
                  </a:lnTo>
                  <a:lnTo>
                    <a:pt x="47" y="47"/>
                  </a:lnTo>
                  <a:lnTo>
                    <a:pt x="69" y="27"/>
                  </a:lnTo>
                  <a:lnTo>
                    <a:pt x="97" y="12"/>
                  </a:lnTo>
                  <a:lnTo>
                    <a:pt x="126" y="4"/>
                  </a:lnTo>
                  <a:lnTo>
                    <a:pt x="158" y="0"/>
                  </a:lnTo>
                  <a:close/>
                </a:path>
              </a:pathLst>
            </a:custGeom>
            <a:solidFill>
              <a:srgbClr val="92D050"/>
            </a:solidFill>
            <a:ln w="0">
              <a:noFill/>
              <a:prstDash val="solid"/>
              <a:round/>
              <a:headEnd/>
              <a:tailEnd/>
            </a:ln>
          </p:spPr>
          <p:txBody>
            <a:bodyPr vert="horz" wrap="square" lIns="91440" tIns="45720" rIns="91440" bIns="45720" numCol="1" anchor="t" anchorCtr="0" compatLnSpc="1">
              <a:prstTxWarp prst="textNoShape">
                <a:avLst/>
              </a:prstTxWarp>
            </a:bodyPr>
            <a:lstStyle/>
            <a:p>
              <a:pPr eaLnBrk="1" hangingPunct="1"/>
              <a:endParaRPr lang="en-GB">
                <a:solidFill>
                  <a:prstClr val="black"/>
                </a:solidFill>
                <a:latin typeface="Times" pitchFamily="18" charset="0"/>
                <a:ea typeface="MS PGothic" pitchFamily="34" charset="-128"/>
                <a:cs typeface="Arial" charset="0"/>
              </a:endParaRPr>
            </a:p>
          </p:txBody>
        </p:sp>
        <p:sp>
          <p:nvSpPr>
            <p:cNvPr id="336" name="Freeform 7"/>
            <p:cNvSpPr>
              <a:spLocks noEditPoints="1"/>
            </p:cNvSpPr>
            <p:nvPr/>
          </p:nvSpPr>
          <p:spPr bwMode="auto">
            <a:xfrm>
              <a:off x="9060958" y="1811346"/>
              <a:ext cx="583385" cy="290507"/>
            </a:xfrm>
            <a:custGeom>
              <a:avLst/>
              <a:gdLst>
                <a:gd name="T0" fmla="*/ 296 w 3653"/>
                <a:gd name="T1" fmla="*/ 192 h 2478"/>
                <a:gd name="T2" fmla="*/ 248 w 3653"/>
                <a:gd name="T3" fmla="*/ 212 h 2478"/>
                <a:gd name="T4" fmla="*/ 213 w 3653"/>
                <a:gd name="T5" fmla="*/ 249 h 2478"/>
                <a:gd name="T6" fmla="*/ 191 w 3653"/>
                <a:gd name="T7" fmla="*/ 297 h 2478"/>
                <a:gd name="T8" fmla="*/ 189 w 3653"/>
                <a:gd name="T9" fmla="*/ 2155 h 2478"/>
                <a:gd name="T10" fmla="*/ 200 w 3653"/>
                <a:gd name="T11" fmla="*/ 2206 h 2478"/>
                <a:gd name="T12" fmla="*/ 229 w 3653"/>
                <a:gd name="T13" fmla="*/ 2250 h 2478"/>
                <a:gd name="T14" fmla="*/ 272 w 3653"/>
                <a:gd name="T15" fmla="*/ 2279 h 2478"/>
                <a:gd name="T16" fmla="*/ 323 w 3653"/>
                <a:gd name="T17" fmla="*/ 2289 h 2478"/>
                <a:gd name="T18" fmla="*/ 3357 w 3653"/>
                <a:gd name="T19" fmla="*/ 2287 h 2478"/>
                <a:gd name="T20" fmla="*/ 3405 w 3653"/>
                <a:gd name="T21" fmla="*/ 2265 h 2478"/>
                <a:gd name="T22" fmla="*/ 3441 w 3653"/>
                <a:gd name="T23" fmla="*/ 2230 h 2478"/>
                <a:gd name="T24" fmla="*/ 3462 w 3653"/>
                <a:gd name="T25" fmla="*/ 2182 h 2478"/>
                <a:gd name="T26" fmla="*/ 3464 w 3653"/>
                <a:gd name="T27" fmla="*/ 323 h 2478"/>
                <a:gd name="T28" fmla="*/ 3454 w 3653"/>
                <a:gd name="T29" fmla="*/ 271 h 2478"/>
                <a:gd name="T30" fmla="*/ 3425 w 3653"/>
                <a:gd name="T31" fmla="*/ 229 h 2478"/>
                <a:gd name="T32" fmla="*/ 3382 w 3653"/>
                <a:gd name="T33" fmla="*/ 200 h 2478"/>
                <a:gd name="T34" fmla="*/ 3329 w 3653"/>
                <a:gd name="T35" fmla="*/ 189 h 2478"/>
                <a:gd name="T36" fmla="*/ 323 w 3653"/>
                <a:gd name="T37" fmla="*/ 0 h 2478"/>
                <a:gd name="T38" fmla="*/ 3377 w 3653"/>
                <a:gd name="T39" fmla="*/ 3 h 2478"/>
                <a:gd name="T40" fmla="*/ 3466 w 3653"/>
                <a:gd name="T41" fmla="*/ 30 h 2478"/>
                <a:gd name="T42" fmla="*/ 3542 w 3653"/>
                <a:gd name="T43" fmla="*/ 80 h 2478"/>
                <a:gd name="T44" fmla="*/ 3601 w 3653"/>
                <a:gd name="T45" fmla="*/ 148 h 2478"/>
                <a:gd name="T46" fmla="*/ 3640 w 3653"/>
                <a:gd name="T47" fmla="*/ 230 h 2478"/>
                <a:gd name="T48" fmla="*/ 3653 w 3653"/>
                <a:gd name="T49" fmla="*/ 323 h 2478"/>
                <a:gd name="T50" fmla="*/ 3653 w 3653"/>
                <a:gd name="T51" fmla="*/ 2155 h 2478"/>
                <a:gd name="T52" fmla="*/ 3640 w 3653"/>
                <a:gd name="T53" fmla="*/ 2248 h 2478"/>
                <a:gd name="T54" fmla="*/ 3601 w 3653"/>
                <a:gd name="T55" fmla="*/ 2331 h 2478"/>
                <a:gd name="T56" fmla="*/ 3542 w 3653"/>
                <a:gd name="T57" fmla="*/ 2399 h 2478"/>
                <a:gd name="T58" fmla="*/ 3466 w 3653"/>
                <a:gd name="T59" fmla="*/ 2448 h 2478"/>
                <a:gd name="T60" fmla="*/ 3377 w 3653"/>
                <a:gd name="T61" fmla="*/ 2475 h 2478"/>
                <a:gd name="T62" fmla="*/ 323 w 3653"/>
                <a:gd name="T63" fmla="*/ 2478 h 2478"/>
                <a:gd name="T64" fmla="*/ 230 w 3653"/>
                <a:gd name="T65" fmla="*/ 2465 h 2478"/>
                <a:gd name="T66" fmla="*/ 147 w 3653"/>
                <a:gd name="T67" fmla="*/ 2426 h 2478"/>
                <a:gd name="T68" fmla="*/ 79 w 3653"/>
                <a:gd name="T69" fmla="*/ 2367 h 2478"/>
                <a:gd name="T70" fmla="*/ 30 w 3653"/>
                <a:gd name="T71" fmla="*/ 2291 h 2478"/>
                <a:gd name="T72" fmla="*/ 3 w 3653"/>
                <a:gd name="T73" fmla="*/ 2203 h 2478"/>
                <a:gd name="T74" fmla="*/ 0 w 3653"/>
                <a:gd name="T75" fmla="*/ 323 h 2478"/>
                <a:gd name="T76" fmla="*/ 13 w 3653"/>
                <a:gd name="T77" fmla="*/ 230 h 2478"/>
                <a:gd name="T78" fmla="*/ 52 w 3653"/>
                <a:gd name="T79" fmla="*/ 148 h 2478"/>
                <a:gd name="T80" fmla="*/ 111 w 3653"/>
                <a:gd name="T81" fmla="*/ 80 h 2478"/>
                <a:gd name="T82" fmla="*/ 187 w 3653"/>
                <a:gd name="T83" fmla="*/ 30 h 2478"/>
                <a:gd name="T84" fmla="*/ 275 w 3653"/>
                <a:gd name="T85" fmla="*/ 3 h 2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653" h="2478">
                  <a:moveTo>
                    <a:pt x="323" y="189"/>
                  </a:moveTo>
                  <a:lnTo>
                    <a:pt x="296" y="192"/>
                  </a:lnTo>
                  <a:lnTo>
                    <a:pt x="272" y="200"/>
                  </a:lnTo>
                  <a:lnTo>
                    <a:pt x="248" y="212"/>
                  </a:lnTo>
                  <a:lnTo>
                    <a:pt x="229" y="229"/>
                  </a:lnTo>
                  <a:lnTo>
                    <a:pt x="213" y="249"/>
                  </a:lnTo>
                  <a:lnTo>
                    <a:pt x="200" y="271"/>
                  </a:lnTo>
                  <a:lnTo>
                    <a:pt x="191" y="297"/>
                  </a:lnTo>
                  <a:lnTo>
                    <a:pt x="189" y="323"/>
                  </a:lnTo>
                  <a:lnTo>
                    <a:pt x="189" y="2155"/>
                  </a:lnTo>
                  <a:lnTo>
                    <a:pt x="191" y="2182"/>
                  </a:lnTo>
                  <a:lnTo>
                    <a:pt x="200" y="2206"/>
                  </a:lnTo>
                  <a:lnTo>
                    <a:pt x="213" y="2230"/>
                  </a:lnTo>
                  <a:lnTo>
                    <a:pt x="229" y="2250"/>
                  </a:lnTo>
                  <a:lnTo>
                    <a:pt x="248" y="2265"/>
                  </a:lnTo>
                  <a:lnTo>
                    <a:pt x="272" y="2279"/>
                  </a:lnTo>
                  <a:lnTo>
                    <a:pt x="296" y="2287"/>
                  </a:lnTo>
                  <a:lnTo>
                    <a:pt x="323" y="2289"/>
                  </a:lnTo>
                  <a:lnTo>
                    <a:pt x="3329" y="2289"/>
                  </a:lnTo>
                  <a:lnTo>
                    <a:pt x="3357" y="2287"/>
                  </a:lnTo>
                  <a:lnTo>
                    <a:pt x="3382" y="2279"/>
                  </a:lnTo>
                  <a:lnTo>
                    <a:pt x="3405" y="2265"/>
                  </a:lnTo>
                  <a:lnTo>
                    <a:pt x="3425" y="2250"/>
                  </a:lnTo>
                  <a:lnTo>
                    <a:pt x="3441" y="2230"/>
                  </a:lnTo>
                  <a:lnTo>
                    <a:pt x="3454" y="2206"/>
                  </a:lnTo>
                  <a:lnTo>
                    <a:pt x="3462" y="2182"/>
                  </a:lnTo>
                  <a:lnTo>
                    <a:pt x="3464" y="2155"/>
                  </a:lnTo>
                  <a:lnTo>
                    <a:pt x="3464" y="323"/>
                  </a:lnTo>
                  <a:lnTo>
                    <a:pt x="3462" y="297"/>
                  </a:lnTo>
                  <a:lnTo>
                    <a:pt x="3454" y="271"/>
                  </a:lnTo>
                  <a:lnTo>
                    <a:pt x="3441" y="249"/>
                  </a:lnTo>
                  <a:lnTo>
                    <a:pt x="3425" y="229"/>
                  </a:lnTo>
                  <a:lnTo>
                    <a:pt x="3405" y="212"/>
                  </a:lnTo>
                  <a:lnTo>
                    <a:pt x="3382" y="200"/>
                  </a:lnTo>
                  <a:lnTo>
                    <a:pt x="3357" y="192"/>
                  </a:lnTo>
                  <a:lnTo>
                    <a:pt x="3329" y="189"/>
                  </a:lnTo>
                  <a:lnTo>
                    <a:pt x="323" y="189"/>
                  </a:lnTo>
                  <a:close/>
                  <a:moveTo>
                    <a:pt x="323" y="0"/>
                  </a:moveTo>
                  <a:lnTo>
                    <a:pt x="3329" y="0"/>
                  </a:lnTo>
                  <a:lnTo>
                    <a:pt x="3377" y="3"/>
                  </a:lnTo>
                  <a:lnTo>
                    <a:pt x="3423" y="14"/>
                  </a:lnTo>
                  <a:lnTo>
                    <a:pt x="3466" y="30"/>
                  </a:lnTo>
                  <a:lnTo>
                    <a:pt x="3506" y="52"/>
                  </a:lnTo>
                  <a:lnTo>
                    <a:pt x="3542" y="80"/>
                  </a:lnTo>
                  <a:lnTo>
                    <a:pt x="3574" y="111"/>
                  </a:lnTo>
                  <a:lnTo>
                    <a:pt x="3601" y="148"/>
                  </a:lnTo>
                  <a:lnTo>
                    <a:pt x="3623" y="188"/>
                  </a:lnTo>
                  <a:lnTo>
                    <a:pt x="3640" y="230"/>
                  </a:lnTo>
                  <a:lnTo>
                    <a:pt x="3650" y="276"/>
                  </a:lnTo>
                  <a:lnTo>
                    <a:pt x="3653" y="323"/>
                  </a:lnTo>
                  <a:lnTo>
                    <a:pt x="3653" y="2155"/>
                  </a:lnTo>
                  <a:lnTo>
                    <a:pt x="3653" y="2155"/>
                  </a:lnTo>
                  <a:lnTo>
                    <a:pt x="3650" y="2203"/>
                  </a:lnTo>
                  <a:lnTo>
                    <a:pt x="3640" y="2248"/>
                  </a:lnTo>
                  <a:lnTo>
                    <a:pt x="3623" y="2291"/>
                  </a:lnTo>
                  <a:lnTo>
                    <a:pt x="3601" y="2331"/>
                  </a:lnTo>
                  <a:lnTo>
                    <a:pt x="3574" y="2367"/>
                  </a:lnTo>
                  <a:lnTo>
                    <a:pt x="3542" y="2399"/>
                  </a:lnTo>
                  <a:lnTo>
                    <a:pt x="3506" y="2426"/>
                  </a:lnTo>
                  <a:lnTo>
                    <a:pt x="3466" y="2448"/>
                  </a:lnTo>
                  <a:lnTo>
                    <a:pt x="3423" y="2465"/>
                  </a:lnTo>
                  <a:lnTo>
                    <a:pt x="3377" y="2475"/>
                  </a:lnTo>
                  <a:lnTo>
                    <a:pt x="3329" y="2478"/>
                  </a:lnTo>
                  <a:lnTo>
                    <a:pt x="323" y="2478"/>
                  </a:lnTo>
                  <a:lnTo>
                    <a:pt x="275" y="2475"/>
                  </a:lnTo>
                  <a:lnTo>
                    <a:pt x="230" y="2465"/>
                  </a:lnTo>
                  <a:lnTo>
                    <a:pt x="187" y="2448"/>
                  </a:lnTo>
                  <a:lnTo>
                    <a:pt x="147" y="2426"/>
                  </a:lnTo>
                  <a:lnTo>
                    <a:pt x="111" y="2399"/>
                  </a:lnTo>
                  <a:lnTo>
                    <a:pt x="79" y="2367"/>
                  </a:lnTo>
                  <a:lnTo>
                    <a:pt x="52" y="2331"/>
                  </a:lnTo>
                  <a:lnTo>
                    <a:pt x="30" y="2291"/>
                  </a:lnTo>
                  <a:lnTo>
                    <a:pt x="13" y="2248"/>
                  </a:lnTo>
                  <a:lnTo>
                    <a:pt x="3" y="2203"/>
                  </a:lnTo>
                  <a:lnTo>
                    <a:pt x="0" y="2155"/>
                  </a:lnTo>
                  <a:lnTo>
                    <a:pt x="0" y="323"/>
                  </a:lnTo>
                  <a:lnTo>
                    <a:pt x="3" y="276"/>
                  </a:lnTo>
                  <a:lnTo>
                    <a:pt x="13" y="230"/>
                  </a:lnTo>
                  <a:lnTo>
                    <a:pt x="30" y="188"/>
                  </a:lnTo>
                  <a:lnTo>
                    <a:pt x="52" y="148"/>
                  </a:lnTo>
                  <a:lnTo>
                    <a:pt x="79" y="111"/>
                  </a:lnTo>
                  <a:lnTo>
                    <a:pt x="111" y="80"/>
                  </a:lnTo>
                  <a:lnTo>
                    <a:pt x="147" y="52"/>
                  </a:lnTo>
                  <a:lnTo>
                    <a:pt x="187" y="30"/>
                  </a:lnTo>
                  <a:lnTo>
                    <a:pt x="230" y="14"/>
                  </a:lnTo>
                  <a:lnTo>
                    <a:pt x="275" y="3"/>
                  </a:lnTo>
                  <a:lnTo>
                    <a:pt x="323" y="0"/>
                  </a:lnTo>
                  <a:close/>
                </a:path>
              </a:pathLst>
            </a:custGeom>
            <a:solidFill>
              <a:srgbClr val="92D050"/>
            </a:solidFill>
            <a:ln w="0">
              <a:noFill/>
              <a:prstDash val="solid"/>
              <a:round/>
              <a:headEnd/>
              <a:tailEnd/>
            </a:ln>
          </p:spPr>
          <p:txBody>
            <a:bodyPr vert="horz" wrap="square" lIns="91440" tIns="45720" rIns="91440" bIns="45720" numCol="1" anchor="t" anchorCtr="0" compatLnSpc="1">
              <a:prstTxWarp prst="textNoShape">
                <a:avLst/>
              </a:prstTxWarp>
            </a:bodyPr>
            <a:lstStyle/>
            <a:p>
              <a:pPr eaLnBrk="1" hangingPunct="1"/>
              <a:endParaRPr lang="en-GB">
                <a:solidFill>
                  <a:prstClr val="black"/>
                </a:solidFill>
                <a:latin typeface="Times" pitchFamily="18" charset="0"/>
                <a:ea typeface="MS PGothic" pitchFamily="34" charset="-128"/>
                <a:cs typeface="Arial" charset="0"/>
              </a:endParaRPr>
            </a:p>
          </p:txBody>
        </p:sp>
        <p:sp>
          <p:nvSpPr>
            <p:cNvPr id="337" name="Freeform 8"/>
            <p:cNvSpPr>
              <a:spLocks/>
            </p:cNvSpPr>
            <p:nvPr/>
          </p:nvSpPr>
          <p:spPr bwMode="auto">
            <a:xfrm>
              <a:off x="9235782" y="1870784"/>
              <a:ext cx="233258" cy="171631"/>
            </a:xfrm>
            <a:custGeom>
              <a:avLst/>
              <a:gdLst>
                <a:gd name="T0" fmla="*/ 909 w 1461"/>
                <a:gd name="T1" fmla="*/ 0 h 1463"/>
                <a:gd name="T2" fmla="*/ 963 w 1461"/>
                <a:gd name="T3" fmla="*/ 11 h 1463"/>
                <a:gd name="T4" fmla="*/ 1006 w 1461"/>
                <a:gd name="T5" fmla="*/ 40 h 1463"/>
                <a:gd name="T6" fmla="*/ 1035 w 1461"/>
                <a:gd name="T7" fmla="*/ 84 h 1463"/>
                <a:gd name="T8" fmla="*/ 1046 w 1461"/>
                <a:gd name="T9" fmla="*/ 136 h 1463"/>
                <a:gd name="T10" fmla="*/ 1325 w 1461"/>
                <a:gd name="T11" fmla="*/ 416 h 1463"/>
                <a:gd name="T12" fmla="*/ 1379 w 1461"/>
                <a:gd name="T13" fmla="*/ 426 h 1463"/>
                <a:gd name="T14" fmla="*/ 1422 w 1461"/>
                <a:gd name="T15" fmla="*/ 456 h 1463"/>
                <a:gd name="T16" fmla="*/ 1451 w 1461"/>
                <a:gd name="T17" fmla="*/ 499 h 1463"/>
                <a:gd name="T18" fmla="*/ 1461 w 1461"/>
                <a:gd name="T19" fmla="*/ 552 h 1463"/>
                <a:gd name="T20" fmla="*/ 1459 w 1461"/>
                <a:gd name="T21" fmla="*/ 937 h 1463"/>
                <a:gd name="T22" fmla="*/ 1439 w 1461"/>
                <a:gd name="T23" fmla="*/ 986 h 1463"/>
                <a:gd name="T24" fmla="*/ 1401 w 1461"/>
                <a:gd name="T25" fmla="*/ 1023 h 1463"/>
                <a:gd name="T26" fmla="*/ 1353 w 1461"/>
                <a:gd name="T27" fmla="*/ 1043 h 1463"/>
                <a:gd name="T28" fmla="*/ 1046 w 1461"/>
                <a:gd name="T29" fmla="*/ 1046 h 1463"/>
                <a:gd name="T30" fmla="*/ 1043 w 1461"/>
                <a:gd name="T31" fmla="*/ 1353 h 1463"/>
                <a:gd name="T32" fmla="*/ 1023 w 1461"/>
                <a:gd name="T33" fmla="*/ 1402 h 1463"/>
                <a:gd name="T34" fmla="*/ 986 w 1461"/>
                <a:gd name="T35" fmla="*/ 1439 h 1463"/>
                <a:gd name="T36" fmla="*/ 937 w 1461"/>
                <a:gd name="T37" fmla="*/ 1459 h 1463"/>
                <a:gd name="T38" fmla="*/ 552 w 1461"/>
                <a:gd name="T39" fmla="*/ 1463 h 1463"/>
                <a:gd name="T40" fmla="*/ 499 w 1461"/>
                <a:gd name="T41" fmla="*/ 1451 h 1463"/>
                <a:gd name="T42" fmla="*/ 455 w 1461"/>
                <a:gd name="T43" fmla="*/ 1422 h 1463"/>
                <a:gd name="T44" fmla="*/ 426 w 1461"/>
                <a:gd name="T45" fmla="*/ 1379 h 1463"/>
                <a:gd name="T46" fmla="*/ 415 w 1461"/>
                <a:gd name="T47" fmla="*/ 1326 h 1463"/>
                <a:gd name="T48" fmla="*/ 136 w 1461"/>
                <a:gd name="T49" fmla="*/ 1046 h 1463"/>
                <a:gd name="T50" fmla="*/ 82 w 1461"/>
                <a:gd name="T51" fmla="*/ 1035 h 1463"/>
                <a:gd name="T52" fmla="*/ 40 w 1461"/>
                <a:gd name="T53" fmla="*/ 1006 h 1463"/>
                <a:gd name="T54" fmla="*/ 10 w 1461"/>
                <a:gd name="T55" fmla="*/ 963 h 1463"/>
                <a:gd name="T56" fmla="*/ 0 w 1461"/>
                <a:gd name="T57" fmla="*/ 911 h 1463"/>
                <a:gd name="T58" fmla="*/ 2 w 1461"/>
                <a:gd name="T59" fmla="*/ 524 h 1463"/>
                <a:gd name="T60" fmla="*/ 23 w 1461"/>
                <a:gd name="T61" fmla="*/ 477 h 1463"/>
                <a:gd name="T62" fmla="*/ 60 w 1461"/>
                <a:gd name="T63" fmla="*/ 440 h 1463"/>
                <a:gd name="T64" fmla="*/ 108 w 1461"/>
                <a:gd name="T65" fmla="*/ 419 h 1463"/>
                <a:gd name="T66" fmla="*/ 415 w 1461"/>
                <a:gd name="T67" fmla="*/ 416 h 1463"/>
                <a:gd name="T68" fmla="*/ 418 w 1461"/>
                <a:gd name="T69" fmla="*/ 109 h 1463"/>
                <a:gd name="T70" fmla="*/ 438 w 1461"/>
                <a:gd name="T71" fmla="*/ 60 h 1463"/>
                <a:gd name="T72" fmla="*/ 475 w 1461"/>
                <a:gd name="T73" fmla="*/ 24 h 1463"/>
                <a:gd name="T74" fmla="*/ 524 w 1461"/>
                <a:gd name="T75" fmla="*/ 2 h 1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461" h="1463">
                  <a:moveTo>
                    <a:pt x="552" y="0"/>
                  </a:moveTo>
                  <a:lnTo>
                    <a:pt x="909" y="0"/>
                  </a:lnTo>
                  <a:lnTo>
                    <a:pt x="937" y="2"/>
                  </a:lnTo>
                  <a:lnTo>
                    <a:pt x="963" y="11"/>
                  </a:lnTo>
                  <a:lnTo>
                    <a:pt x="986" y="24"/>
                  </a:lnTo>
                  <a:lnTo>
                    <a:pt x="1006" y="40"/>
                  </a:lnTo>
                  <a:lnTo>
                    <a:pt x="1023" y="60"/>
                  </a:lnTo>
                  <a:lnTo>
                    <a:pt x="1035" y="84"/>
                  </a:lnTo>
                  <a:lnTo>
                    <a:pt x="1043" y="109"/>
                  </a:lnTo>
                  <a:lnTo>
                    <a:pt x="1046" y="136"/>
                  </a:lnTo>
                  <a:lnTo>
                    <a:pt x="1046" y="416"/>
                  </a:lnTo>
                  <a:lnTo>
                    <a:pt x="1325" y="416"/>
                  </a:lnTo>
                  <a:lnTo>
                    <a:pt x="1353" y="419"/>
                  </a:lnTo>
                  <a:lnTo>
                    <a:pt x="1379" y="426"/>
                  </a:lnTo>
                  <a:lnTo>
                    <a:pt x="1401" y="440"/>
                  </a:lnTo>
                  <a:lnTo>
                    <a:pt x="1422" y="456"/>
                  </a:lnTo>
                  <a:lnTo>
                    <a:pt x="1439" y="477"/>
                  </a:lnTo>
                  <a:lnTo>
                    <a:pt x="1451" y="499"/>
                  </a:lnTo>
                  <a:lnTo>
                    <a:pt x="1459" y="524"/>
                  </a:lnTo>
                  <a:lnTo>
                    <a:pt x="1461" y="552"/>
                  </a:lnTo>
                  <a:lnTo>
                    <a:pt x="1461" y="911"/>
                  </a:lnTo>
                  <a:lnTo>
                    <a:pt x="1459" y="937"/>
                  </a:lnTo>
                  <a:lnTo>
                    <a:pt x="1451" y="963"/>
                  </a:lnTo>
                  <a:lnTo>
                    <a:pt x="1439" y="986"/>
                  </a:lnTo>
                  <a:lnTo>
                    <a:pt x="1422" y="1006"/>
                  </a:lnTo>
                  <a:lnTo>
                    <a:pt x="1401" y="1023"/>
                  </a:lnTo>
                  <a:lnTo>
                    <a:pt x="1379" y="1035"/>
                  </a:lnTo>
                  <a:lnTo>
                    <a:pt x="1353" y="1043"/>
                  </a:lnTo>
                  <a:lnTo>
                    <a:pt x="1325" y="1046"/>
                  </a:lnTo>
                  <a:lnTo>
                    <a:pt x="1046" y="1046"/>
                  </a:lnTo>
                  <a:lnTo>
                    <a:pt x="1046" y="1326"/>
                  </a:lnTo>
                  <a:lnTo>
                    <a:pt x="1043" y="1353"/>
                  </a:lnTo>
                  <a:lnTo>
                    <a:pt x="1035" y="1379"/>
                  </a:lnTo>
                  <a:lnTo>
                    <a:pt x="1023" y="1402"/>
                  </a:lnTo>
                  <a:lnTo>
                    <a:pt x="1006" y="1422"/>
                  </a:lnTo>
                  <a:lnTo>
                    <a:pt x="986" y="1439"/>
                  </a:lnTo>
                  <a:lnTo>
                    <a:pt x="963" y="1451"/>
                  </a:lnTo>
                  <a:lnTo>
                    <a:pt x="937" y="1459"/>
                  </a:lnTo>
                  <a:lnTo>
                    <a:pt x="909" y="1463"/>
                  </a:lnTo>
                  <a:lnTo>
                    <a:pt x="552" y="1463"/>
                  </a:lnTo>
                  <a:lnTo>
                    <a:pt x="524" y="1459"/>
                  </a:lnTo>
                  <a:lnTo>
                    <a:pt x="499" y="1451"/>
                  </a:lnTo>
                  <a:lnTo>
                    <a:pt x="475" y="1439"/>
                  </a:lnTo>
                  <a:lnTo>
                    <a:pt x="455" y="1422"/>
                  </a:lnTo>
                  <a:lnTo>
                    <a:pt x="438" y="1402"/>
                  </a:lnTo>
                  <a:lnTo>
                    <a:pt x="426" y="1379"/>
                  </a:lnTo>
                  <a:lnTo>
                    <a:pt x="418" y="1353"/>
                  </a:lnTo>
                  <a:lnTo>
                    <a:pt x="415" y="1326"/>
                  </a:lnTo>
                  <a:lnTo>
                    <a:pt x="415" y="1046"/>
                  </a:lnTo>
                  <a:lnTo>
                    <a:pt x="136" y="1046"/>
                  </a:lnTo>
                  <a:lnTo>
                    <a:pt x="108" y="1043"/>
                  </a:lnTo>
                  <a:lnTo>
                    <a:pt x="82" y="1035"/>
                  </a:lnTo>
                  <a:lnTo>
                    <a:pt x="60" y="1023"/>
                  </a:lnTo>
                  <a:lnTo>
                    <a:pt x="40" y="1006"/>
                  </a:lnTo>
                  <a:lnTo>
                    <a:pt x="23" y="986"/>
                  </a:lnTo>
                  <a:lnTo>
                    <a:pt x="10" y="963"/>
                  </a:lnTo>
                  <a:lnTo>
                    <a:pt x="2" y="937"/>
                  </a:lnTo>
                  <a:lnTo>
                    <a:pt x="0" y="911"/>
                  </a:lnTo>
                  <a:lnTo>
                    <a:pt x="0" y="552"/>
                  </a:lnTo>
                  <a:lnTo>
                    <a:pt x="2" y="524"/>
                  </a:lnTo>
                  <a:lnTo>
                    <a:pt x="10" y="499"/>
                  </a:lnTo>
                  <a:lnTo>
                    <a:pt x="23" y="477"/>
                  </a:lnTo>
                  <a:lnTo>
                    <a:pt x="40" y="456"/>
                  </a:lnTo>
                  <a:lnTo>
                    <a:pt x="60" y="440"/>
                  </a:lnTo>
                  <a:lnTo>
                    <a:pt x="82" y="426"/>
                  </a:lnTo>
                  <a:lnTo>
                    <a:pt x="108" y="419"/>
                  </a:lnTo>
                  <a:lnTo>
                    <a:pt x="136" y="416"/>
                  </a:lnTo>
                  <a:lnTo>
                    <a:pt x="415" y="416"/>
                  </a:lnTo>
                  <a:lnTo>
                    <a:pt x="415" y="136"/>
                  </a:lnTo>
                  <a:lnTo>
                    <a:pt x="418" y="109"/>
                  </a:lnTo>
                  <a:lnTo>
                    <a:pt x="426" y="84"/>
                  </a:lnTo>
                  <a:lnTo>
                    <a:pt x="438" y="60"/>
                  </a:lnTo>
                  <a:lnTo>
                    <a:pt x="455" y="40"/>
                  </a:lnTo>
                  <a:lnTo>
                    <a:pt x="475" y="24"/>
                  </a:lnTo>
                  <a:lnTo>
                    <a:pt x="499" y="11"/>
                  </a:lnTo>
                  <a:lnTo>
                    <a:pt x="524" y="2"/>
                  </a:lnTo>
                  <a:lnTo>
                    <a:pt x="552" y="0"/>
                  </a:lnTo>
                  <a:close/>
                </a:path>
              </a:pathLst>
            </a:custGeom>
            <a:solidFill>
              <a:srgbClr val="92D050"/>
            </a:solidFill>
            <a:ln w="0">
              <a:noFill/>
              <a:prstDash val="solid"/>
              <a:round/>
              <a:headEnd/>
              <a:tailEnd/>
            </a:ln>
          </p:spPr>
          <p:txBody>
            <a:bodyPr vert="horz" wrap="square" lIns="91440" tIns="45720" rIns="91440" bIns="45720" numCol="1" anchor="t" anchorCtr="0" compatLnSpc="1">
              <a:prstTxWarp prst="textNoShape">
                <a:avLst/>
              </a:prstTxWarp>
            </a:bodyPr>
            <a:lstStyle/>
            <a:p>
              <a:pPr eaLnBrk="1" hangingPunct="1"/>
              <a:endParaRPr lang="en-GB">
                <a:solidFill>
                  <a:prstClr val="black"/>
                </a:solidFill>
                <a:latin typeface="Times" pitchFamily="18" charset="0"/>
                <a:ea typeface="MS PGothic" pitchFamily="34" charset="-128"/>
                <a:cs typeface="Arial" charset="0"/>
              </a:endParaRPr>
            </a:p>
          </p:txBody>
        </p:sp>
      </p:grpSp>
      <p:sp>
        <p:nvSpPr>
          <p:cNvPr id="232" name="TextBox 231"/>
          <p:cNvSpPr txBox="1"/>
          <p:nvPr/>
        </p:nvSpPr>
        <p:spPr>
          <a:xfrm>
            <a:off x="10194894" y="3735202"/>
            <a:ext cx="1695453" cy="738664"/>
          </a:xfrm>
          <a:prstGeom prst="rect">
            <a:avLst/>
          </a:prstGeom>
          <a:noFill/>
        </p:spPr>
        <p:txBody>
          <a:bodyPr wrap="square" rtlCol="0">
            <a:spAutoFit/>
          </a:bodyPr>
          <a:lstStyle/>
          <a:p>
            <a:r>
              <a:rPr lang="en-US" sz="1400" dirty="0">
                <a:solidFill>
                  <a:schemeClr val="tx2"/>
                </a:solidFill>
                <a:ea typeface="MS PGothic" pitchFamily="34" charset="-128"/>
                <a:cs typeface="Arial" charset="0"/>
              </a:rPr>
              <a:t>Variable Arrivals from Scheduled Procedures</a:t>
            </a:r>
          </a:p>
        </p:txBody>
      </p:sp>
      <p:sp>
        <p:nvSpPr>
          <p:cNvPr id="241" name="TextBox 240"/>
          <p:cNvSpPr txBox="1"/>
          <p:nvPr/>
        </p:nvSpPr>
        <p:spPr>
          <a:xfrm>
            <a:off x="4726691" y="5260632"/>
            <a:ext cx="1931514" cy="738664"/>
          </a:xfrm>
          <a:prstGeom prst="rect">
            <a:avLst/>
          </a:prstGeom>
          <a:noFill/>
        </p:spPr>
        <p:txBody>
          <a:bodyPr wrap="square" rtlCol="0">
            <a:spAutoFit/>
          </a:bodyPr>
          <a:lstStyle/>
          <a:p>
            <a:r>
              <a:rPr lang="en-US" sz="1400" dirty="0">
                <a:solidFill>
                  <a:schemeClr val="tx2"/>
                </a:solidFill>
                <a:ea typeface="MS PGothic" pitchFamily="34" charset="-128"/>
                <a:cs typeface="Arial" charset="0"/>
              </a:rPr>
              <a:t>Hopkins Access Line – Need immediate ability to say “yes” </a:t>
            </a:r>
          </a:p>
        </p:txBody>
      </p:sp>
      <p:pic>
        <p:nvPicPr>
          <p:cNvPr id="242" name="Picture 5"/>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0203947" y="4491972"/>
            <a:ext cx="1529055" cy="2485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4" name="Picture 10"/>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l="38571" t="31966" r="5804" b="28139"/>
          <a:stretch/>
        </p:blipFill>
        <p:spPr bwMode="auto">
          <a:xfrm>
            <a:off x="4743381" y="3237884"/>
            <a:ext cx="1832557" cy="2122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1" name="TextBox 140"/>
          <p:cNvSpPr txBox="1"/>
          <p:nvPr/>
        </p:nvSpPr>
        <p:spPr>
          <a:xfrm>
            <a:off x="4726691" y="2718424"/>
            <a:ext cx="2282180" cy="523220"/>
          </a:xfrm>
          <a:prstGeom prst="rect">
            <a:avLst/>
          </a:prstGeom>
          <a:noFill/>
        </p:spPr>
        <p:txBody>
          <a:bodyPr wrap="square" rtlCol="0">
            <a:spAutoFit/>
          </a:bodyPr>
          <a:lstStyle/>
          <a:p>
            <a:pPr eaLnBrk="1" hangingPunct="1"/>
            <a:r>
              <a:rPr lang="en-US" sz="1400" dirty="0">
                <a:solidFill>
                  <a:schemeClr val="tx2"/>
                </a:solidFill>
                <a:ea typeface="MS PGothic" pitchFamily="34" charset="-128"/>
                <a:cs typeface="Arial" charset="0"/>
              </a:rPr>
              <a:t>ED Arrivals uncontrollable, </a:t>
            </a:r>
            <a:br>
              <a:rPr lang="en-US" sz="1400" dirty="0">
                <a:solidFill>
                  <a:schemeClr val="tx2"/>
                </a:solidFill>
                <a:ea typeface="MS PGothic" pitchFamily="34" charset="-128"/>
                <a:cs typeface="Arial" charset="0"/>
              </a:rPr>
            </a:br>
            <a:r>
              <a:rPr lang="en-US" sz="1400" dirty="0">
                <a:solidFill>
                  <a:schemeClr val="tx2"/>
                </a:solidFill>
                <a:ea typeface="MS PGothic" pitchFamily="34" charset="-128"/>
                <a:cs typeface="Arial" charset="0"/>
              </a:rPr>
              <a:t>but predictable</a:t>
            </a:r>
          </a:p>
        </p:txBody>
      </p:sp>
      <p:sp>
        <p:nvSpPr>
          <p:cNvPr id="142" name="TextBox 141"/>
          <p:cNvSpPr txBox="1"/>
          <p:nvPr/>
        </p:nvSpPr>
        <p:spPr>
          <a:xfrm>
            <a:off x="9672918" y="1551218"/>
            <a:ext cx="2417411" cy="738664"/>
          </a:xfrm>
          <a:prstGeom prst="rect">
            <a:avLst/>
          </a:prstGeom>
          <a:noFill/>
        </p:spPr>
        <p:txBody>
          <a:bodyPr wrap="square" rtlCol="0">
            <a:spAutoFit/>
          </a:bodyPr>
          <a:lstStyle/>
          <a:p>
            <a:r>
              <a:rPr lang="en-US" sz="1400" dirty="0">
                <a:solidFill>
                  <a:schemeClr val="tx2"/>
                </a:solidFill>
                <a:ea typeface="MS PGothic" pitchFamily="34" charset="-128"/>
                <a:cs typeface="Arial" charset="0"/>
              </a:rPr>
              <a:t>Direct Admits from Clinics</a:t>
            </a:r>
          </a:p>
          <a:p>
            <a:r>
              <a:rPr lang="en-US" sz="1400" dirty="0">
                <a:solidFill>
                  <a:schemeClr val="tx2"/>
                </a:solidFill>
                <a:ea typeface="MS PGothic" pitchFamily="34" charset="-128"/>
                <a:cs typeface="Arial" charset="0"/>
              </a:rPr>
              <a:t>Unplanned and require rapid bed assignment</a:t>
            </a:r>
          </a:p>
        </p:txBody>
      </p:sp>
      <p:sp>
        <p:nvSpPr>
          <p:cNvPr id="16" name="Rectangle 15"/>
          <p:cNvSpPr/>
          <p:nvPr/>
        </p:nvSpPr>
        <p:spPr>
          <a:xfrm>
            <a:off x="313509" y="6303481"/>
            <a:ext cx="896982" cy="4108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98090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Complex System Operations</a:t>
            </a:r>
            <a:endParaRPr lang="en-US" dirty="0"/>
          </a:p>
        </p:txBody>
      </p:sp>
      <p:pic>
        <p:nvPicPr>
          <p:cNvPr id="23" name="Picture 22"/>
          <p:cNvPicPr>
            <a:picLocks noChangeAspect="1"/>
          </p:cNvPicPr>
          <p:nvPr/>
        </p:nvPicPr>
        <p:blipFill>
          <a:blip r:embed="rId3" cstate="print"/>
          <a:srcRect t="13865" b="10789"/>
          <a:stretch>
            <a:fillRect/>
          </a:stretch>
        </p:blipFill>
        <p:spPr>
          <a:xfrm>
            <a:off x="4910138" y="3684397"/>
            <a:ext cx="3019826" cy="1136052"/>
          </a:xfrm>
          <a:prstGeom prst="rect">
            <a:avLst/>
          </a:prstGeom>
        </p:spPr>
      </p:pic>
      <p:sp>
        <p:nvSpPr>
          <p:cNvPr id="43" name="Text Placeholder 3"/>
          <p:cNvSpPr txBox="1">
            <a:spLocks/>
          </p:cNvSpPr>
          <p:nvPr/>
        </p:nvSpPr>
        <p:spPr>
          <a:xfrm>
            <a:off x="495300" y="5138438"/>
            <a:ext cx="2152650" cy="731520"/>
          </a:xfrm>
          <a:prstGeom prst="rect">
            <a:avLst/>
          </a:prstGeom>
          <a:solidFill>
            <a:srgbClr val="1F497D"/>
          </a:solidFill>
        </p:spPr>
        <p:txBody>
          <a:bodyPr lIns="0" tIns="0" rIns="0" bIns="0" anchor="ctr" anchorCtr="0"/>
          <a:lstStyle>
            <a:lvl1pPr marL="0" indent="0" algn="l" defTabSz="914400" rtl="0" eaLnBrk="1" latinLnBrk="0" hangingPunct="1">
              <a:lnSpc>
                <a:spcPct val="100000"/>
              </a:lnSpc>
              <a:spcBef>
                <a:spcPts val="1200"/>
              </a:spcBef>
              <a:buFont typeface="Arial" pitchFamily="34" charset="0"/>
              <a:buNone/>
              <a:defRPr sz="2800" kern="1200" spc="0" baseline="0">
                <a:solidFill>
                  <a:schemeClr val="tx1"/>
                </a:solidFill>
                <a:latin typeface="GE Inspira Sans" charset="0"/>
                <a:ea typeface="GE Inspira Sans" charset="0"/>
                <a:cs typeface="GE Inspira Sans" charset="0"/>
              </a:defRPr>
            </a:lvl1pPr>
            <a:lvl2pPr marL="203200" indent="-182563" algn="l" defTabSz="914400" rtl="0" eaLnBrk="1" latinLnBrk="0" hangingPunct="1">
              <a:lnSpc>
                <a:spcPct val="100000"/>
              </a:lnSpc>
              <a:spcBef>
                <a:spcPts val="1000"/>
              </a:spcBef>
              <a:buFont typeface="Arial" pitchFamily="34" charset="0"/>
              <a:buChar char="•"/>
              <a:defRPr sz="2000" kern="1200" spc="0">
                <a:solidFill>
                  <a:schemeClr val="tx1"/>
                </a:solidFill>
                <a:latin typeface="GE Inspira Sans" charset="0"/>
                <a:ea typeface="GE Inspira Sans" charset="0"/>
                <a:cs typeface="GE Inspira Sans" charset="0"/>
              </a:defRPr>
            </a:lvl2pPr>
            <a:lvl3pPr marL="400050" indent="-195263" algn="l" defTabSz="914400" rtl="0" eaLnBrk="1" latinLnBrk="0" hangingPunct="1">
              <a:lnSpc>
                <a:spcPct val="100000"/>
              </a:lnSpc>
              <a:spcBef>
                <a:spcPts val="800"/>
              </a:spcBef>
              <a:buFont typeface="GE Inspira Pitch" panose="020F0603030400020203" pitchFamily="34" charset="0"/>
              <a:buChar char="–"/>
              <a:defRPr sz="1800" kern="1200" spc="0">
                <a:solidFill>
                  <a:schemeClr val="tx1"/>
                </a:solidFill>
                <a:latin typeface="GE Inspira Sans" charset="0"/>
                <a:ea typeface="GE Inspira Sans" charset="0"/>
                <a:cs typeface="GE Inspira Sans" charset="0"/>
              </a:defRPr>
            </a:lvl3pPr>
            <a:lvl4pPr marL="555625" indent="-166688" algn="l" defTabSz="914400" rtl="0" eaLnBrk="1" latinLnBrk="0" hangingPunct="1">
              <a:lnSpc>
                <a:spcPct val="100000"/>
              </a:lnSpc>
              <a:spcBef>
                <a:spcPts val="600"/>
              </a:spcBef>
              <a:buFont typeface="Arial" pitchFamily="34" charset="0"/>
              <a:buChar char="•"/>
              <a:defRPr sz="1600" kern="1200" spc="0">
                <a:solidFill>
                  <a:schemeClr val="tx1"/>
                </a:solidFill>
                <a:latin typeface="GE Inspira Sans" charset="0"/>
                <a:ea typeface="GE Inspira Sans" charset="0"/>
                <a:cs typeface="GE Inspira Sans"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sz="2600" b="1" dirty="0">
                <a:solidFill>
                  <a:schemeClr val="bg1"/>
                </a:solidFill>
                <a:latin typeface="+mn-lt"/>
              </a:rPr>
              <a:t>Quality</a:t>
            </a:r>
          </a:p>
        </p:txBody>
      </p:sp>
      <p:sp>
        <p:nvSpPr>
          <p:cNvPr id="44" name="Text Placeholder 3"/>
          <p:cNvSpPr txBox="1">
            <a:spLocks/>
          </p:cNvSpPr>
          <p:nvPr/>
        </p:nvSpPr>
        <p:spPr>
          <a:xfrm>
            <a:off x="2757488" y="5547943"/>
            <a:ext cx="2152650" cy="731520"/>
          </a:xfrm>
          <a:prstGeom prst="rect">
            <a:avLst/>
          </a:prstGeom>
          <a:solidFill>
            <a:srgbClr val="1F497D"/>
          </a:solidFill>
        </p:spPr>
        <p:txBody>
          <a:bodyPr lIns="0" tIns="0" rIns="0" bIns="0" anchor="ctr" anchorCtr="0"/>
          <a:lstStyle>
            <a:lvl1pPr marL="0" indent="0" algn="l" defTabSz="914400" rtl="0" eaLnBrk="1" latinLnBrk="0" hangingPunct="1">
              <a:lnSpc>
                <a:spcPct val="100000"/>
              </a:lnSpc>
              <a:spcBef>
                <a:spcPts val="1200"/>
              </a:spcBef>
              <a:buFont typeface="Arial" pitchFamily="34" charset="0"/>
              <a:buNone/>
              <a:defRPr sz="2800" kern="1200" spc="0" baseline="0">
                <a:solidFill>
                  <a:schemeClr val="tx1"/>
                </a:solidFill>
                <a:latin typeface="GE Inspira Sans" charset="0"/>
                <a:ea typeface="GE Inspira Sans" charset="0"/>
                <a:cs typeface="GE Inspira Sans" charset="0"/>
              </a:defRPr>
            </a:lvl1pPr>
            <a:lvl2pPr marL="203200" indent="-182563" algn="l" defTabSz="914400" rtl="0" eaLnBrk="1" latinLnBrk="0" hangingPunct="1">
              <a:lnSpc>
                <a:spcPct val="100000"/>
              </a:lnSpc>
              <a:spcBef>
                <a:spcPts val="1000"/>
              </a:spcBef>
              <a:buFont typeface="Arial" pitchFamily="34" charset="0"/>
              <a:buChar char="•"/>
              <a:defRPr sz="2000" kern="1200" spc="0">
                <a:solidFill>
                  <a:schemeClr val="tx1"/>
                </a:solidFill>
                <a:latin typeface="GE Inspira Sans" charset="0"/>
                <a:ea typeface="GE Inspira Sans" charset="0"/>
                <a:cs typeface="GE Inspira Sans" charset="0"/>
              </a:defRPr>
            </a:lvl2pPr>
            <a:lvl3pPr marL="400050" indent="-195263" algn="l" defTabSz="914400" rtl="0" eaLnBrk="1" latinLnBrk="0" hangingPunct="1">
              <a:lnSpc>
                <a:spcPct val="100000"/>
              </a:lnSpc>
              <a:spcBef>
                <a:spcPts val="800"/>
              </a:spcBef>
              <a:buFont typeface="GE Inspira Pitch" panose="020F0603030400020203" pitchFamily="34" charset="0"/>
              <a:buChar char="–"/>
              <a:defRPr sz="1800" kern="1200" spc="0">
                <a:solidFill>
                  <a:schemeClr val="tx1"/>
                </a:solidFill>
                <a:latin typeface="GE Inspira Sans" charset="0"/>
                <a:ea typeface="GE Inspira Sans" charset="0"/>
                <a:cs typeface="GE Inspira Sans" charset="0"/>
              </a:defRPr>
            </a:lvl3pPr>
            <a:lvl4pPr marL="555625" indent="-166688" algn="l" defTabSz="914400" rtl="0" eaLnBrk="1" latinLnBrk="0" hangingPunct="1">
              <a:lnSpc>
                <a:spcPct val="100000"/>
              </a:lnSpc>
              <a:spcBef>
                <a:spcPts val="600"/>
              </a:spcBef>
              <a:buFont typeface="Arial" pitchFamily="34" charset="0"/>
              <a:buChar char="•"/>
              <a:defRPr sz="1600" kern="1200" spc="0">
                <a:solidFill>
                  <a:schemeClr val="tx1"/>
                </a:solidFill>
                <a:latin typeface="GE Inspira Sans" charset="0"/>
                <a:ea typeface="GE Inspira Sans" charset="0"/>
                <a:cs typeface="GE Inspira Sans"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sz="2600" b="1" dirty="0">
                <a:solidFill>
                  <a:schemeClr val="bg1"/>
                </a:solidFill>
                <a:latin typeface="+mn-lt"/>
              </a:rPr>
              <a:t>Safety</a:t>
            </a:r>
          </a:p>
        </p:txBody>
      </p:sp>
      <p:sp>
        <p:nvSpPr>
          <p:cNvPr id="45" name="Text Placeholder 3"/>
          <p:cNvSpPr txBox="1">
            <a:spLocks/>
          </p:cNvSpPr>
          <p:nvPr/>
        </p:nvSpPr>
        <p:spPr>
          <a:xfrm>
            <a:off x="5019676" y="5138438"/>
            <a:ext cx="2152650" cy="731520"/>
          </a:xfrm>
          <a:prstGeom prst="rect">
            <a:avLst/>
          </a:prstGeom>
          <a:solidFill>
            <a:srgbClr val="1F497D"/>
          </a:solidFill>
        </p:spPr>
        <p:txBody>
          <a:bodyPr lIns="0" tIns="0" rIns="0" bIns="0" anchor="ctr" anchorCtr="0"/>
          <a:lstStyle>
            <a:lvl1pPr marL="0" indent="0" algn="l" defTabSz="914400" rtl="0" eaLnBrk="1" latinLnBrk="0" hangingPunct="1">
              <a:lnSpc>
                <a:spcPct val="100000"/>
              </a:lnSpc>
              <a:spcBef>
                <a:spcPts val="1200"/>
              </a:spcBef>
              <a:buFont typeface="Arial" pitchFamily="34" charset="0"/>
              <a:buNone/>
              <a:defRPr sz="2800" kern="1200" spc="0" baseline="0">
                <a:solidFill>
                  <a:schemeClr val="tx1"/>
                </a:solidFill>
                <a:latin typeface="GE Inspira Sans" charset="0"/>
                <a:ea typeface="GE Inspira Sans" charset="0"/>
                <a:cs typeface="GE Inspira Sans" charset="0"/>
              </a:defRPr>
            </a:lvl1pPr>
            <a:lvl2pPr marL="203200" indent="-182563" algn="l" defTabSz="914400" rtl="0" eaLnBrk="1" latinLnBrk="0" hangingPunct="1">
              <a:lnSpc>
                <a:spcPct val="100000"/>
              </a:lnSpc>
              <a:spcBef>
                <a:spcPts val="1000"/>
              </a:spcBef>
              <a:buFont typeface="Arial" pitchFamily="34" charset="0"/>
              <a:buChar char="•"/>
              <a:defRPr sz="2000" kern="1200" spc="0">
                <a:solidFill>
                  <a:schemeClr val="tx1"/>
                </a:solidFill>
                <a:latin typeface="GE Inspira Sans" charset="0"/>
                <a:ea typeface="GE Inspira Sans" charset="0"/>
                <a:cs typeface="GE Inspira Sans" charset="0"/>
              </a:defRPr>
            </a:lvl2pPr>
            <a:lvl3pPr marL="400050" indent="-195263" algn="l" defTabSz="914400" rtl="0" eaLnBrk="1" latinLnBrk="0" hangingPunct="1">
              <a:lnSpc>
                <a:spcPct val="100000"/>
              </a:lnSpc>
              <a:spcBef>
                <a:spcPts val="800"/>
              </a:spcBef>
              <a:buFont typeface="GE Inspira Pitch" panose="020F0603030400020203" pitchFamily="34" charset="0"/>
              <a:buChar char="–"/>
              <a:defRPr sz="1800" kern="1200" spc="0">
                <a:solidFill>
                  <a:schemeClr val="tx1"/>
                </a:solidFill>
                <a:latin typeface="GE Inspira Sans" charset="0"/>
                <a:ea typeface="GE Inspira Sans" charset="0"/>
                <a:cs typeface="GE Inspira Sans" charset="0"/>
              </a:defRPr>
            </a:lvl3pPr>
            <a:lvl4pPr marL="555625" indent="-166688" algn="l" defTabSz="914400" rtl="0" eaLnBrk="1" latinLnBrk="0" hangingPunct="1">
              <a:lnSpc>
                <a:spcPct val="100000"/>
              </a:lnSpc>
              <a:spcBef>
                <a:spcPts val="600"/>
              </a:spcBef>
              <a:buFont typeface="Arial" pitchFamily="34" charset="0"/>
              <a:buChar char="•"/>
              <a:defRPr sz="1600" kern="1200" spc="0">
                <a:solidFill>
                  <a:schemeClr val="tx1"/>
                </a:solidFill>
                <a:latin typeface="GE Inspira Sans" charset="0"/>
                <a:ea typeface="GE Inspira Sans" charset="0"/>
                <a:cs typeface="GE Inspira Sans"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sz="2600" b="1" dirty="0">
                <a:solidFill>
                  <a:schemeClr val="bg1"/>
                </a:solidFill>
                <a:latin typeface="+mn-lt"/>
              </a:rPr>
              <a:t>Service</a:t>
            </a:r>
          </a:p>
        </p:txBody>
      </p:sp>
      <p:sp>
        <p:nvSpPr>
          <p:cNvPr id="47" name="Text Placeholder 3"/>
          <p:cNvSpPr txBox="1">
            <a:spLocks/>
          </p:cNvSpPr>
          <p:nvPr/>
        </p:nvSpPr>
        <p:spPr>
          <a:xfrm>
            <a:off x="7281864" y="5547943"/>
            <a:ext cx="2152650" cy="731520"/>
          </a:xfrm>
          <a:prstGeom prst="rect">
            <a:avLst/>
          </a:prstGeom>
          <a:solidFill>
            <a:srgbClr val="1F497D"/>
          </a:solidFill>
        </p:spPr>
        <p:txBody>
          <a:bodyPr lIns="0" tIns="0" rIns="0" bIns="0" anchor="ctr" anchorCtr="0"/>
          <a:lstStyle>
            <a:lvl1pPr marL="0" indent="0" algn="l" defTabSz="914400" rtl="0" eaLnBrk="1" latinLnBrk="0" hangingPunct="1">
              <a:lnSpc>
                <a:spcPct val="100000"/>
              </a:lnSpc>
              <a:spcBef>
                <a:spcPts val="1200"/>
              </a:spcBef>
              <a:buFont typeface="Arial" pitchFamily="34" charset="0"/>
              <a:buNone/>
              <a:defRPr sz="2800" kern="1200" spc="0" baseline="0">
                <a:solidFill>
                  <a:schemeClr val="tx1"/>
                </a:solidFill>
                <a:latin typeface="GE Inspira Sans" charset="0"/>
                <a:ea typeface="GE Inspira Sans" charset="0"/>
                <a:cs typeface="GE Inspira Sans" charset="0"/>
              </a:defRPr>
            </a:lvl1pPr>
            <a:lvl2pPr marL="203200" indent="-182563" algn="l" defTabSz="914400" rtl="0" eaLnBrk="1" latinLnBrk="0" hangingPunct="1">
              <a:lnSpc>
                <a:spcPct val="100000"/>
              </a:lnSpc>
              <a:spcBef>
                <a:spcPts val="1000"/>
              </a:spcBef>
              <a:buFont typeface="Arial" pitchFamily="34" charset="0"/>
              <a:buChar char="•"/>
              <a:defRPr sz="2000" kern="1200" spc="0">
                <a:solidFill>
                  <a:schemeClr val="tx1"/>
                </a:solidFill>
                <a:latin typeface="GE Inspira Sans" charset="0"/>
                <a:ea typeface="GE Inspira Sans" charset="0"/>
                <a:cs typeface="GE Inspira Sans" charset="0"/>
              </a:defRPr>
            </a:lvl2pPr>
            <a:lvl3pPr marL="400050" indent="-195263" algn="l" defTabSz="914400" rtl="0" eaLnBrk="1" latinLnBrk="0" hangingPunct="1">
              <a:lnSpc>
                <a:spcPct val="100000"/>
              </a:lnSpc>
              <a:spcBef>
                <a:spcPts val="800"/>
              </a:spcBef>
              <a:buFont typeface="GE Inspira Pitch" panose="020F0603030400020203" pitchFamily="34" charset="0"/>
              <a:buChar char="–"/>
              <a:defRPr sz="1800" kern="1200" spc="0">
                <a:solidFill>
                  <a:schemeClr val="tx1"/>
                </a:solidFill>
                <a:latin typeface="GE Inspira Sans" charset="0"/>
                <a:ea typeface="GE Inspira Sans" charset="0"/>
                <a:cs typeface="GE Inspira Sans" charset="0"/>
              </a:defRPr>
            </a:lvl3pPr>
            <a:lvl4pPr marL="555625" indent="-166688" algn="l" defTabSz="914400" rtl="0" eaLnBrk="1" latinLnBrk="0" hangingPunct="1">
              <a:lnSpc>
                <a:spcPct val="100000"/>
              </a:lnSpc>
              <a:spcBef>
                <a:spcPts val="600"/>
              </a:spcBef>
              <a:buFont typeface="Arial" pitchFamily="34" charset="0"/>
              <a:buChar char="•"/>
              <a:defRPr sz="1600" kern="1200" spc="0">
                <a:solidFill>
                  <a:schemeClr val="tx1"/>
                </a:solidFill>
                <a:latin typeface="GE Inspira Sans" charset="0"/>
                <a:ea typeface="GE Inspira Sans" charset="0"/>
                <a:cs typeface="GE Inspira Sans"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sz="2600" b="1" dirty="0">
                <a:solidFill>
                  <a:schemeClr val="bg1"/>
                </a:solidFill>
                <a:latin typeface="+mn-lt"/>
              </a:rPr>
              <a:t>Outcomes</a:t>
            </a:r>
          </a:p>
        </p:txBody>
      </p:sp>
      <p:sp>
        <p:nvSpPr>
          <p:cNvPr id="48" name="Text Placeholder 3"/>
          <p:cNvSpPr txBox="1">
            <a:spLocks/>
          </p:cNvSpPr>
          <p:nvPr/>
        </p:nvSpPr>
        <p:spPr>
          <a:xfrm>
            <a:off x="9544050" y="5138438"/>
            <a:ext cx="2152650" cy="731520"/>
          </a:xfrm>
          <a:prstGeom prst="rect">
            <a:avLst/>
          </a:prstGeom>
          <a:solidFill>
            <a:srgbClr val="1F497D"/>
          </a:solidFill>
        </p:spPr>
        <p:txBody>
          <a:bodyPr lIns="0" tIns="0" rIns="0" bIns="0" anchor="ctr" anchorCtr="0"/>
          <a:lstStyle>
            <a:lvl1pPr marL="0" indent="0" algn="l" defTabSz="914400" rtl="0" eaLnBrk="1" latinLnBrk="0" hangingPunct="1">
              <a:lnSpc>
                <a:spcPct val="100000"/>
              </a:lnSpc>
              <a:spcBef>
                <a:spcPts val="1200"/>
              </a:spcBef>
              <a:buFont typeface="Arial" pitchFamily="34" charset="0"/>
              <a:buNone/>
              <a:defRPr sz="2800" kern="1200" spc="0" baseline="0">
                <a:solidFill>
                  <a:schemeClr val="tx1"/>
                </a:solidFill>
                <a:latin typeface="GE Inspira Sans" charset="0"/>
                <a:ea typeface="GE Inspira Sans" charset="0"/>
                <a:cs typeface="GE Inspira Sans" charset="0"/>
              </a:defRPr>
            </a:lvl1pPr>
            <a:lvl2pPr marL="203200" indent="-182563" algn="l" defTabSz="914400" rtl="0" eaLnBrk="1" latinLnBrk="0" hangingPunct="1">
              <a:lnSpc>
                <a:spcPct val="100000"/>
              </a:lnSpc>
              <a:spcBef>
                <a:spcPts val="1000"/>
              </a:spcBef>
              <a:buFont typeface="Arial" pitchFamily="34" charset="0"/>
              <a:buChar char="•"/>
              <a:defRPr sz="2000" kern="1200" spc="0">
                <a:solidFill>
                  <a:schemeClr val="tx1"/>
                </a:solidFill>
                <a:latin typeface="GE Inspira Sans" charset="0"/>
                <a:ea typeface="GE Inspira Sans" charset="0"/>
                <a:cs typeface="GE Inspira Sans" charset="0"/>
              </a:defRPr>
            </a:lvl2pPr>
            <a:lvl3pPr marL="400050" indent="-195263" algn="l" defTabSz="914400" rtl="0" eaLnBrk="1" latinLnBrk="0" hangingPunct="1">
              <a:lnSpc>
                <a:spcPct val="100000"/>
              </a:lnSpc>
              <a:spcBef>
                <a:spcPts val="800"/>
              </a:spcBef>
              <a:buFont typeface="GE Inspira Pitch" panose="020F0603030400020203" pitchFamily="34" charset="0"/>
              <a:buChar char="–"/>
              <a:defRPr sz="1800" kern="1200" spc="0">
                <a:solidFill>
                  <a:schemeClr val="tx1"/>
                </a:solidFill>
                <a:latin typeface="GE Inspira Sans" charset="0"/>
                <a:ea typeface="GE Inspira Sans" charset="0"/>
                <a:cs typeface="GE Inspira Sans" charset="0"/>
              </a:defRPr>
            </a:lvl3pPr>
            <a:lvl4pPr marL="555625" indent="-166688" algn="l" defTabSz="914400" rtl="0" eaLnBrk="1" latinLnBrk="0" hangingPunct="1">
              <a:lnSpc>
                <a:spcPct val="100000"/>
              </a:lnSpc>
              <a:spcBef>
                <a:spcPts val="600"/>
              </a:spcBef>
              <a:buFont typeface="Arial" pitchFamily="34" charset="0"/>
              <a:buChar char="•"/>
              <a:defRPr sz="1600" kern="1200" spc="0">
                <a:solidFill>
                  <a:schemeClr val="tx1"/>
                </a:solidFill>
                <a:latin typeface="GE Inspira Sans" charset="0"/>
                <a:ea typeface="GE Inspira Sans" charset="0"/>
                <a:cs typeface="GE Inspira Sans"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sz="2600" b="1" dirty="0">
                <a:solidFill>
                  <a:schemeClr val="bg1"/>
                </a:solidFill>
                <a:latin typeface="+mn-lt"/>
              </a:rPr>
              <a:t>Efficiency</a:t>
            </a:r>
          </a:p>
        </p:txBody>
      </p:sp>
      <p:sp>
        <p:nvSpPr>
          <p:cNvPr id="24" name="Rectangle 23"/>
          <p:cNvSpPr/>
          <p:nvPr/>
        </p:nvSpPr>
        <p:spPr>
          <a:xfrm>
            <a:off x="313509" y="6303481"/>
            <a:ext cx="896982" cy="4108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p:nvPicPr>
        <p:blipFill>
          <a:blip r:embed="rId4"/>
          <a:stretch>
            <a:fillRect/>
          </a:stretch>
        </p:blipFill>
        <p:spPr>
          <a:xfrm>
            <a:off x="1210491" y="1772887"/>
            <a:ext cx="2869678" cy="1614194"/>
          </a:xfrm>
          <a:prstGeom prst="rect">
            <a:avLst/>
          </a:prstGeom>
        </p:spPr>
      </p:pic>
      <p:pic>
        <p:nvPicPr>
          <p:cNvPr id="21" name="Picture 20"/>
          <p:cNvPicPr>
            <a:picLocks noChangeAspect="1"/>
          </p:cNvPicPr>
          <p:nvPr/>
        </p:nvPicPr>
        <p:blipFill>
          <a:blip r:embed="rId5"/>
          <a:stretch>
            <a:fillRect/>
          </a:stretch>
        </p:blipFill>
        <p:spPr>
          <a:xfrm>
            <a:off x="878362" y="3734261"/>
            <a:ext cx="3533935" cy="1141121"/>
          </a:xfrm>
          <a:prstGeom prst="rect">
            <a:avLst/>
          </a:prstGeom>
        </p:spPr>
      </p:pic>
      <p:pic>
        <p:nvPicPr>
          <p:cNvPr id="22" name="Picture 21"/>
          <p:cNvPicPr>
            <a:picLocks noChangeAspect="1"/>
          </p:cNvPicPr>
          <p:nvPr/>
        </p:nvPicPr>
        <p:blipFill>
          <a:blip r:embed="rId6"/>
          <a:stretch>
            <a:fillRect/>
          </a:stretch>
        </p:blipFill>
        <p:spPr>
          <a:xfrm>
            <a:off x="5216433" y="1709129"/>
            <a:ext cx="2320190" cy="1657279"/>
          </a:xfrm>
          <a:prstGeom prst="rect">
            <a:avLst/>
          </a:prstGeom>
        </p:spPr>
      </p:pic>
      <p:pic>
        <p:nvPicPr>
          <p:cNvPr id="28" name="Picture 27"/>
          <p:cNvPicPr>
            <a:picLocks noChangeAspect="1"/>
          </p:cNvPicPr>
          <p:nvPr/>
        </p:nvPicPr>
        <p:blipFill>
          <a:blip r:embed="rId7"/>
          <a:stretch>
            <a:fillRect/>
          </a:stretch>
        </p:blipFill>
        <p:spPr>
          <a:xfrm>
            <a:off x="8261679" y="2397973"/>
            <a:ext cx="3394609" cy="1906848"/>
          </a:xfrm>
          <a:prstGeom prst="rect">
            <a:avLst/>
          </a:prstGeom>
        </p:spPr>
      </p:pic>
    </p:spTree>
    <p:extLst>
      <p:ext uri="{BB962C8B-B14F-4D97-AF65-F5344CB8AC3E}">
        <p14:creationId xmlns:p14="http://schemas.microsoft.com/office/powerpoint/2010/main" val="3589898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500"/>
                                        <p:tgtEl>
                                          <p:spTgt spid="21"/>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500"/>
                                        <p:tgtEl>
                                          <p:spTgt spid="22"/>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fade">
                                      <p:cBhvr>
                                        <p:cTn id="19" dur="500"/>
                                        <p:tgtEl>
                                          <p:spTgt spid="28"/>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500"/>
                                        <p:tgtEl>
                                          <p:spTgt spid="23"/>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43"/>
                                        </p:tgtEl>
                                        <p:attrNameLst>
                                          <p:attrName>style.visibility</p:attrName>
                                        </p:attrNameLst>
                                      </p:cBhvr>
                                      <p:to>
                                        <p:strVal val="visible"/>
                                      </p:to>
                                    </p:set>
                                    <p:animEffect transition="in" filter="fade">
                                      <p:cBhvr>
                                        <p:cTn id="28" dur="500"/>
                                        <p:tgtEl>
                                          <p:spTgt spid="43"/>
                                        </p:tgtEl>
                                      </p:cBhvr>
                                    </p:animEffect>
                                  </p:childTnLst>
                                </p:cTn>
                              </p:par>
                            </p:childTnLst>
                          </p:cTn>
                        </p:par>
                        <p:par>
                          <p:cTn id="29" fill="hold">
                            <p:stCondLst>
                              <p:cond delay="500"/>
                            </p:stCondLst>
                            <p:childTnLst>
                              <p:par>
                                <p:cTn id="30" presetID="10" presetClass="entr" presetSubtype="0" fill="hold" grpId="0" nodeType="afterEffect">
                                  <p:stCondLst>
                                    <p:cond delay="0"/>
                                  </p:stCondLst>
                                  <p:childTnLst>
                                    <p:set>
                                      <p:cBhvr>
                                        <p:cTn id="31" dur="1" fill="hold">
                                          <p:stCondLst>
                                            <p:cond delay="0"/>
                                          </p:stCondLst>
                                        </p:cTn>
                                        <p:tgtEl>
                                          <p:spTgt spid="44"/>
                                        </p:tgtEl>
                                        <p:attrNameLst>
                                          <p:attrName>style.visibility</p:attrName>
                                        </p:attrNameLst>
                                      </p:cBhvr>
                                      <p:to>
                                        <p:strVal val="visible"/>
                                      </p:to>
                                    </p:set>
                                    <p:animEffect transition="in" filter="fade">
                                      <p:cBhvr>
                                        <p:cTn id="32" dur="500"/>
                                        <p:tgtEl>
                                          <p:spTgt spid="44"/>
                                        </p:tgtEl>
                                      </p:cBhvr>
                                    </p:animEffect>
                                  </p:childTnLst>
                                </p:cTn>
                              </p:par>
                            </p:childTnLst>
                          </p:cTn>
                        </p:par>
                        <p:par>
                          <p:cTn id="33" fill="hold">
                            <p:stCondLst>
                              <p:cond delay="1000"/>
                            </p:stCondLst>
                            <p:childTnLst>
                              <p:par>
                                <p:cTn id="34" presetID="10" presetClass="entr" presetSubtype="0" fill="hold" grpId="0" nodeType="afterEffect">
                                  <p:stCondLst>
                                    <p:cond delay="0"/>
                                  </p:stCondLst>
                                  <p:childTnLst>
                                    <p:set>
                                      <p:cBhvr>
                                        <p:cTn id="35" dur="1" fill="hold">
                                          <p:stCondLst>
                                            <p:cond delay="0"/>
                                          </p:stCondLst>
                                        </p:cTn>
                                        <p:tgtEl>
                                          <p:spTgt spid="45"/>
                                        </p:tgtEl>
                                        <p:attrNameLst>
                                          <p:attrName>style.visibility</p:attrName>
                                        </p:attrNameLst>
                                      </p:cBhvr>
                                      <p:to>
                                        <p:strVal val="visible"/>
                                      </p:to>
                                    </p:set>
                                    <p:animEffect transition="in" filter="fade">
                                      <p:cBhvr>
                                        <p:cTn id="36" dur="500"/>
                                        <p:tgtEl>
                                          <p:spTgt spid="45"/>
                                        </p:tgtEl>
                                      </p:cBhvr>
                                    </p:animEffect>
                                  </p:childTnLst>
                                </p:cTn>
                              </p:par>
                            </p:childTnLst>
                          </p:cTn>
                        </p:par>
                        <p:par>
                          <p:cTn id="37" fill="hold">
                            <p:stCondLst>
                              <p:cond delay="1500"/>
                            </p:stCondLst>
                            <p:childTnLst>
                              <p:par>
                                <p:cTn id="38" presetID="10" presetClass="entr" presetSubtype="0" fill="hold" grpId="0" nodeType="afterEffect">
                                  <p:stCondLst>
                                    <p:cond delay="0"/>
                                  </p:stCondLst>
                                  <p:childTnLst>
                                    <p:set>
                                      <p:cBhvr>
                                        <p:cTn id="39" dur="1" fill="hold">
                                          <p:stCondLst>
                                            <p:cond delay="0"/>
                                          </p:stCondLst>
                                        </p:cTn>
                                        <p:tgtEl>
                                          <p:spTgt spid="47"/>
                                        </p:tgtEl>
                                        <p:attrNameLst>
                                          <p:attrName>style.visibility</p:attrName>
                                        </p:attrNameLst>
                                      </p:cBhvr>
                                      <p:to>
                                        <p:strVal val="visible"/>
                                      </p:to>
                                    </p:set>
                                    <p:animEffect transition="in" filter="fade">
                                      <p:cBhvr>
                                        <p:cTn id="40" dur="500"/>
                                        <p:tgtEl>
                                          <p:spTgt spid="47"/>
                                        </p:tgtEl>
                                      </p:cBhvr>
                                    </p:animEffect>
                                  </p:childTnLst>
                                </p:cTn>
                              </p:par>
                            </p:childTnLst>
                          </p:cTn>
                        </p:par>
                        <p:par>
                          <p:cTn id="41" fill="hold">
                            <p:stCondLst>
                              <p:cond delay="2000"/>
                            </p:stCondLst>
                            <p:childTnLst>
                              <p:par>
                                <p:cTn id="42" presetID="10" presetClass="entr" presetSubtype="0" fill="hold" grpId="0" nodeType="afterEffect">
                                  <p:stCondLst>
                                    <p:cond delay="0"/>
                                  </p:stCondLst>
                                  <p:childTnLst>
                                    <p:set>
                                      <p:cBhvr>
                                        <p:cTn id="43" dur="1" fill="hold">
                                          <p:stCondLst>
                                            <p:cond delay="0"/>
                                          </p:stCondLst>
                                        </p:cTn>
                                        <p:tgtEl>
                                          <p:spTgt spid="48"/>
                                        </p:tgtEl>
                                        <p:attrNameLst>
                                          <p:attrName>style.visibility</p:attrName>
                                        </p:attrNameLst>
                                      </p:cBhvr>
                                      <p:to>
                                        <p:strVal val="visible"/>
                                      </p:to>
                                    </p:set>
                                    <p:animEffect transition="in" filter="fade">
                                      <p:cBhvr>
                                        <p:cTn id="44"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4" grpId="0" animBg="1"/>
      <p:bldP spid="45" grpId="0" animBg="1"/>
      <p:bldP spid="47" grpId="0" animBg="1"/>
      <p:bldP spid="4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Do They Manage?</a:t>
            </a:r>
          </a:p>
        </p:txBody>
      </p:sp>
      <p:sp>
        <p:nvSpPr>
          <p:cNvPr id="4" name="Slide Number Placeholder 3"/>
          <p:cNvSpPr>
            <a:spLocks noGrp="1"/>
          </p:cNvSpPr>
          <p:nvPr>
            <p:ph type="sldNum" sz="quarter" idx="4"/>
          </p:nvPr>
        </p:nvSpPr>
        <p:spPr/>
        <p:txBody>
          <a:bodyPr/>
          <a:lstStyle/>
          <a:p>
            <a:fld id="{10F35945-D321-4E6C-AEEF-C61A445FB30F}" type="slidenum">
              <a:rPr lang="en-US" smtClean="0"/>
              <a:pPr/>
              <a:t>14</a:t>
            </a:fld>
            <a:endParaRPr lang="en-US"/>
          </a:p>
        </p:txBody>
      </p:sp>
      <p:grpSp>
        <p:nvGrpSpPr>
          <p:cNvPr id="36" name="Group 35"/>
          <p:cNvGrpSpPr/>
          <p:nvPr/>
        </p:nvGrpSpPr>
        <p:grpSpPr>
          <a:xfrm>
            <a:off x="901046" y="2485505"/>
            <a:ext cx="3906958" cy="3861264"/>
            <a:chOff x="1077679" y="2294312"/>
            <a:chExt cx="3553691" cy="3512130"/>
          </a:xfrm>
        </p:grpSpPr>
        <p:sp>
          <p:nvSpPr>
            <p:cNvPr id="29" name="Oval 28"/>
            <p:cNvSpPr/>
            <p:nvPr/>
          </p:nvSpPr>
          <p:spPr>
            <a:xfrm>
              <a:off x="1675912" y="2859578"/>
              <a:ext cx="2344190" cy="2344190"/>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2"/>
                  </a:solidFill>
                </a:rPr>
                <a:t>Systems</a:t>
              </a:r>
              <a:br>
                <a:rPr lang="en-US" sz="2000" dirty="0">
                  <a:solidFill>
                    <a:schemeClr val="tx2"/>
                  </a:solidFill>
                </a:rPr>
              </a:br>
              <a:r>
                <a:rPr lang="en-US" sz="2000" dirty="0">
                  <a:solidFill>
                    <a:schemeClr val="tx2"/>
                  </a:solidFill>
                </a:rPr>
                <a:t>Engineering</a:t>
              </a:r>
              <a:br>
                <a:rPr lang="en-US" sz="2000" dirty="0">
                  <a:solidFill>
                    <a:schemeClr val="tx2"/>
                  </a:solidFill>
                </a:rPr>
              </a:br>
              <a:r>
                <a:rPr lang="en-US" sz="2000" dirty="0">
                  <a:solidFill>
                    <a:schemeClr val="tx2"/>
                  </a:solidFill>
                </a:rPr>
                <a:t>Approach</a:t>
              </a:r>
            </a:p>
          </p:txBody>
        </p:sp>
        <p:sp>
          <p:nvSpPr>
            <p:cNvPr id="30" name="Oval 29"/>
            <p:cNvSpPr/>
            <p:nvPr/>
          </p:nvSpPr>
          <p:spPr>
            <a:xfrm>
              <a:off x="2295211" y="2294312"/>
              <a:ext cx="1105592" cy="1105592"/>
            </a:xfrm>
            <a:prstGeom prst="ellipse">
              <a:avLst/>
            </a:prstGeom>
            <a:solidFill>
              <a:schemeClr val="accent1">
                <a:lumMod val="60000"/>
                <a:lumOff val="40000"/>
                <a:alpha val="721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sz="1050" dirty="0">
                  <a:solidFill>
                    <a:schemeClr val="tx2"/>
                  </a:solidFill>
                </a:rPr>
                <a:t>Requirements</a:t>
              </a:r>
              <a:br>
                <a:rPr lang="en-US" sz="1050" dirty="0">
                  <a:solidFill>
                    <a:schemeClr val="tx2"/>
                  </a:solidFill>
                </a:rPr>
              </a:br>
              <a:r>
                <a:rPr lang="en-US" sz="1050" dirty="0">
                  <a:solidFill>
                    <a:schemeClr val="tx2"/>
                  </a:solidFill>
                </a:rPr>
                <a:t>Review &amp;</a:t>
              </a:r>
              <a:br>
                <a:rPr lang="en-US" sz="1050" dirty="0">
                  <a:solidFill>
                    <a:schemeClr val="tx2"/>
                  </a:solidFill>
                </a:rPr>
              </a:br>
              <a:r>
                <a:rPr lang="en-US" sz="1050" dirty="0">
                  <a:solidFill>
                    <a:schemeClr val="tx2"/>
                  </a:solidFill>
                </a:rPr>
                <a:t>Feasibility</a:t>
              </a:r>
              <a:br>
                <a:rPr lang="en-US" sz="1050" dirty="0">
                  <a:solidFill>
                    <a:schemeClr val="tx2"/>
                  </a:solidFill>
                </a:rPr>
              </a:br>
              <a:r>
                <a:rPr lang="en-US" sz="1050" dirty="0">
                  <a:solidFill>
                    <a:schemeClr val="tx2"/>
                  </a:solidFill>
                </a:rPr>
                <a:t>Analysis</a:t>
              </a:r>
            </a:p>
          </p:txBody>
        </p:sp>
        <p:sp>
          <p:nvSpPr>
            <p:cNvPr id="31" name="Oval 30"/>
            <p:cNvSpPr/>
            <p:nvPr/>
          </p:nvSpPr>
          <p:spPr>
            <a:xfrm>
              <a:off x="3525778" y="2859578"/>
              <a:ext cx="1105592" cy="1105592"/>
            </a:xfrm>
            <a:prstGeom prst="ellipse">
              <a:avLst/>
            </a:prstGeom>
            <a:solidFill>
              <a:schemeClr val="accent1">
                <a:lumMod val="60000"/>
                <a:lumOff val="40000"/>
                <a:alpha val="721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sz="1050" dirty="0">
                  <a:solidFill>
                    <a:schemeClr val="tx2"/>
                  </a:solidFill>
                </a:rPr>
                <a:t>Platform</a:t>
              </a:r>
              <a:br>
                <a:rPr lang="en-US" sz="1050" dirty="0">
                  <a:solidFill>
                    <a:schemeClr val="tx2"/>
                  </a:solidFill>
                </a:rPr>
              </a:br>
              <a:r>
                <a:rPr lang="en-US" sz="1050" dirty="0">
                  <a:solidFill>
                    <a:schemeClr val="tx2"/>
                  </a:solidFill>
                </a:rPr>
                <a:t>Product</a:t>
              </a:r>
              <a:br>
                <a:rPr lang="en-US" sz="1050" dirty="0">
                  <a:solidFill>
                    <a:schemeClr val="tx2"/>
                  </a:solidFill>
                </a:rPr>
              </a:br>
              <a:r>
                <a:rPr lang="en-US" sz="1050" dirty="0">
                  <a:solidFill>
                    <a:schemeClr val="tx2"/>
                  </a:solidFill>
                </a:rPr>
                <a:t>Baseline</a:t>
              </a:r>
              <a:br>
                <a:rPr lang="en-US" sz="1050" dirty="0">
                  <a:solidFill>
                    <a:schemeClr val="tx2"/>
                  </a:solidFill>
                </a:rPr>
              </a:br>
              <a:r>
                <a:rPr lang="en-US" sz="1050" dirty="0">
                  <a:solidFill>
                    <a:schemeClr val="tx2"/>
                  </a:solidFill>
                </a:rPr>
                <a:t>Comparison</a:t>
              </a:r>
            </a:p>
          </p:txBody>
        </p:sp>
        <p:sp>
          <p:nvSpPr>
            <p:cNvPr id="32" name="Oval 31"/>
            <p:cNvSpPr/>
            <p:nvPr/>
          </p:nvSpPr>
          <p:spPr>
            <a:xfrm>
              <a:off x="3525778" y="4098176"/>
              <a:ext cx="1105592" cy="1105592"/>
            </a:xfrm>
            <a:prstGeom prst="ellipse">
              <a:avLst/>
            </a:prstGeom>
            <a:solidFill>
              <a:schemeClr val="accent1">
                <a:lumMod val="60000"/>
                <a:lumOff val="40000"/>
                <a:alpha val="721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sz="1050" dirty="0">
                  <a:solidFill>
                    <a:schemeClr val="tx2"/>
                  </a:solidFill>
                </a:rPr>
                <a:t>Proposed </a:t>
              </a:r>
              <a:br>
                <a:rPr lang="en-US" sz="1050" dirty="0">
                  <a:solidFill>
                    <a:schemeClr val="tx2"/>
                  </a:solidFill>
                </a:rPr>
              </a:br>
              <a:r>
                <a:rPr lang="en-US" sz="1050" dirty="0">
                  <a:solidFill>
                    <a:schemeClr val="tx2"/>
                  </a:solidFill>
                </a:rPr>
                <a:t>System</a:t>
              </a:r>
              <a:br>
                <a:rPr lang="en-US" sz="1050" dirty="0">
                  <a:solidFill>
                    <a:schemeClr val="tx2"/>
                  </a:solidFill>
                </a:rPr>
              </a:br>
              <a:r>
                <a:rPr lang="en-US" sz="1050" dirty="0">
                  <a:solidFill>
                    <a:schemeClr val="tx2"/>
                  </a:solidFill>
                </a:rPr>
                <a:t>Architecture &amp;</a:t>
              </a:r>
              <a:br>
                <a:rPr lang="en-US" sz="1050" dirty="0">
                  <a:solidFill>
                    <a:schemeClr val="tx2"/>
                  </a:solidFill>
                </a:rPr>
              </a:br>
              <a:r>
                <a:rPr lang="en-US" sz="1050" dirty="0">
                  <a:solidFill>
                    <a:schemeClr val="tx2"/>
                  </a:solidFill>
                </a:rPr>
                <a:t>Sub Component</a:t>
              </a:r>
              <a:br>
                <a:rPr lang="en-US" sz="1050" dirty="0">
                  <a:solidFill>
                    <a:schemeClr val="tx2"/>
                  </a:solidFill>
                </a:rPr>
              </a:br>
              <a:r>
                <a:rPr lang="en-US" sz="1050" dirty="0">
                  <a:solidFill>
                    <a:schemeClr val="tx2"/>
                  </a:solidFill>
                </a:rPr>
                <a:t>Specifications</a:t>
              </a:r>
            </a:p>
          </p:txBody>
        </p:sp>
        <p:sp>
          <p:nvSpPr>
            <p:cNvPr id="33" name="Oval 32"/>
            <p:cNvSpPr/>
            <p:nvPr/>
          </p:nvSpPr>
          <p:spPr>
            <a:xfrm>
              <a:off x="1077679" y="2859578"/>
              <a:ext cx="1105592" cy="1105592"/>
            </a:xfrm>
            <a:prstGeom prst="ellipse">
              <a:avLst/>
            </a:prstGeom>
            <a:solidFill>
              <a:schemeClr val="accent1">
                <a:lumMod val="60000"/>
                <a:lumOff val="40000"/>
                <a:alpha val="721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sz="1050" dirty="0">
                  <a:solidFill>
                    <a:schemeClr val="tx2"/>
                  </a:solidFill>
                </a:rPr>
                <a:t>Test</a:t>
              </a:r>
              <a:br>
                <a:rPr lang="en-US" sz="1050" dirty="0">
                  <a:solidFill>
                    <a:schemeClr val="tx2"/>
                  </a:solidFill>
                </a:rPr>
              </a:br>
              <a:r>
                <a:rPr lang="en-US" sz="1050" dirty="0">
                  <a:solidFill>
                    <a:schemeClr val="tx2"/>
                  </a:solidFill>
                </a:rPr>
                <a:t>&amp;</a:t>
              </a:r>
              <a:br>
                <a:rPr lang="en-US" sz="1050" dirty="0">
                  <a:solidFill>
                    <a:schemeClr val="tx2"/>
                  </a:solidFill>
                </a:rPr>
              </a:br>
              <a:r>
                <a:rPr lang="en-US" sz="1050" dirty="0">
                  <a:solidFill>
                    <a:schemeClr val="tx2"/>
                  </a:solidFill>
                </a:rPr>
                <a:t>Verification</a:t>
              </a:r>
            </a:p>
          </p:txBody>
        </p:sp>
        <p:sp>
          <p:nvSpPr>
            <p:cNvPr id="34" name="Oval 33"/>
            <p:cNvSpPr/>
            <p:nvPr/>
          </p:nvSpPr>
          <p:spPr>
            <a:xfrm>
              <a:off x="1077679" y="4098176"/>
              <a:ext cx="1105592" cy="1105592"/>
            </a:xfrm>
            <a:prstGeom prst="ellipse">
              <a:avLst/>
            </a:prstGeom>
            <a:solidFill>
              <a:schemeClr val="accent1">
                <a:lumMod val="60000"/>
                <a:lumOff val="40000"/>
                <a:alpha val="721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sz="1050" dirty="0">
                  <a:solidFill>
                    <a:schemeClr val="tx2"/>
                  </a:solidFill>
                </a:rPr>
                <a:t>Pilot </a:t>
              </a:r>
              <a:br>
                <a:rPr lang="en-US" sz="1050" dirty="0">
                  <a:solidFill>
                    <a:schemeClr val="tx2"/>
                  </a:solidFill>
                </a:rPr>
              </a:br>
              <a:r>
                <a:rPr lang="en-US" sz="1050" dirty="0">
                  <a:solidFill>
                    <a:schemeClr val="tx2"/>
                  </a:solidFill>
                </a:rPr>
                <a:t>Production</a:t>
              </a:r>
              <a:br>
                <a:rPr lang="en-US" sz="1050" dirty="0">
                  <a:solidFill>
                    <a:schemeClr val="tx2"/>
                  </a:solidFill>
                </a:rPr>
              </a:br>
              <a:r>
                <a:rPr lang="en-US" sz="1050" dirty="0">
                  <a:solidFill>
                    <a:schemeClr val="tx2"/>
                  </a:solidFill>
                </a:rPr>
                <a:t>Build &amp;</a:t>
              </a:r>
              <a:br>
                <a:rPr lang="en-US" sz="1050" dirty="0">
                  <a:solidFill>
                    <a:schemeClr val="tx2"/>
                  </a:solidFill>
                </a:rPr>
              </a:br>
              <a:r>
                <a:rPr lang="en-US" sz="1050" dirty="0">
                  <a:solidFill>
                    <a:schemeClr val="tx2"/>
                  </a:solidFill>
                </a:rPr>
                <a:t>Optimization</a:t>
              </a:r>
            </a:p>
          </p:txBody>
        </p:sp>
        <p:sp>
          <p:nvSpPr>
            <p:cNvPr id="35" name="Oval 34"/>
            <p:cNvSpPr/>
            <p:nvPr/>
          </p:nvSpPr>
          <p:spPr>
            <a:xfrm>
              <a:off x="2295211" y="4700850"/>
              <a:ext cx="1105592" cy="1105592"/>
            </a:xfrm>
            <a:prstGeom prst="ellipse">
              <a:avLst/>
            </a:prstGeom>
            <a:solidFill>
              <a:schemeClr val="accent1">
                <a:lumMod val="60000"/>
                <a:lumOff val="40000"/>
                <a:alpha val="721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sz="1050" dirty="0">
                  <a:solidFill>
                    <a:schemeClr val="tx2"/>
                  </a:solidFill>
                </a:rPr>
                <a:t>Device </a:t>
              </a:r>
              <a:br>
                <a:rPr lang="en-US" sz="1050" dirty="0">
                  <a:solidFill>
                    <a:schemeClr val="tx2"/>
                  </a:solidFill>
                </a:rPr>
              </a:br>
              <a:r>
                <a:rPr lang="en-US" sz="1050" dirty="0">
                  <a:solidFill>
                    <a:schemeClr val="tx2"/>
                  </a:solidFill>
                </a:rPr>
                <a:t>Modeling</a:t>
              </a:r>
              <a:br>
                <a:rPr lang="en-US" sz="1050" dirty="0">
                  <a:solidFill>
                    <a:schemeClr val="tx2"/>
                  </a:solidFill>
                </a:rPr>
              </a:br>
              <a:r>
                <a:rPr lang="en-US" sz="1050" dirty="0">
                  <a:solidFill>
                    <a:schemeClr val="tx2"/>
                  </a:solidFill>
                </a:rPr>
                <a:t>&amp; System</a:t>
              </a:r>
              <a:br>
                <a:rPr lang="en-US" sz="1050" dirty="0">
                  <a:solidFill>
                    <a:schemeClr val="tx2"/>
                  </a:solidFill>
                </a:rPr>
              </a:br>
              <a:r>
                <a:rPr lang="en-US" sz="1050" dirty="0">
                  <a:solidFill>
                    <a:schemeClr val="tx2"/>
                  </a:solidFill>
                </a:rPr>
                <a:t>Simulation</a:t>
              </a:r>
            </a:p>
          </p:txBody>
        </p:sp>
      </p:grpSp>
      <p:cxnSp>
        <p:nvCxnSpPr>
          <p:cNvPr id="16" name="Straight Connector 15"/>
          <p:cNvCxnSpPr>
            <a:cxnSpLocks/>
          </p:cNvCxnSpPr>
          <p:nvPr/>
        </p:nvCxnSpPr>
        <p:spPr>
          <a:xfrm>
            <a:off x="495300" y="2326742"/>
            <a:ext cx="5220880" cy="0"/>
          </a:xfrm>
          <a:prstGeom prst="line">
            <a:avLst/>
          </a:prstGeom>
          <a:ln w="25400">
            <a:solidFill>
              <a:schemeClr val="accent6"/>
            </a:solidFill>
            <a:headEnd type="none" w="med" len="med"/>
            <a:tailEnd type="none" w="med" len="med"/>
          </a:ln>
          <a:effectLst>
            <a:outerShdw blurRad="50800" dist="38100" dir="2700000" algn="tl" rotWithShape="0">
              <a:prstClr val="black">
                <a:alpha val="40000"/>
              </a:prstClr>
            </a:outerShdw>
          </a:effectLst>
        </p:spPr>
        <p:style>
          <a:lnRef idx="2">
            <a:schemeClr val="dk1"/>
          </a:lnRef>
          <a:fillRef idx="0">
            <a:schemeClr val="dk1"/>
          </a:fillRef>
          <a:effectRef idx="1">
            <a:schemeClr val="dk1"/>
          </a:effectRef>
          <a:fontRef idx="minor">
            <a:schemeClr val="tx1"/>
          </a:fontRef>
        </p:style>
      </p:cxnSp>
      <p:cxnSp>
        <p:nvCxnSpPr>
          <p:cNvPr id="17" name="Straight Connector 16"/>
          <p:cNvCxnSpPr>
            <a:cxnSpLocks/>
          </p:cNvCxnSpPr>
          <p:nvPr/>
        </p:nvCxnSpPr>
        <p:spPr>
          <a:xfrm>
            <a:off x="6475820" y="2326742"/>
            <a:ext cx="5220880" cy="0"/>
          </a:xfrm>
          <a:prstGeom prst="line">
            <a:avLst/>
          </a:prstGeom>
          <a:ln w="25400">
            <a:solidFill>
              <a:schemeClr val="accent6"/>
            </a:solidFill>
            <a:headEnd type="none" w="med" len="med"/>
            <a:tailEnd type="none" w="med" len="med"/>
          </a:ln>
          <a:effectLst>
            <a:outerShdw blurRad="50800" dist="38100" dir="2700000" algn="tl" rotWithShape="0">
              <a:prstClr val="black">
                <a:alpha val="40000"/>
              </a:prstClr>
            </a:outerShdw>
          </a:effectLst>
        </p:spPr>
        <p:style>
          <a:lnRef idx="2">
            <a:schemeClr val="dk1"/>
          </a:lnRef>
          <a:fillRef idx="0">
            <a:schemeClr val="dk1"/>
          </a:fillRef>
          <a:effectRef idx="1">
            <a:schemeClr val="dk1"/>
          </a:effectRef>
          <a:fontRef idx="minor">
            <a:schemeClr val="tx1"/>
          </a:fontRef>
        </p:style>
      </p:cxnSp>
      <p:sp>
        <p:nvSpPr>
          <p:cNvPr id="21" name="Text Placeholder 13"/>
          <p:cNvSpPr txBox="1">
            <a:spLocks/>
          </p:cNvSpPr>
          <p:nvPr/>
        </p:nvSpPr>
        <p:spPr>
          <a:xfrm>
            <a:off x="495300" y="1576568"/>
            <a:ext cx="5220880" cy="365760"/>
          </a:xfrm>
          <a:prstGeom prst="rect">
            <a:avLst/>
          </a:prstGeom>
        </p:spPr>
        <p:txBody>
          <a:bodyPr/>
          <a:lstStyle/>
          <a:p>
            <a:pPr marL="0" marR="0" lvl="0" indent="0" algn="l" defTabSz="914400" rtl="0" eaLnBrk="1" fontAlgn="auto" latinLnBrk="0" hangingPunct="1">
              <a:lnSpc>
                <a:spcPct val="95000"/>
              </a:lnSpc>
              <a:spcBef>
                <a:spcPts val="1200"/>
              </a:spcBef>
              <a:spcAft>
                <a:spcPts val="0"/>
              </a:spcAft>
              <a:buClrTx/>
              <a:buSzTx/>
              <a:buFont typeface="Arial" panose="020B0604020202020204" pitchFamily="34" charset="0"/>
              <a:buNone/>
              <a:tabLst/>
              <a:defRPr/>
            </a:pPr>
            <a:r>
              <a:rPr kumimoji="0" lang="en-US" sz="2200" b="1" i="0" u="none" strike="noStrike" kern="1200" cap="none" spc="0" normalizeH="0" baseline="0" noProof="0" dirty="0">
                <a:ln>
                  <a:noFill/>
                </a:ln>
                <a:solidFill>
                  <a:schemeClr val="accent6"/>
                </a:solidFill>
                <a:effectLst/>
                <a:uLnTx/>
                <a:uFillTx/>
                <a:latin typeface="+mn-lt"/>
                <a:ea typeface="+mn-ea"/>
                <a:cs typeface="+mn-cs"/>
              </a:rPr>
              <a:t>Optimize the System Using </a:t>
            </a:r>
            <a:br>
              <a:rPr kumimoji="0" lang="en-US" sz="2200" b="1" i="0" u="none" strike="noStrike" kern="1200" cap="none" spc="0" normalizeH="0" baseline="0" noProof="0" dirty="0">
                <a:ln>
                  <a:noFill/>
                </a:ln>
                <a:solidFill>
                  <a:schemeClr val="accent6"/>
                </a:solidFill>
                <a:effectLst/>
                <a:uLnTx/>
                <a:uFillTx/>
                <a:latin typeface="+mn-lt"/>
                <a:ea typeface="+mn-ea"/>
                <a:cs typeface="+mn-cs"/>
              </a:rPr>
            </a:br>
            <a:r>
              <a:rPr kumimoji="0" lang="en-US" sz="2200" b="1" i="0" u="none" strike="noStrike" kern="1200" cap="none" spc="0" normalizeH="0" baseline="0" noProof="0" dirty="0">
                <a:ln>
                  <a:noFill/>
                </a:ln>
                <a:solidFill>
                  <a:schemeClr val="accent6"/>
                </a:solidFill>
                <a:effectLst/>
                <a:uLnTx/>
                <a:uFillTx/>
                <a:latin typeface="+mn-lt"/>
                <a:ea typeface="+mn-ea"/>
                <a:cs typeface="+mn-cs"/>
              </a:rPr>
              <a:t>Systems Engineering &amp; Simulation</a:t>
            </a:r>
          </a:p>
        </p:txBody>
      </p:sp>
      <p:sp>
        <p:nvSpPr>
          <p:cNvPr id="22" name="Text Placeholder 14"/>
          <p:cNvSpPr txBox="1">
            <a:spLocks/>
          </p:cNvSpPr>
          <p:nvPr/>
        </p:nvSpPr>
        <p:spPr>
          <a:xfrm>
            <a:off x="6475820" y="1576568"/>
            <a:ext cx="5220880" cy="365760"/>
          </a:xfrm>
          <a:prstGeom prst="rect">
            <a:avLst/>
          </a:prstGeom>
        </p:spPr>
        <p:txBody>
          <a:bodyPr/>
          <a:lstStyle/>
          <a:p>
            <a:pPr marL="0" marR="0" lvl="0" indent="0" algn="l" defTabSz="914400" rtl="0" eaLnBrk="1" fontAlgn="auto" latinLnBrk="0" hangingPunct="1">
              <a:lnSpc>
                <a:spcPct val="95000"/>
              </a:lnSpc>
              <a:spcBef>
                <a:spcPts val="1200"/>
              </a:spcBef>
              <a:spcAft>
                <a:spcPts val="0"/>
              </a:spcAft>
              <a:buClrTx/>
              <a:buSzTx/>
              <a:buFont typeface="Arial" panose="020B0604020202020204" pitchFamily="34" charset="0"/>
              <a:buNone/>
              <a:tabLst/>
              <a:defRPr/>
            </a:pPr>
            <a:r>
              <a:rPr kumimoji="0" lang="en-US" sz="2200" b="1" i="0" u="none" strike="noStrike" kern="1200" cap="none" spc="0" normalizeH="0" baseline="0" noProof="0" dirty="0">
                <a:ln>
                  <a:noFill/>
                </a:ln>
                <a:solidFill>
                  <a:schemeClr val="accent6"/>
                </a:solidFill>
                <a:effectLst/>
                <a:uLnTx/>
                <a:uFillTx/>
                <a:latin typeface="+mn-lt"/>
                <a:ea typeface="+mn-ea"/>
                <a:cs typeface="+mn-cs"/>
              </a:rPr>
              <a:t>Control Centers with Real-time &amp; Predictive Analytics</a:t>
            </a:r>
          </a:p>
        </p:txBody>
      </p:sp>
      <p:sp>
        <p:nvSpPr>
          <p:cNvPr id="19" name="Rectangle 18"/>
          <p:cNvSpPr/>
          <p:nvPr/>
        </p:nvSpPr>
        <p:spPr>
          <a:xfrm>
            <a:off x="313509" y="6303481"/>
            <a:ext cx="896982" cy="4108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3"/>
          <a:stretch>
            <a:fillRect/>
          </a:stretch>
        </p:blipFill>
        <p:spPr>
          <a:xfrm>
            <a:off x="6596636" y="2485505"/>
            <a:ext cx="5319163" cy="3817976"/>
          </a:xfrm>
          <a:prstGeom prst="rect">
            <a:avLst/>
          </a:prstGeom>
        </p:spPr>
      </p:pic>
    </p:spTree>
    <p:extLst>
      <p:ext uri="{BB962C8B-B14F-4D97-AF65-F5344CB8AC3E}">
        <p14:creationId xmlns:p14="http://schemas.microsoft.com/office/powerpoint/2010/main" val="421936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We Are Here Because We Are Busy</a:t>
            </a:r>
            <a:endParaRPr lang="en-US" dirty="0"/>
          </a:p>
        </p:txBody>
      </p:sp>
      <p:grpSp>
        <p:nvGrpSpPr>
          <p:cNvPr id="24" name="Group 23"/>
          <p:cNvGrpSpPr/>
          <p:nvPr/>
        </p:nvGrpSpPr>
        <p:grpSpPr>
          <a:xfrm>
            <a:off x="495300" y="1632857"/>
            <a:ext cx="5964415" cy="3407134"/>
            <a:chOff x="420212" y="1424876"/>
            <a:chExt cx="6347000" cy="3624389"/>
          </a:xfrm>
        </p:grpSpPr>
        <p:sp>
          <p:nvSpPr>
            <p:cNvPr id="8" name="TextBox 7"/>
            <p:cNvSpPr txBox="1"/>
            <p:nvPr/>
          </p:nvSpPr>
          <p:spPr>
            <a:xfrm>
              <a:off x="1128098" y="2517802"/>
              <a:ext cx="5274884" cy="1323439"/>
            </a:xfrm>
            <a:prstGeom prst="rect">
              <a:avLst/>
            </a:prstGeom>
            <a:noFill/>
          </p:spPr>
          <p:txBody>
            <a:bodyPr wrap="square" rtlCol="0">
              <a:spAutoFit/>
            </a:bodyPr>
            <a:lstStyle/>
            <a:p>
              <a:r>
                <a:rPr lang="en-US" sz="8000" b="1" dirty="0">
                  <a:solidFill>
                    <a:schemeClr val="tx2"/>
                  </a:solidFill>
                </a:rPr>
                <a:t>Capacity</a:t>
              </a:r>
            </a:p>
          </p:txBody>
        </p:sp>
        <p:sp>
          <p:nvSpPr>
            <p:cNvPr id="9" name="TextBox 8"/>
            <p:cNvSpPr txBox="1"/>
            <p:nvPr/>
          </p:nvSpPr>
          <p:spPr>
            <a:xfrm>
              <a:off x="1943418" y="2132762"/>
              <a:ext cx="3338581" cy="584775"/>
            </a:xfrm>
            <a:prstGeom prst="rect">
              <a:avLst/>
            </a:prstGeom>
            <a:noFill/>
          </p:spPr>
          <p:txBody>
            <a:bodyPr wrap="square" rtlCol="0">
              <a:spAutoFit/>
            </a:bodyPr>
            <a:lstStyle/>
            <a:p>
              <a:r>
                <a:rPr lang="en-US" sz="3200" dirty="0">
                  <a:solidFill>
                    <a:srgbClr val="00B0F0"/>
                  </a:solidFill>
                </a:rPr>
                <a:t>ED Boarding</a:t>
              </a:r>
            </a:p>
          </p:txBody>
        </p:sp>
        <p:sp>
          <p:nvSpPr>
            <p:cNvPr id="11" name="TextBox 10"/>
            <p:cNvSpPr txBox="1"/>
            <p:nvPr/>
          </p:nvSpPr>
          <p:spPr>
            <a:xfrm>
              <a:off x="3937667" y="3675164"/>
              <a:ext cx="2273300" cy="830997"/>
            </a:xfrm>
            <a:prstGeom prst="rect">
              <a:avLst/>
            </a:prstGeom>
            <a:noFill/>
          </p:spPr>
          <p:txBody>
            <a:bodyPr wrap="square" rtlCol="0">
              <a:spAutoFit/>
            </a:bodyPr>
            <a:lstStyle/>
            <a:p>
              <a:r>
                <a:rPr lang="en-US" sz="4800" dirty="0">
                  <a:solidFill>
                    <a:srgbClr val="7030A0"/>
                  </a:solidFill>
                </a:rPr>
                <a:t>Time</a:t>
              </a:r>
            </a:p>
          </p:txBody>
        </p:sp>
        <p:sp>
          <p:nvSpPr>
            <p:cNvPr id="12" name="TextBox 11"/>
            <p:cNvSpPr txBox="1"/>
            <p:nvPr/>
          </p:nvSpPr>
          <p:spPr>
            <a:xfrm>
              <a:off x="3765540" y="1509293"/>
              <a:ext cx="3001672" cy="584775"/>
            </a:xfrm>
            <a:prstGeom prst="rect">
              <a:avLst/>
            </a:prstGeom>
            <a:noFill/>
          </p:spPr>
          <p:txBody>
            <a:bodyPr wrap="square" rtlCol="0">
              <a:spAutoFit/>
            </a:bodyPr>
            <a:lstStyle/>
            <a:p>
              <a:r>
                <a:rPr lang="en-US" sz="3200" b="1" dirty="0">
                  <a:solidFill>
                    <a:srgbClr val="7030A0"/>
                  </a:solidFill>
                </a:rPr>
                <a:t>Outcomes</a:t>
              </a:r>
            </a:p>
          </p:txBody>
        </p:sp>
        <p:sp>
          <p:nvSpPr>
            <p:cNvPr id="13" name="TextBox 12"/>
            <p:cNvSpPr txBox="1"/>
            <p:nvPr/>
          </p:nvSpPr>
          <p:spPr>
            <a:xfrm>
              <a:off x="1435905" y="3802770"/>
              <a:ext cx="2273300" cy="584775"/>
            </a:xfrm>
            <a:prstGeom prst="rect">
              <a:avLst/>
            </a:prstGeom>
            <a:noFill/>
          </p:spPr>
          <p:txBody>
            <a:bodyPr wrap="square" rtlCol="0">
              <a:spAutoFit/>
            </a:bodyPr>
            <a:lstStyle/>
            <a:p>
              <a:r>
                <a:rPr lang="en-US" sz="3200" dirty="0">
                  <a:solidFill>
                    <a:srgbClr val="00B0F0"/>
                  </a:solidFill>
                </a:rPr>
                <a:t>Service</a:t>
              </a:r>
            </a:p>
          </p:txBody>
        </p:sp>
        <p:sp>
          <p:nvSpPr>
            <p:cNvPr id="14" name="TextBox 13"/>
            <p:cNvSpPr txBox="1"/>
            <p:nvPr/>
          </p:nvSpPr>
          <p:spPr>
            <a:xfrm rot="5400000">
              <a:off x="5135346" y="3007271"/>
              <a:ext cx="2151241" cy="769441"/>
            </a:xfrm>
            <a:prstGeom prst="rect">
              <a:avLst/>
            </a:prstGeom>
            <a:noFill/>
          </p:spPr>
          <p:txBody>
            <a:bodyPr wrap="square" rtlCol="0">
              <a:spAutoFit/>
            </a:bodyPr>
            <a:lstStyle/>
            <a:p>
              <a:r>
                <a:rPr lang="en-US" sz="4400" dirty="0">
                  <a:solidFill>
                    <a:schemeClr val="accent6"/>
                  </a:solidFill>
                </a:rPr>
                <a:t>Clinical</a:t>
              </a:r>
            </a:p>
          </p:txBody>
        </p:sp>
        <p:sp>
          <p:nvSpPr>
            <p:cNvPr id="15" name="TextBox 14"/>
            <p:cNvSpPr txBox="1"/>
            <p:nvPr/>
          </p:nvSpPr>
          <p:spPr>
            <a:xfrm>
              <a:off x="2250801" y="4218268"/>
              <a:ext cx="3277765" cy="830997"/>
            </a:xfrm>
            <a:prstGeom prst="rect">
              <a:avLst/>
            </a:prstGeom>
            <a:noFill/>
          </p:spPr>
          <p:txBody>
            <a:bodyPr wrap="square" rtlCol="0">
              <a:spAutoFit/>
            </a:bodyPr>
            <a:lstStyle/>
            <a:p>
              <a:r>
                <a:rPr lang="en-US" sz="4800" b="1" dirty="0">
                  <a:solidFill>
                    <a:srgbClr val="00B050"/>
                  </a:solidFill>
                </a:rPr>
                <a:t>Quality</a:t>
              </a:r>
            </a:p>
          </p:txBody>
        </p:sp>
        <p:sp>
          <p:nvSpPr>
            <p:cNvPr id="16" name="TextBox 15"/>
            <p:cNvSpPr txBox="1"/>
            <p:nvPr/>
          </p:nvSpPr>
          <p:spPr>
            <a:xfrm rot="16200000">
              <a:off x="-173473" y="2825578"/>
              <a:ext cx="1895256" cy="707886"/>
            </a:xfrm>
            <a:prstGeom prst="rect">
              <a:avLst/>
            </a:prstGeom>
            <a:noFill/>
          </p:spPr>
          <p:txBody>
            <a:bodyPr wrap="square" rtlCol="0">
              <a:spAutoFit/>
            </a:bodyPr>
            <a:lstStyle/>
            <a:p>
              <a:r>
                <a:rPr lang="en-US" sz="4000" dirty="0">
                  <a:solidFill>
                    <a:srgbClr val="00B050"/>
                  </a:solidFill>
                </a:rPr>
                <a:t>Patient</a:t>
              </a:r>
            </a:p>
          </p:txBody>
        </p:sp>
        <p:sp>
          <p:nvSpPr>
            <p:cNvPr id="17" name="TextBox 16"/>
            <p:cNvSpPr txBox="1"/>
            <p:nvPr/>
          </p:nvSpPr>
          <p:spPr>
            <a:xfrm>
              <a:off x="1435905" y="1424876"/>
              <a:ext cx="2273300" cy="707886"/>
            </a:xfrm>
            <a:prstGeom prst="rect">
              <a:avLst/>
            </a:prstGeom>
            <a:noFill/>
          </p:spPr>
          <p:txBody>
            <a:bodyPr wrap="square" rtlCol="0">
              <a:spAutoFit/>
            </a:bodyPr>
            <a:lstStyle/>
            <a:p>
              <a:r>
                <a:rPr lang="en-US" sz="4000" dirty="0">
                  <a:solidFill>
                    <a:schemeClr val="accent6"/>
                  </a:solidFill>
                </a:rPr>
                <a:t>Access</a:t>
              </a:r>
            </a:p>
          </p:txBody>
        </p:sp>
      </p:grpSp>
      <p:sp>
        <p:nvSpPr>
          <p:cNvPr id="18" name="Text Placeholder 3"/>
          <p:cNvSpPr txBox="1">
            <a:spLocks/>
          </p:cNvSpPr>
          <p:nvPr/>
        </p:nvSpPr>
        <p:spPr>
          <a:xfrm>
            <a:off x="495300" y="5321618"/>
            <a:ext cx="11201400" cy="731520"/>
          </a:xfrm>
          <a:prstGeom prst="rect">
            <a:avLst/>
          </a:prstGeom>
          <a:solidFill>
            <a:srgbClr val="1F497D"/>
          </a:solidFill>
        </p:spPr>
        <p:txBody>
          <a:bodyPr lIns="0" tIns="0" rIns="0" bIns="0" anchor="ctr" anchorCtr="0"/>
          <a:lstStyle>
            <a:lvl1pPr marL="0" indent="0" algn="l" defTabSz="914400" rtl="0" eaLnBrk="1" latinLnBrk="0" hangingPunct="1">
              <a:lnSpc>
                <a:spcPct val="100000"/>
              </a:lnSpc>
              <a:spcBef>
                <a:spcPts val="1200"/>
              </a:spcBef>
              <a:buFont typeface="Arial" pitchFamily="34" charset="0"/>
              <a:buNone/>
              <a:defRPr sz="2800" kern="1200" spc="0" baseline="0">
                <a:solidFill>
                  <a:schemeClr val="tx1"/>
                </a:solidFill>
                <a:latin typeface="GE Inspira Sans" charset="0"/>
                <a:ea typeface="GE Inspira Sans" charset="0"/>
                <a:cs typeface="GE Inspira Sans" charset="0"/>
              </a:defRPr>
            </a:lvl1pPr>
            <a:lvl2pPr marL="203200" indent="-182563" algn="l" defTabSz="914400" rtl="0" eaLnBrk="1" latinLnBrk="0" hangingPunct="1">
              <a:lnSpc>
                <a:spcPct val="100000"/>
              </a:lnSpc>
              <a:spcBef>
                <a:spcPts val="1000"/>
              </a:spcBef>
              <a:buFont typeface="Arial" pitchFamily="34" charset="0"/>
              <a:buChar char="•"/>
              <a:defRPr sz="2000" kern="1200" spc="0">
                <a:solidFill>
                  <a:schemeClr val="tx1"/>
                </a:solidFill>
                <a:latin typeface="GE Inspira Sans" charset="0"/>
                <a:ea typeface="GE Inspira Sans" charset="0"/>
                <a:cs typeface="GE Inspira Sans" charset="0"/>
              </a:defRPr>
            </a:lvl2pPr>
            <a:lvl3pPr marL="400050" indent="-195263" algn="l" defTabSz="914400" rtl="0" eaLnBrk="1" latinLnBrk="0" hangingPunct="1">
              <a:lnSpc>
                <a:spcPct val="100000"/>
              </a:lnSpc>
              <a:spcBef>
                <a:spcPts val="800"/>
              </a:spcBef>
              <a:buFont typeface="GE Inspira Pitch" panose="020F0603030400020203" pitchFamily="34" charset="0"/>
              <a:buChar char="–"/>
              <a:defRPr sz="1800" kern="1200" spc="0">
                <a:solidFill>
                  <a:schemeClr val="tx1"/>
                </a:solidFill>
                <a:latin typeface="GE Inspira Sans" charset="0"/>
                <a:ea typeface="GE Inspira Sans" charset="0"/>
                <a:cs typeface="GE Inspira Sans" charset="0"/>
              </a:defRPr>
            </a:lvl3pPr>
            <a:lvl4pPr marL="555625" indent="-166688" algn="l" defTabSz="914400" rtl="0" eaLnBrk="1" latinLnBrk="0" hangingPunct="1">
              <a:lnSpc>
                <a:spcPct val="100000"/>
              </a:lnSpc>
              <a:spcBef>
                <a:spcPts val="600"/>
              </a:spcBef>
              <a:buFont typeface="Arial" pitchFamily="34" charset="0"/>
              <a:buChar char="•"/>
              <a:defRPr sz="1600" kern="1200" spc="0">
                <a:solidFill>
                  <a:schemeClr val="tx1"/>
                </a:solidFill>
                <a:latin typeface="GE Inspira Sans" charset="0"/>
                <a:ea typeface="GE Inspira Sans" charset="0"/>
                <a:cs typeface="GE Inspira Sans"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sz="3000" b="1" dirty="0">
                <a:solidFill>
                  <a:schemeClr val="bg1"/>
                </a:solidFill>
                <a:latin typeface="+mn-lt"/>
              </a:rPr>
              <a:t>High/Increasing Demand for Fixed Resources</a:t>
            </a:r>
          </a:p>
        </p:txBody>
      </p:sp>
      <p:pic>
        <p:nvPicPr>
          <p:cNvPr id="4" name="Picture 3"/>
          <p:cNvPicPr>
            <a:picLocks noChangeAspect="1"/>
          </p:cNvPicPr>
          <p:nvPr/>
        </p:nvPicPr>
        <p:blipFill>
          <a:blip r:embed="rId3"/>
          <a:stretch>
            <a:fillRect/>
          </a:stretch>
        </p:blipFill>
        <p:spPr>
          <a:xfrm>
            <a:off x="10001019" y="2295748"/>
            <a:ext cx="1825321" cy="2221758"/>
          </a:xfrm>
          <a:prstGeom prst="rect">
            <a:avLst/>
          </a:prstGeom>
        </p:spPr>
      </p:pic>
      <p:pic>
        <p:nvPicPr>
          <p:cNvPr id="3" name="Picture 2"/>
          <p:cNvPicPr>
            <a:picLocks noChangeAspect="1"/>
          </p:cNvPicPr>
          <p:nvPr/>
        </p:nvPicPr>
        <p:blipFill>
          <a:blip r:embed="rId4"/>
          <a:stretch>
            <a:fillRect/>
          </a:stretch>
        </p:blipFill>
        <p:spPr>
          <a:xfrm>
            <a:off x="6740929" y="2297653"/>
            <a:ext cx="3101264" cy="2219852"/>
          </a:xfrm>
          <a:prstGeom prst="rect">
            <a:avLst/>
          </a:prstGeom>
        </p:spPr>
      </p:pic>
      <p:sp>
        <p:nvSpPr>
          <p:cNvPr id="19" name="Rectangle 18"/>
          <p:cNvSpPr/>
          <p:nvPr/>
        </p:nvSpPr>
        <p:spPr>
          <a:xfrm>
            <a:off x="313509" y="6303481"/>
            <a:ext cx="896982" cy="4108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29558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Managing Fixed Resources – The Tipping Point</a:t>
            </a:r>
          </a:p>
        </p:txBody>
      </p:sp>
      <p:sp>
        <p:nvSpPr>
          <p:cNvPr id="13" name="Content Placeholder 12"/>
          <p:cNvSpPr>
            <a:spLocks noGrp="1"/>
          </p:cNvSpPr>
          <p:nvPr>
            <p:ph sz="quarter" idx="13"/>
          </p:nvPr>
        </p:nvSpPr>
        <p:spPr>
          <a:xfrm>
            <a:off x="495300" y="1620570"/>
            <a:ext cx="11201400" cy="4290059"/>
          </a:xfrm>
        </p:spPr>
        <p:txBody>
          <a:bodyPr/>
          <a:lstStyle/>
          <a:p>
            <a:r>
              <a:rPr lang="en-US" b="1" dirty="0">
                <a:solidFill>
                  <a:schemeClr val="tx2"/>
                </a:solidFill>
              </a:rPr>
              <a:t>Queuing Theory: </a:t>
            </a:r>
            <a:r>
              <a:rPr lang="en-US" dirty="0">
                <a:solidFill>
                  <a:schemeClr val="tx2"/>
                </a:solidFill>
              </a:rPr>
              <a:t>Matching fixed resources with unscheduled demand</a:t>
            </a:r>
          </a:p>
        </p:txBody>
      </p:sp>
      <p:sp>
        <p:nvSpPr>
          <p:cNvPr id="5" name="Slide Number Placeholder 4"/>
          <p:cNvSpPr>
            <a:spLocks noGrp="1"/>
          </p:cNvSpPr>
          <p:nvPr>
            <p:ph type="sldNum" sz="quarter" idx="4"/>
          </p:nvPr>
        </p:nvSpPr>
        <p:spPr/>
        <p:txBody>
          <a:bodyPr/>
          <a:lstStyle/>
          <a:p>
            <a:fld id="{1F4D1C26-90DF-4B90-B3F9-1C3C4DCC744E}" type="slidenum">
              <a:rPr lang="en-US" smtClean="0"/>
              <a:pPr/>
              <a:t>16</a:t>
            </a:fld>
            <a:endParaRPr lang="en-US"/>
          </a:p>
        </p:txBody>
      </p:sp>
      <p:sp>
        <p:nvSpPr>
          <p:cNvPr id="24" name="Content Placeholder 12"/>
          <p:cNvSpPr txBox="1">
            <a:spLocks/>
          </p:cNvSpPr>
          <p:nvPr/>
        </p:nvSpPr>
        <p:spPr>
          <a:xfrm>
            <a:off x="757924" y="2721710"/>
            <a:ext cx="3456450" cy="1482788"/>
          </a:xfrm>
          <a:prstGeom prst="rect">
            <a:avLst/>
          </a:prstGeom>
        </p:spPr>
        <p:txBody>
          <a:bodyPr vert="horz" lIns="0" tIns="0" rIns="0" bIns="0" rtlCol="0">
            <a:noAutofit/>
          </a:bodyPr>
          <a:lstStyle/>
          <a:p>
            <a:pPr marL="0" marR="0" lvl="0" indent="0" algn="l" defTabSz="914400" rtl="0" eaLnBrk="1" fontAlgn="auto" latinLnBrk="0" hangingPunct="1">
              <a:lnSpc>
                <a:spcPct val="95000"/>
              </a:lnSpc>
              <a:spcBef>
                <a:spcPts val="1200"/>
              </a:spcBef>
              <a:spcAft>
                <a:spcPts val="0"/>
              </a:spcAft>
              <a:buClrTx/>
              <a:buSzTx/>
              <a:buFont typeface="Arial" panose="020B0604020202020204" pitchFamily="34" charset="0"/>
              <a:buNone/>
              <a:tabLst/>
              <a:defRPr/>
            </a:pPr>
            <a:r>
              <a:rPr kumimoji="0" lang="en-US" sz="3200" b="0" i="0" u="none" strike="noStrike" kern="1200" cap="none" spc="0" normalizeH="0" baseline="0" noProof="0" dirty="0">
                <a:ln>
                  <a:noFill/>
                </a:ln>
                <a:solidFill>
                  <a:schemeClr val="tx2"/>
                </a:solidFill>
                <a:effectLst/>
                <a:uLnTx/>
                <a:uFillTx/>
                <a:latin typeface="+mn-lt"/>
                <a:ea typeface="+mn-ea"/>
                <a:cs typeface="+mn-cs"/>
              </a:rPr>
              <a:t>Tipping Point </a:t>
            </a:r>
            <a:br>
              <a:rPr kumimoji="0" lang="en-US" sz="3200" b="0" i="0" u="none" strike="noStrike" kern="1200" cap="none" spc="0" normalizeH="0" baseline="0" noProof="0" dirty="0">
                <a:ln>
                  <a:noFill/>
                </a:ln>
                <a:solidFill>
                  <a:schemeClr val="tx2"/>
                </a:solidFill>
                <a:effectLst/>
                <a:uLnTx/>
                <a:uFillTx/>
                <a:latin typeface="+mn-lt"/>
                <a:ea typeface="+mn-ea"/>
                <a:cs typeface="+mn-cs"/>
              </a:rPr>
            </a:br>
            <a:r>
              <a:rPr kumimoji="0" lang="en-US" sz="3200" b="0" i="0" u="none" strike="noStrike" kern="1200" cap="none" spc="0" normalizeH="0" baseline="0" noProof="0" dirty="0">
                <a:ln>
                  <a:noFill/>
                </a:ln>
                <a:solidFill>
                  <a:schemeClr val="tx2"/>
                </a:solidFill>
                <a:effectLst/>
                <a:uLnTx/>
                <a:uFillTx/>
                <a:latin typeface="+mn-lt"/>
                <a:ea typeface="+mn-ea"/>
                <a:cs typeface="+mn-cs"/>
              </a:rPr>
              <a:t>at approximately </a:t>
            </a:r>
            <a:r>
              <a:rPr kumimoji="0" lang="en-US" sz="3200" b="1" i="0" u="none" strike="noStrike" kern="1200" cap="none" spc="0" normalizeH="0" baseline="0" noProof="0" dirty="0">
                <a:ln>
                  <a:noFill/>
                </a:ln>
                <a:solidFill>
                  <a:srgbClr val="FF0000"/>
                </a:solidFill>
                <a:effectLst/>
                <a:uLnTx/>
                <a:uFillTx/>
                <a:latin typeface="+mn-lt"/>
                <a:ea typeface="+mn-ea"/>
                <a:cs typeface="+mn-cs"/>
              </a:rPr>
              <a:t>85% </a:t>
            </a:r>
            <a:r>
              <a:rPr kumimoji="0" lang="en-US" sz="3200" b="0" i="0" u="none" strike="noStrike" kern="1200" cap="none" spc="0" normalizeH="0" baseline="0" noProof="0" dirty="0">
                <a:ln>
                  <a:noFill/>
                </a:ln>
                <a:solidFill>
                  <a:schemeClr val="tx2"/>
                </a:solidFill>
                <a:effectLst/>
                <a:uLnTx/>
                <a:uFillTx/>
                <a:latin typeface="+mn-lt"/>
                <a:ea typeface="+mn-ea"/>
                <a:cs typeface="+mn-cs"/>
              </a:rPr>
              <a:t>Utilization</a:t>
            </a:r>
          </a:p>
        </p:txBody>
      </p:sp>
      <p:graphicFrame>
        <p:nvGraphicFramePr>
          <p:cNvPr id="20" name="Object 18"/>
          <p:cNvGraphicFramePr>
            <a:graphicFrameLocks noChangeAspect="1"/>
          </p:cNvGraphicFramePr>
          <p:nvPr>
            <p:extLst>
              <p:ext uri="{D42A27DB-BD31-4B8C-83A1-F6EECF244321}">
                <p14:modId xmlns:p14="http://schemas.microsoft.com/office/powerpoint/2010/main" val="3479987932"/>
              </p:ext>
            </p:extLst>
          </p:nvPr>
        </p:nvGraphicFramePr>
        <p:xfrm>
          <a:off x="4476997" y="2405780"/>
          <a:ext cx="6543304" cy="3802055"/>
        </p:xfrm>
        <a:graphic>
          <a:graphicData uri="http://schemas.openxmlformats.org/drawingml/2006/chart">
            <c:chart xmlns:c="http://schemas.openxmlformats.org/drawingml/2006/chart" xmlns:r="http://schemas.openxmlformats.org/officeDocument/2006/relationships" r:id="rId3"/>
          </a:graphicData>
        </a:graphic>
      </p:graphicFrame>
      <p:pic>
        <p:nvPicPr>
          <p:cNvPr id="4" name="Picture 3"/>
          <p:cNvPicPr>
            <a:picLocks noChangeAspect="1"/>
          </p:cNvPicPr>
          <p:nvPr/>
        </p:nvPicPr>
        <p:blipFill>
          <a:blip r:embed="rId4"/>
          <a:stretch>
            <a:fillRect/>
          </a:stretch>
        </p:blipFill>
        <p:spPr>
          <a:xfrm>
            <a:off x="757924" y="4170207"/>
            <a:ext cx="3204929" cy="1147598"/>
          </a:xfrm>
          <a:prstGeom prst="rect">
            <a:avLst/>
          </a:prstGeom>
        </p:spPr>
      </p:pic>
      <p:pic>
        <p:nvPicPr>
          <p:cNvPr id="8" name="Picture 7"/>
          <p:cNvPicPr>
            <a:picLocks noChangeAspect="1"/>
          </p:cNvPicPr>
          <p:nvPr/>
        </p:nvPicPr>
        <p:blipFill>
          <a:blip r:embed="rId5"/>
          <a:stretch>
            <a:fillRect/>
          </a:stretch>
        </p:blipFill>
        <p:spPr>
          <a:xfrm>
            <a:off x="1019404" y="5515416"/>
            <a:ext cx="2681967" cy="900761"/>
          </a:xfrm>
          <a:prstGeom prst="rect">
            <a:avLst/>
          </a:prstGeom>
        </p:spPr>
      </p:pic>
      <p:sp>
        <p:nvSpPr>
          <p:cNvPr id="9" name="Rectangle 8"/>
          <p:cNvSpPr/>
          <p:nvPr/>
        </p:nvSpPr>
        <p:spPr>
          <a:xfrm>
            <a:off x="313509" y="6303481"/>
            <a:ext cx="896982" cy="4108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92774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2224545" y="1312630"/>
            <a:ext cx="2096878" cy="2093287"/>
          </a:xfrm>
          <a:prstGeom prst="ellipse">
            <a:avLst/>
          </a:prstGeom>
          <a:noFill/>
          <a:ln w="7620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6015" dirty="0">
                <a:solidFill>
                  <a:srgbClr val="FFFFFF"/>
                </a:solidFill>
              </a:rPr>
              <a:t>6.0</a:t>
            </a:r>
          </a:p>
          <a:p>
            <a:pPr algn="ctr"/>
            <a:r>
              <a:rPr lang="en-US" sz="1504" dirty="0">
                <a:solidFill>
                  <a:srgbClr val="FFFFFF"/>
                </a:solidFill>
              </a:rPr>
              <a:t>Hours of ED Boarding</a:t>
            </a:r>
            <a:r>
              <a:rPr lang="en-US" sz="1504" baseline="30000" dirty="0">
                <a:solidFill>
                  <a:srgbClr val="FFFFFF"/>
                </a:solidFill>
              </a:rPr>
              <a:t>1</a:t>
            </a:r>
            <a:endParaRPr lang="en-US" sz="1504" dirty="0">
              <a:solidFill>
                <a:srgbClr val="FFFFFF"/>
              </a:solidFill>
            </a:endParaRPr>
          </a:p>
        </p:txBody>
      </p:sp>
      <p:sp>
        <p:nvSpPr>
          <p:cNvPr id="4" name="Oval 3"/>
          <p:cNvSpPr/>
          <p:nvPr/>
        </p:nvSpPr>
        <p:spPr>
          <a:xfrm>
            <a:off x="5145164" y="1312630"/>
            <a:ext cx="2096878" cy="2093287"/>
          </a:xfrm>
          <a:prstGeom prst="ellipse">
            <a:avLst/>
          </a:prstGeom>
          <a:noFill/>
          <a:ln w="7620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6015" dirty="0">
                <a:solidFill>
                  <a:srgbClr val="FFFFFF"/>
                </a:solidFill>
              </a:rPr>
              <a:t>36</a:t>
            </a:r>
          </a:p>
          <a:p>
            <a:pPr algn="ctr"/>
            <a:r>
              <a:rPr lang="en-US" sz="1504" dirty="0">
                <a:solidFill>
                  <a:srgbClr val="FFFFFF"/>
                </a:solidFill>
              </a:rPr>
              <a:t>OR Holds/week</a:t>
            </a:r>
            <a:r>
              <a:rPr lang="en-US" sz="1504" baseline="30000" dirty="0">
                <a:solidFill>
                  <a:srgbClr val="FFFFFF"/>
                </a:solidFill>
              </a:rPr>
              <a:t>2</a:t>
            </a:r>
            <a:endParaRPr lang="en-US" sz="1504" dirty="0">
              <a:solidFill>
                <a:srgbClr val="FFFFFF"/>
              </a:solidFill>
            </a:endParaRPr>
          </a:p>
        </p:txBody>
      </p:sp>
      <p:sp>
        <p:nvSpPr>
          <p:cNvPr id="5" name="Oval 4"/>
          <p:cNvSpPr/>
          <p:nvPr/>
        </p:nvSpPr>
        <p:spPr>
          <a:xfrm>
            <a:off x="8065787" y="1312630"/>
            <a:ext cx="2096878" cy="2093287"/>
          </a:xfrm>
          <a:prstGeom prst="ellipse">
            <a:avLst/>
          </a:prstGeom>
          <a:noFill/>
          <a:ln w="76200">
            <a:solidFill>
              <a:schemeClr val="bg1"/>
            </a:solidFill>
          </a:ln>
        </p:spPr>
        <p:style>
          <a:lnRef idx="1">
            <a:schemeClr val="accent1"/>
          </a:lnRef>
          <a:fillRef idx="3">
            <a:schemeClr val="accent1"/>
          </a:fillRef>
          <a:effectRef idx="2">
            <a:schemeClr val="accent1"/>
          </a:effectRef>
          <a:fontRef idx="minor">
            <a:schemeClr val="lt1"/>
          </a:fontRef>
        </p:style>
        <p:txBody>
          <a:bodyPr lIns="34375" rIns="34375" rtlCol="0" anchor="ctr"/>
          <a:lstStyle/>
          <a:p>
            <a:pPr algn="ctr"/>
            <a:r>
              <a:rPr lang="en-US" sz="6015" dirty="0">
                <a:solidFill>
                  <a:srgbClr val="FFFFFF"/>
                </a:solidFill>
              </a:rPr>
              <a:t>55</a:t>
            </a:r>
          </a:p>
          <a:p>
            <a:pPr algn="ctr"/>
            <a:r>
              <a:rPr lang="en-US" sz="1504" dirty="0">
                <a:solidFill>
                  <a:srgbClr val="FFFFFF"/>
                </a:solidFill>
              </a:rPr>
              <a:t>HAL declines/month</a:t>
            </a:r>
            <a:r>
              <a:rPr lang="en-US" sz="1504" baseline="30000" dirty="0">
                <a:solidFill>
                  <a:srgbClr val="FFFFFF"/>
                </a:solidFill>
              </a:rPr>
              <a:t>3</a:t>
            </a:r>
            <a:endParaRPr lang="en-US" sz="1504" dirty="0">
              <a:solidFill>
                <a:srgbClr val="FFFFFF"/>
              </a:solidFill>
            </a:endParaRPr>
          </a:p>
        </p:txBody>
      </p:sp>
      <p:sp>
        <p:nvSpPr>
          <p:cNvPr id="6" name="TextBox 5"/>
          <p:cNvSpPr txBox="1"/>
          <p:nvPr/>
        </p:nvSpPr>
        <p:spPr>
          <a:xfrm>
            <a:off x="1762211" y="4483441"/>
            <a:ext cx="8728365" cy="1596591"/>
          </a:xfrm>
          <a:prstGeom prst="rect">
            <a:avLst/>
          </a:prstGeom>
          <a:noFill/>
        </p:spPr>
        <p:txBody>
          <a:bodyPr wrap="square" rtlCol="0">
            <a:spAutoFit/>
          </a:bodyPr>
          <a:lstStyle/>
          <a:p>
            <a:r>
              <a:rPr lang="en-US" sz="1955" dirty="0">
                <a:solidFill>
                  <a:srgbClr val="FFFFFF"/>
                </a:solidFill>
                <a:latin typeface="Calibri" panose="020F0502020204030204" pitchFamily="34" charset="0"/>
              </a:rPr>
              <a:t>Address the opportunities while staying true to our goals:</a:t>
            </a:r>
          </a:p>
          <a:p>
            <a:pPr marL="343769" indent="-343769">
              <a:buFont typeface="Arial" panose="020B0604020202020204" pitchFamily="34" charset="0"/>
              <a:buChar char="•"/>
            </a:pPr>
            <a:r>
              <a:rPr lang="en-US" sz="1955" dirty="0">
                <a:solidFill>
                  <a:srgbClr val="FFFFFF"/>
                </a:solidFill>
                <a:latin typeface="Calibri" panose="020F0502020204030204" pitchFamily="34" charset="0"/>
              </a:rPr>
              <a:t>Provide the </a:t>
            </a:r>
            <a:r>
              <a:rPr lang="en-US" sz="1955" dirty="0">
                <a:solidFill>
                  <a:srgbClr val="EBD70A"/>
                </a:solidFill>
                <a:latin typeface="Calibri" panose="020F0502020204030204" pitchFamily="34" charset="0"/>
              </a:rPr>
              <a:t>best care </a:t>
            </a:r>
            <a:r>
              <a:rPr lang="en-US" sz="1955" dirty="0">
                <a:solidFill>
                  <a:srgbClr val="FFFFFF"/>
                </a:solidFill>
                <a:latin typeface="Calibri" panose="020F0502020204030204" pitchFamily="34" charset="0"/>
              </a:rPr>
              <a:t>for our patients</a:t>
            </a:r>
          </a:p>
          <a:p>
            <a:pPr marL="343769" indent="-343769">
              <a:buFont typeface="Arial" panose="020B0604020202020204" pitchFamily="34" charset="0"/>
              <a:buChar char="•"/>
            </a:pPr>
            <a:r>
              <a:rPr lang="en-US" sz="1955" dirty="0">
                <a:solidFill>
                  <a:srgbClr val="FFFFFF"/>
                </a:solidFill>
                <a:latin typeface="Calibri" panose="020F0502020204030204" pitchFamily="34" charset="0"/>
              </a:rPr>
              <a:t>Place the </a:t>
            </a:r>
            <a:r>
              <a:rPr lang="en-US" sz="1955" dirty="0">
                <a:solidFill>
                  <a:srgbClr val="EBD70A"/>
                </a:solidFill>
                <a:latin typeface="Calibri" panose="020F0502020204030204" pitchFamily="34" charset="0"/>
              </a:rPr>
              <a:t>right patient </a:t>
            </a:r>
            <a:r>
              <a:rPr lang="en-US" sz="1955" dirty="0">
                <a:solidFill>
                  <a:srgbClr val="FFFFFF"/>
                </a:solidFill>
                <a:latin typeface="Calibri" panose="020F0502020204030204" pitchFamily="34" charset="0"/>
              </a:rPr>
              <a:t>in the </a:t>
            </a:r>
            <a:r>
              <a:rPr lang="en-US" sz="1955" dirty="0">
                <a:solidFill>
                  <a:srgbClr val="EBD70A"/>
                </a:solidFill>
                <a:latin typeface="Calibri" panose="020F0502020204030204" pitchFamily="34" charset="0"/>
              </a:rPr>
              <a:t>right bed </a:t>
            </a:r>
            <a:r>
              <a:rPr lang="en-US" sz="1955" dirty="0">
                <a:solidFill>
                  <a:srgbClr val="FFFFFF"/>
                </a:solidFill>
                <a:latin typeface="Calibri" panose="020F0502020204030204" pitchFamily="34" charset="0"/>
              </a:rPr>
              <a:t>at the </a:t>
            </a:r>
            <a:r>
              <a:rPr lang="en-US" sz="1955" dirty="0">
                <a:solidFill>
                  <a:srgbClr val="EBD70A"/>
                </a:solidFill>
                <a:latin typeface="Calibri" panose="020F0502020204030204" pitchFamily="34" charset="0"/>
              </a:rPr>
              <a:t>right time</a:t>
            </a:r>
          </a:p>
          <a:p>
            <a:pPr marL="343769" indent="-343769">
              <a:buFont typeface="Arial" panose="020B0604020202020204" pitchFamily="34" charset="0"/>
              <a:buChar char="•"/>
            </a:pPr>
            <a:r>
              <a:rPr lang="en-US" sz="1955" dirty="0">
                <a:solidFill>
                  <a:srgbClr val="FFFFFF"/>
                </a:solidFill>
                <a:latin typeface="Calibri" panose="020F0502020204030204" pitchFamily="34" charset="0"/>
              </a:rPr>
              <a:t>Be </a:t>
            </a:r>
            <a:r>
              <a:rPr lang="en-US" sz="1955" dirty="0">
                <a:solidFill>
                  <a:srgbClr val="EBD70A"/>
                </a:solidFill>
                <a:latin typeface="Calibri" panose="020F0502020204030204" pitchFamily="34" charset="0"/>
              </a:rPr>
              <a:t>good stewards </a:t>
            </a:r>
            <a:r>
              <a:rPr lang="en-US" sz="1955" dirty="0">
                <a:solidFill>
                  <a:srgbClr val="FFFFFF"/>
                </a:solidFill>
                <a:latin typeface="Calibri" panose="020F0502020204030204" pitchFamily="34" charset="0"/>
              </a:rPr>
              <a:t>of our resources</a:t>
            </a:r>
          </a:p>
          <a:p>
            <a:pPr marL="343769" indent="-343769">
              <a:buFont typeface="Arial" panose="020B0604020202020204" pitchFamily="34" charset="0"/>
              <a:buChar char="•"/>
            </a:pPr>
            <a:r>
              <a:rPr lang="en-US" sz="1955" dirty="0">
                <a:solidFill>
                  <a:srgbClr val="FFFFFF"/>
                </a:solidFill>
                <a:latin typeface="Calibri" panose="020F0502020204030204" pitchFamily="34" charset="0"/>
              </a:rPr>
              <a:t>Reduce the </a:t>
            </a:r>
            <a:r>
              <a:rPr lang="en-US" sz="1955" dirty="0">
                <a:solidFill>
                  <a:srgbClr val="EBD70A"/>
                </a:solidFill>
                <a:latin typeface="Calibri" panose="020F0502020204030204" pitchFamily="34" charset="0"/>
              </a:rPr>
              <a:t>daily heroics</a:t>
            </a:r>
          </a:p>
        </p:txBody>
      </p:sp>
      <p:sp>
        <p:nvSpPr>
          <p:cNvPr id="8" name="TextBox 7"/>
          <p:cNvSpPr txBox="1"/>
          <p:nvPr/>
        </p:nvSpPr>
        <p:spPr>
          <a:xfrm>
            <a:off x="2810713" y="3072994"/>
            <a:ext cx="1021433" cy="277448"/>
          </a:xfrm>
          <a:prstGeom prst="rect">
            <a:avLst/>
          </a:prstGeom>
          <a:noFill/>
        </p:spPr>
        <p:txBody>
          <a:bodyPr wrap="none" rtlCol="0">
            <a:spAutoFit/>
          </a:bodyPr>
          <a:lstStyle/>
          <a:p>
            <a:r>
              <a:rPr lang="en-US" sz="1203" dirty="0" err="1">
                <a:solidFill>
                  <a:srgbClr val="FFFFFF"/>
                </a:solidFill>
                <a:latin typeface="GE Inspira Pitch" pitchFamily="34" charset="0"/>
              </a:rPr>
              <a:t>Peds</a:t>
            </a:r>
            <a:r>
              <a:rPr lang="en-US" sz="1203" dirty="0">
                <a:solidFill>
                  <a:srgbClr val="FFFFFF"/>
                </a:solidFill>
                <a:latin typeface="GE Inspira Pitch" pitchFamily="34" charset="0"/>
              </a:rPr>
              <a:t>: 2.8 </a:t>
            </a:r>
            <a:r>
              <a:rPr lang="en-US" sz="1203" dirty="0" err="1">
                <a:solidFill>
                  <a:srgbClr val="FFFFFF"/>
                </a:solidFill>
                <a:latin typeface="GE Inspira Pitch" pitchFamily="34" charset="0"/>
              </a:rPr>
              <a:t>hr</a:t>
            </a:r>
            <a:endParaRPr lang="en-US" sz="1203" dirty="0">
              <a:solidFill>
                <a:srgbClr val="FFFFFF"/>
              </a:solidFill>
              <a:latin typeface="GE Inspira Pitch" pitchFamily="34" charset="0"/>
            </a:endParaRPr>
          </a:p>
        </p:txBody>
      </p:sp>
      <p:sp>
        <p:nvSpPr>
          <p:cNvPr id="12" name="Slide Number Placeholder 2"/>
          <p:cNvSpPr txBox="1">
            <a:spLocks/>
          </p:cNvSpPr>
          <p:nvPr/>
        </p:nvSpPr>
        <p:spPr>
          <a:xfrm>
            <a:off x="8585575" y="6347732"/>
            <a:ext cx="1905000" cy="229167"/>
          </a:xfrm>
          <a:prstGeom prst="rect">
            <a:avLst/>
          </a:prstGeom>
        </p:spPr>
        <p:txBody>
          <a:bodyPr/>
          <a:lstStyle>
            <a:defPPr>
              <a:defRPr lang="en-US"/>
            </a:defPPr>
            <a:lvl1pPr algn="l" rtl="0" eaLnBrk="0" fontAlgn="base" hangingPunct="0">
              <a:spcBef>
                <a:spcPct val="0"/>
              </a:spcBef>
              <a:spcAft>
                <a:spcPct val="0"/>
              </a:spcAft>
              <a:defRPr sz="3200" kern="1200">
                <a:solidFill>
                  <a:schemeClr val="tx1"/>
                </a:solidFill>
                <a:latin typeface="GE Inspira Pitch" pitchFamily="34" charset="0"/>
                <a:ea typeface="+mn-ea"/>
                <a:cs typeface="+mn-cs"/>
              </a:defRPr>
            </a:lvl1pPr>
            <a:lvl2pPr marL="457200" algn="l" rtl="0" eaLnBrk="0" fontAlgn="base" hangingPunct="0">
              <a:spcBef>
                <a:spcPct val="0"/>
              </a:spcBef>
              <a:spcAft>
                <a:spcPct val="0"/>
              </a:spcAft>
              <a:defRPr sz="3200" kern="1200">
                <a:solidFill>
                  <a:schemeClr val="tx1"/>
                </a:solidFill>
                <a:latin typeface="GE Inspira Pitch" pitchFamily="34" charset="0"/>
                <a:ea typeface="+mn-ea"/>
                <a:cs typeface="+mn-cs"/>
              </a:defRPr>
            </a:lvl2pPr>
            <a:lvl3pPr marL="914400" algn="l" rtl="0" eaLnBrk="0" fontAlgn="base" hangingPunct="0">
              <a:spcBef>
                <a:spcPct val="0"/>
              </a:spcBef>
              <a:spcAft>
                <a:spcPct val="0"/>
              </a:spcAft>
              <a:defRPr sz="3200" kern="1200">
                <a:solidFill>
                  <a:schemeClr val="tx1"/>
                </a:solidFill>
                <a:latin typeface="GE Inspira Pitch" pitchFamily="34" charset="0"/>
                <a:ea typeface="+mn-ea"/>
                <a:cs typeface="+mn-cs"/>
              </a:defRPr>
            </a:lvl3pPr>
            <a:lvl4pPr marL="1371600" algn="l" rtl="0" eaLnBrk="0" fontAlgn="base" hangingPunct="0">
              <a:spcBef>
                <a:spcPct val="0"/>
              </a:spcBef>
              <a:spcAft>
                <a:spcPct val="0"/>
              </a:spcAft>
              <a:defRPr sz="3200" kern="1200">
                <a:solidFill>
                  <a:schemeClr val="tx1"/>
                </a:solidFill>
                <a:latin typeface="GE Inspira Pitch" pitchFamily="34" charset="0"/>
                <a:ea typeface="+mn-ea"/>
                <a:cs typeface="+mn-cs"/>
              </a:defRPr>
            </a:lvl4pPr>
            <a:lvl5pPr marL="1828800" algn="l" rtl="0" eaLnBrk="0" fontAlgn="base" hangingPunct="0">
              <a:spcBef>
                <a:spcPct val="0"/>
              </a:spcBef>
              <a:spcAft>
                <a:spcPct val="0"/>
              </a:spcAft>
              <a:defRPr sz="3200" kern="1200">
                <a:solidFill>
                  <a:schemeClr val="tx1"/>
                </a:solidFill>
                <a:latin typeface="GE Inspira Pitch" pitchFamily="34" charset="0"/>
                <a:ea typeface="+mn-ea"/>
                <a:cs typeface="+mn-cs"/>
              </a:defRPr>
            </a:lvl5pPr>
            <a:lvl6pPr marL="2286000" algn="l" defTabSz="914400" rtl="0" eaLnBrk="1" latinLnBrk="0" hangingPunct="1">
              <a:defRPr sz="3200" kern="1200">
                <a:solidFill>
                  <a:schemeClr val="tx1"/>
                </a:solidFill>
                <a:latin typeface="GE Inspira Pitch" pitchFamily="34" charset="0"/>
                <a:ea typeface="+mn-ea"/>
                <a:cs typeface="+mn-cs"/>
              </a:defRPr>
            </a:lvl6pPr>
            <a:lvl7pPr marL="2743200" algn="l" defTabSz="914400" rtl="0" eaLnBrk="1" latinLnBrk="0" hangingPunct="1">
              <a:defRPr sz="3200" kern="1200">
                <a:solidFill>
                  <a:schemeClr val="tx1"/>
                </a:solidFill>
                <a:latin typeface="GE Inspira Pitch" pitchFamily="34" charset="0"/>
                <a:ea typeface="+mn-ea"/>
                <a:cs typeface="+mn-cs"/>
              </a:defRPr>
            </a:lvl7pPr>
            <a:lvl8pPr marL="3200400" algn="l" defTabSz="914400" rtl="0" eaLnBrk="1" latinLnBrk="0" hangingPunct="1">
              <a:defRPr sz="3200" kern="1200">
                <a:solidFill>
                  <a:schemeClr val="tx1"/>
                </a:solidFill>
                <a:latin typeface="GE Inspira Pitch" pitchFamily="34" charset="0"/>
                <a:ea typeface="+mn-ea"/>
                <a:cs typeface="+mn-cs"/>
              </a:defRPr>
            </a:lvl8pPr>
            <a:lvl9pPr marL="3657600" algn="l" defTabSz="914400" rtl="0" eaLnBrk="1" latinLnBrk="0" hangingPunct="1">
              <a:defRPr sz="3200" kern="1200">
                <a:solidFill>
                  <a:schemeClr val="tx1"/>
                </a:solidFill>
                <a:latin typeface="GE Inspira Pitch" pitchFamily="34" charset="0"/>
                <a:ea typeface="+mn-ea"/>
                <a:cs typeface="+mn-cs"/>
              </a:defRPr>
            </a:lvl9pPr>
          </a:lstStyle>
          <a:p>
            <a:pPr algn="r">
              <a:defRPr/>
            </a:pPr>
            <a:fld id="{F8D06C2D-6FCF-4E35-84E0-90A8C750A24F}" type="slidenum">
              <a:rPr lang="en-US" sz="902">
                <a:solidFill>
                  <a:srgbClr val="FFFFFF"/>
                </a:solidFill>
                <a:latin typeface="GE Inspira Pitch"/>
              </a:rPr>
              <a:pPr algn="r">
                <a:defRPr/>
              </a:pPr>
              <a:t>17</a:t>
            </a:fld>
            <a:endParaRPr lang="en-US" sz="902" dirty="0">
              <a:solidFill>
                <a:srgbClr val="FFFFFF"/>
              </a:solidFill>
              <a:latin typeface="GE Inspira Pitch"/>
            </a:endParaRPr>
          </a:p>
        </p:txBody>
      </p:sp>
      <p:sp>
        <p:nvSpPr>
          <p:cNvPr id="9" name="TextBox 8"/>
          <p:cNvSpPr txBox="1"/>
          <p:nvPr/>
        </p:nvSpPr>
        <p:spPr>
          <a:xfrm>
            <a:off x="1762212" y="354842"/>
            <a:ext cx="8196105" cy="523220"/>
          </a:xfrm>
          <a:prstGeom prst="rect">
            <a:avLst/>
          </a:prstGeom>
          <a:noFill/>
        </p:spPr>
        <p:txBody>
          <a:bodyPr wrap="square" rtlCol="0">
            <a:spAutoFit/>
          </a:bodyPr>
          <a:lstStyle/>
          <a:p>
            <a:r>
              <a:rPr lang="en-US" sz="2800" b="1" dirty="0">
                <a:solidFill>
                  <a:schemeClr val="bg1"/>
                </a:solidFill>
                <a:latin typeface="Calibri" panose="020F0502020204030204" pitchFamily="34" charset="0"/>
              </a:rPr>
              <a:t>Problems</a:t>
            </a:r>
          </a:p>
        </p:txBody>
      </p:sp>
      <p:sp>
        <p:nvSpPr>
          <p:cNvPr id="13" name="TextBox 12"/>
          <p:cNvSpPr txBox="1"/>
          <p:nvPr/>
        </p:nvSpPr>
        <p:spPr>
          <a:xfrm>
            <a:off x="3557305" y="6232315"/>
            <a:ext cx="5272597" cy="230832"/>
          </a:xfrm>
          <a:prstGeom prst="rect">
            <a:avLst/>
          </a:prstGeom>
          <a:noFill/>
        </p:spPr>
        <p:txBody>
          <a:bodyPr wrap="none" rtlCol="0">
            <a:spAutoFit/>
          </a:bodyPr>
          <a:lstStyle/>
          <a:p>
            <a:pPr marL="231775" indent="-231775">
              <a:buFontTx/>
              <a:buAutoNum type="arabicPeriod"/>
            </a:pPr>
            <a:r>
              <a:rPr lang="en-US" sz="900" dirty="0">
                <a:solidFill>
                  <a:schemeClr val="bg1"/>
                </a:solidFill>
                <a:latin typeface="Arial"/>
                <a:ea typeface="MS PGothic" pitchFamily="34" charset="-128"/>
              </a:rPr>
              <a:t>ED Cases: Jan ‘15 – Apr ‘15,   2. OR Holds: Jan ‘15 – May ‘15   3. Transfers: May ‘13 – Jun ‘14</a:t>
            </a:r>
          </a:p>
        </p:txBody>
      </p:sp>
    </p:spTree>
    <p:extLst>
      <p:ext uri="{BB962C8B-B14F-4D97-AF65-F5344CB8AC3E}">
        <p14:creationId xmlns:p14="http://schemas.microsoft.com/office/powerpoint/2010/main" val="141446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4408" y="649832"/>
            <a:ext cx="10363200" cy="1143000"/>
          </a:xfrm>
        </p:spPr>
        <p:txBody>
          <a:bodyPr/>
          <a:lstStyle/>
          <a:p>
            <a:r>
              <a:rPr lang="en-US" dirty="0"/>
              <a:t>Operational Occupancy</a:t>
            </a:r>
          </a:p>
        </p:txBody>
      </p:sp>
      <p:sp>
        <p:nvSpPr>
          <p:cNvPr id="6" name="Slide Number Placeholder 5"/>
          <p:cNvSpPr>
            <a:spLocks noGrp="1"/>
          </p:cNvSpPr>
          <p:nvPr>
            <p:ph type="sldNum" sz="quarter" idx="12"/>
          </p:nvPr>
        </p:nvSpPr>
        <p:spPr>
          <a:xfrm>
            <a:off x="10665302" y="6574030"/>
            <a:ext cx="1422400" cy="3048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E0A463-0C27-48A6-A4A6-3FDCC685C878}" type="slidenum">
              <a:rPr kumimoji="0" lang="en-US" altLang="en-US" sz="1200" b="0" i="0" u="none" strike="noStrike" kern="1200" cap="none" spc="0" normalizeH="0" baseline="0" noProof="0" smtClean="0">
                <a:ln>
                  <a:noFill/>
                </a:ln>
                <a:solidFill>
                  <a:srgbClr val="254B8E"/>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altLang="en-US" sz="1200" b="0" i="0" u="none" strike="noStrike" kern="1200" cap="none" spc="0" normalizeH="0" baseline="0" noProof="0">
              <a:ln>
                <a:noFill/>
              </a:ln>
              <a:solidFill>
                <a:srgbClr val="002C77"/>
              </a:solidFill>
              <a:effectLst/>
              <a:uLnTx/>
              <a:uFillTx/>
              <a:latin typeface="Arial"/>
              <a:ea typeface="+mn-ea"/>
              <a:cs typeface="+mn-cs"/>
            </a:endParaRPr>
          </a:p>
        </p:txBody>
      </p:sp>
      <p:graphicFrame>
        <p:nvGraphicFramePr>
          <p:cNvPr id="7" name="Chart 6">
            <a:extLst>
              <a:ext uri="{FF2B5EF4-FFF2-40B4-BE49-F238E27FC236}">
                <a16:creationId xmlns:a16="http://schemas.microsoft.com/office/drawing/2014/main" id="{B249ABFA-3075-479E-931B-40EB8202EE36}"/>
              </a:ext>
            </a:extLst>
          </p:cNvPr>
          <p:cNvGraphicFramePr>
            <a:graphicFrameLocks/>
          </p:cNvGraphicFramePr>
          <p:nvPr>
            <p:extLst>
              <p:ext uri="{D42A27DB-BD31-4B8C-83A1-F6EECF244321}">
                <p14:modId xmlns:p14="http://schemas.microsoft.com/office/powerpoint/2010/main" val="3794824766"/>
              </p:ext>
            </p:extLst>
          </p:nvPr>
        </p:nvGraphicFramePr>
        <p:xfrm>
          <a:off x="277504" y="1619894"/>
          <a:ext cx="11582400" cy="4570514"/>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p:cNvSpPr txBox="1"/>
          <p:nvPr/>
        </p:nvSpPr>
        <p:spPr>
          <a:xfrm>
            <a:off x="8676409" y="4395355"/>
            <a:ext cx="3057247"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a:ea typeface="+mn-ea"/>
                <a:cs typeface="+mn-cs"/>
              </a:rPr>
              <a:t>Beds are fully utilized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a:ea typeface="+mn-ea"/>
                <a:cs typeface="+mn-cs"/>
              </a:rPr>
              <a:t>Nurses are fully utilized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a:ea typeface="+mn-ea"/>
                <a:cs typeface="+mn-cs"/>
              </a:rPr>
              <a:t>Providers are fully utilized</a:t>
            </a:r>
          </a:p>
        </p:txBody>
      </p:sp>
      <p:sp>
        <p:nvSpPr>
          <p:cNvPr id="8" name="TextBox 1">
            <a:extLst>
              <a:ext uri="{FF2B5EF4-FFF2-40B4-BE49-F238E27FC236}">
                <a16:creationId xmlns:a16="http://schemas.microsoft.com/office/drawing/2014/main" id="{67373F97-600A-48FA-9302-5113EB5E455B}"/>
              </a:ext>
            </a:extLst>
          </p:cNvPr>
          <p:cNvSpPr txBox="1"/>
          <p:nvPr/>
        </p:nvSpPr>
        <p:spPr>
          <a:xfrm>
            <a:off x="-230553" y="2502055"/>
            <a:ext cx="2542453" cy="260839"/>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100" dirty="0">
                <a:solidFill>
                  <a:srgbClr val="FF0000"/>
                </a:solidFill>
              </a:rPr>
              <a:t>Project Opening</a:t>
            </a:r>
          </a:p>
        </p:txBody>
      </p:sp>
    </p:spTree>
    <p:extLst>
      <p:ext uri="{BB962C8B-B14F-4D97-AF65-F5344CB8AC3E}">
        <p14:creationId xmlns:p14="http://schemas.microsoft.com/office/powerpoint/2010/main" val="1802115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4408" y="649832"/>
            <a:ext cx="10363200" cy="1143000"/>
          </a:xfrm>
        </p:spPr>
        <p:txBody>
          <a:bodyPr/>
          <a:lstStyle/>
          <a:p>
            <a:r>
              <a:rPr lang="en-US" dirty="0"/>
              <a:t>Operational Occupancy</a:t>
            </a:r>
          </a:p>
        </p:txBody>
      </p:sp>
      <p:sp>
        <p:nvSpPr>
          <p:cNvPr id="6" name="Slide Number Placeholder 5"/>
          <p:cNvSpPr>
            <a:spLocks noGrp="1"/>
          </p:cNvSpPr>
          <p:nvPr>
            <p:ph type="sldNum" sz="quarter" idx="12"/>
          </p:nvPr>
        </p:nvSpPr>
        <p:spPr>
          <a:xfrm>
            <a:off x="10665302" y="6574030"/>
            <a:ext cx="1422400" cy="3048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E0A463-0C27-48A6-A4A6-3FDCC685C878}" type="slidenum">
              <a:rPr kumimoji="0" lang="en-US" altLang="en-US" sz="1200" b="0" i="0" u="none" strike="noStrike" kern="1200" cap="none" spc="0" normalizeH="0" baseline="0" noProof="0" smtClean="0">
                <a:ln>
                  <a:noFill/>
                </a:ln>
                <a:solidFill>
                  <a:srgbClr val="254B8E"/>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altLang="en-US" sz="1200" b="0" i="0" u="none" strike="noStrike" kern="1200" cap="none" spc="0" normalizeH="0" baseline="0" noProof="0">
              <a:ln>
                <a:noFill/>
              </a:ln>
              <a:solidFill>
                <a:srgbClr val="002C77"/>
              </a:solidFill>
              <a:effectLst/>
              <a:uLnTx/>
              <a:uFillTx/>
              <a:latin typeface="Arial"/>
              <a:ea typeface="+mn-ea"/>
              <a:cs typeface="+mn-cs"/>
            </a:endParaRPr>
          </a:p>
        </p:txBody>
      </p:sp>
      <p:pic>
        <p:nvPicPr>
          <p:cNvPr id="4" name="Picture 3"/>
          <p:cNvPicPr>
            <a:picLocks noChangeAspect="1"/>
          </p:cNvPicPr>
          <p:nvPr/>
        </p:nvPicPr>
        <p:blipFill>
          <a:blip r:embed="rId2"/>
          <a:stretch>
            <a:fillRect/>
          </a:stretch>
        </p:blipFill>
        <p:spPr>
          <a:xfrm>
            <a:off x="1097280" y="1728775"/>
            <a:ext cx="9443744" cy="4997655"/>
          </a:xfrm>
          <a:prstGeom prst="rect">
            <a:avLst/>
          </a:prstGeom>
        </p:spPr>
      </p:pic>
      <p:sp>
        <p:nvSpPr>
          <p:cNvPr id="5" name="Oval 4"/>
          <p:cNvSpPr/>
          <p:nvPr/>
        </p:nvSpPr>
        <p:spPr bwMode="auto">
          <a:xfrm>
            <a:off x="757646" y="1502229"/>
            <a:ext cx="2886891" cy="2978331"/>
          </a:xfrm>
          <a:prstGeom prst="ellipse">
            <a:avLst/>
          </a:prstGeom>
          <a:noFill/>
          <a:ln w="2857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charset="0"/>
            </a:endParaRPr>
          </a:p>
        </p:txBody>
      </p:sp>
    </p:spTree>
    <p:extLst>
      <p:ext uri="{BB962C8B-B14F-4D97-AF65-F5344CB8AC3E}">
        <p14:creationId xmlns:p14="http://schemas.microsoft.com/office/powerpoint/2010/main" val="199710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0E6A5BD-C011-4A45-AA3A-201790FB7F2B}" type="slidenum">
              <a:rPr lang="en-CA" smtClean="0"/>
              <a:pPr/>
              <a:t>2</a:t>
            </a:fld>
            <a:endParaRPr lang="en-CA" dirty="0"/>
          </a:p>
        </p:txBody>
      </p:sp>
      <p:pic>
        <p:nvPicPr>
          <p:cNvPr id="4" name="Picture 3"/>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5" name="Rounded Rectangle 4"/>
          <p:cNvSpPr/>
          <p:nvPr/>
        </p:nvSpPr>
        <p:spPr>
          <a:xfrm>
            <a:off x="0" y="2377441"/>
            <a:ext cx="12192000" cy="126333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tx1"/>
                </a:solidFill>
              </a:rPr>
              <a:t>Fierce</a:t>
            </a:r>
            <a:r>
              <a:rPr lang="en-US" sz="2800" b="1" dirty="0" err="1">
                <a:solidFill>
                  <a:srgbClr val="FFC000"/>
                </a:solidFill>
              </a:rPr>
              <a:t>Healthcare</a:t>
            </a:r>
            <a:r>
              <a:rPr lang="en-US" sz="2800" b="1" dirty="0">
                <a:solidFill>
                  <a:srgbClr val="FFC000"/>
                </a:solidFill>
              </a:rPr>
              <a:t>:  </a:t>
            </a:r>
          </a:p>
          <a:p>
            <a:pPr algn="ctr"/>
            <a:r>
              <a:rPr lang="en-US" sz="1950" b="1" dirty="0">
                <a:solidFill>
                  <a:schemeClr val="bg1"/>
                </a:solidFill>
              </a:rPr>
              <a:t>“The digitized </a:t>
            </a:r>
            <a:r>
              <a:rPr lang="en-US" sz="1950" b="1" i="1" dirty="0">
                <a:solidFill>
                  <a:srgbClr val="FFC000"/>
                </a:solidFill>
              </a:rPr>
              <a:t>hospital of the future will include clinical command centers </a:t>
            </a:r>
            <a:r>
              <a:rPr lang="en-US" sz="1950" b="1" dirty="0">
                <a:solidFill>
                  <a:schemeClr val="bg1"/>
                </a:solidFill>
              </a:rPr>
              <a:t>and interoperable EHRs”</a:t>
            </a:r>
          </a:p>
        </p:txBody>
      </p:sp>
    </p:spTree>
    <p:extLst>
      <p:ext uri="{BB962C8B-B14F-4D97-AF65-F5344CB8AC3E}">
        <p14:creationId xmlns:p14="http://schemas.microsoft.com/office/powerpoint/2010/main" val="3654548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Drivers of Operations</a:t>
            </a:r>
            <a:endParaRPr lang="en-US" dirty="0"/>
          </a:p>
        </p:txBody>
      </p:sp>
      <p:sp>
        <p:nvSpPr>
          <p:cNvPr id="29" name="Slide Number Placeholder 4"/>
          <p:cNvSpPr>
            <a:spLocks noGrp="1"/>
          </p:cNvSpPr>
          <p:nvPr>
            <p:ph type="sldNum" sz="quarter" idx="4"/>
          </p:nvPr>
        </p:nvSpPr>
        <p:spPr/>
        <p:txBody>
          <a:bodyPr/>
          <a:lstStyle/>
          <a:p>
            <a:fld id="{1F4D1C26-90DF-4B90-B3F9-1C3C4DCC744E}" type="slidenum">
              <a:rPr lang="en-US" smtClean="0"/>
              <a:pPr/>
              <a:t>20</a:t>
            </a:fld>
            <a:endParaRPr lang="en-US" dirty="0"/>
          </a:p>
        </p:txBody>
      </p:sp>
      <p:sp>
        <p:nvSpPr>
          <p:cNvPr id="26" name="TextBox 25"/>
          <p:cNvSpPr txBox="1"/>
          <p:nvPr/>
        </p:nvSpPr>
        <p:spPr>
          <a:xfrm>
            <a:off x="1355331" y="5333100"/>
            <a:ext cx="4871664" cy="830997"/>
          </a:xfrm>
          <a:prstGeom prst="rect">
            <a:avLst/>
          </a:prstGeom>
          <a:noFill/>
        </p:spPr>
        <p:txBody>
          <a:bodyPr wrap="square" rtlCol="0">
            <a:spAutoFit/>
          </a:bodyPr>
          <a:lstStyle/>
          <a:p>
            <a:pPr algn="ctr"/>
            <a:r>
              <a:rPr lang="en-US" sz="2400" dirty="0">
                <a:solidFill>
                  <a:schemeClr val="tx2"/>
                </a:solidFill>
                <a:latin typeface="+mj-lt"/>
              </a:rPr>
              <a:t>Must be Balanced</a:t>
            </a:r>
          </a:p>
          <a:p>
            <a:pPr algn="ctr"/>
            <a:r>
              <a:rPr lang="en-US" sz="2400" dirty="0">
                <a:solidFill>
                  <a:schemeClr val="tx2"/>
                </a:solidFill>
                <a:latin typeface="+mj-lt"/>
              </a:rPr>
              <a:t>for Efficient Operations</a:t>
            </a:r>
          </a:p>
        </p:txBody>
      </p:sp>
      <p:graphicFrame>
        <p:nvGraphicFramePr>
          <p:cNvPr id="13" name="Chart Placeholder 7"/>
          <p:cNvGraphicFramePr>
            <a:graphicFrameLocks/>
          </p:cNvGraphicFramePr>
          <p:nvPr>
            <p:extLst/>
          </p:nvPr>
        </p:nvGraphicFramePr>
        <p:xfrm>
          <a:off x="1136364" y="1624129"/>
          <a:ext cx="5309599" cy="3750067"/>
        </p:xfrm>
        <a:graphic>
          <a:graphicData uri="http://schemas.openxmlformats.org/drawingml/2006/chart">
            <c:chart xmlns:c="http://schemas.openxmlformats.org/drawingml/2006/chart" xmlns:r="http://schemas.openxmlformats.org/officeDocument/2006/relationships" r:id="rId3"/>
          </a:graphicData>
        </a:graphic>
      </p:graphicFrame>
      <p:sp>
        <p:nvSpPr>
          <p:cNvPr id="15" name="TextBox 14"/>
          <p:cNvSpPr txBox="1"/>
          <p:nvPr/>
        </p:nvSpPr>
        <p:spPr>
          <a:xfrm>
            <a:off x="4311079" y="2611512"/>
            <a:ext cx="1015002" cy="430887"/>
          </a:xfrm>
          <a:prstGeom prst="rect">
            <a:avLst/>
          </a:prstGeom>
          <a:noFill/>
        </p:spPr>
        <p:txBody>
          <a:bodyPr wrap="square" rtlCol="0">
            <a:spAutoFit/>
          </a:bodyPr>
          <a:lstStyle/>
          <a:p>
            <a:pPr algn="ctr"/>
            <a:r>
              <a:rPr lang="en-US" sz="2200" dirty="0">
                <a:solidFill>
                  <a:schemeClr val="bg1"/>
                </a:solidFill>
                <a:latin typeface="+mj-lt"/>
              </a:rPr>
              <a:t>Time</a:t>
            </a:r>
          </a:p>
        </p:txBody>
      </p:sp>
      <p:sp>
        <p:nvSpPr>
          <p:cNvPr id="16" name="TextBox 15"/>
          <p:cNvSpPr txBox="1"/>
          <p:nvPr/>
        </p:nvSpPr>
        <p:spPr>
          <a:xfrm>
            <a:off x="3283662" y="4491683"/>
            <a:ext cx="1015002" cy="430887"/>
          </a:xfrm>
          <a:prstGeom prst="rect">
            <a:avLst/>
          </a:prstGeom>
          <a:noFill/>
        </p:spPr>
        <p:txBody>
          <a:bodyPr wrap="square" rtlCol="0">
            <a:spAutoFit/>
          </a:bodyPr>
          <a:lstStyle/>
          <a:p>
            <a:pPr algn="ctr"/>
            <a:r>
              <a:rPr lang="en-US" sz="2200" dirty="0">
                <a:solidFill>
                  <a:schemeClr val="bg1"/>
                </a:solidFill>
                <a:latin typeface="+mj-lt"/>
              </a:rPr>
              <a:t>Space</a:t>
            </a:r>
          </a:p>
        </p:txBody>
      </p:sp>
      <p:sp>
        <p:nvSpPr>
          <p:cNvPr id="17" name="TextBox 16"/>
          <p:cNvSpPr txBox="1"/>
          <p:nvPr/>
        </p:nvSpPr>
        <p:spPr>
          <a:xfrm>
            <a:off x="2174054" y="2611512"/>
            <a:ext cx="1282130" cy="430887"/>
          </a:xfrm>
          <a:prstGeom prst="rect">
            <a:avLst/>
          </a:prstGeom>
          <a:noFill/>
        </p:spPr>
        <p:txBody>
          <a:bodyPr wrap="square" rtlCol="0">
            <a:spAutoFit/>
          </a:bodyPr>
          <a:lstStyle/>
          <a:p>
            <a:pPr algn="ctr"/>
            <a:r>
              <a:rPr lang="en-US" sz="2200" dirty="0">
                <a:solidFill>
                  <a:schemeClr val="bg1"/>
                </a:solidFill>
                <a:latin typeface="+mj-lt"/>
              </a:rPr>
              <a:t>Volume</a:t>
            </a:r>
          </a:p>
        </p:txBody>
      </p:sp>
      <p:sp>
        <p:nvSpPr>
          <p:cNvPr id="18" name="Circular Arrow 17"/>
          <p:cNvSpPr/>
          <p:nvPr/>
        </p:nvSpPr>
        <p:spPr>
          <a:xfrm>
            <a:off x="3183397" y="2885542"/>
            <a:ext cx="1222625" cy="1222625"/>
          </a:xfrm>
          <a:prstGeom prst="circularArrow">
            <a:avLst>
              <a:gd name="adj1" fmla="val 12500"/>
              <a:gd name="adj2" fmla="val 1142319"/>
              <a:gd name="adj3" fmla="val 20457681"/>
              <a:gd name="adj4" fmla="val 505241"/>
              <a:gd name="adj5" fmla="val 125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9" name="Picture 18"/>
          <p:cNvPicPr>
            <a:picLocks noChangeAspect="1"/>
          </p:cNvPicPr>
          <p:nvPr/>
        </p:nvPicPr>
        <p:blipFill>
          <a:blip r:embed="rId4"/>
          <a:stretch>
            <a:fillRect/>
          </a:stretch>
        </p:blipFill>
        <p:spPr>
          <a:xfrm>
            <a:off x="7541417" y="1510376"/>
            <a:ext cx="3397766" cy="2406650"/>
          </a:xfrm>
          <a:prstGeom prst="rect">
            <a:avLst/>
          </a:prstGeom>
        </p:spPr>
      </p:pic>
      <p:pic>
        <p:nvPicPr>
          <p:cNvPr id="20" name="Picture 19"/>
          <p:cNvPicPr>
            <a:picLocks noChangeAspect="1"/>
          </p:cNvPicPr>
          <p:nvPr/>
        </p:nvPicPr>
        <p:blipFill>
          <a:blip r:embed="rId5"/>
          <a:stretch>
            <a:fillRect/>
          </a:stretch>
        </p:blipFill>
        <p:spPr>
          <a:xfrm>
            <a:off x="7541417" y="4196604"/>
            <a:ext cx="3380012" cy="2272992"/>
          </a:xfrm>
          <a:prstGeom prst="rect">
            <a:avLst/>
          </a:prstGeom>
        </p:spPr>
      </p:pic>
      <p:sp>
        <p:nvSpPr>
          <p:cNvPr id="21" name="Rectangle 20"/>
          <p:cNvSpPr/>
          <p:nvPr/>
        </p:nvSpPr>
        <p:spPr>
          <a:xfrm>
            <a:off x="313509" y="6303481"/>
            <a:ext cx="896982" cy="4108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63632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Managing Fixed Resources – The Tipping Point</a:t>
            </a:r>
          </a:p>
        </p:txBody>
      </p:sp>
      <p:sp>
        <p:nvSpPr>
          <p:cNvPr id="5" name="Slide Number Placeholder 4"/>
          <p:cNvSpPr>
            <a:spLocks noGrp="1"/>
          </p:cNvSpPr>
          <p:nvPr>
            <p:ph type="sldNum" sz="quarter" idx="4"/>
          </p:nvPr>
        </p:nvSpPr>
        <p:spPr/>
        <p:txBody>
          <a:bodyPr/>
          <a:lstStyle/>
          <a:p>
            <a:fld id="{1F4D1C26-90DF-4B90-B3F9-1C3C4DCC744E}" type="slidenum">
              <a:rPr lang="en-US" smtClean="0"/>
              <a:pPr/>
              <a:t>21</a:t>
            </a:fld>
            <a:endParaRPr lang="en-US"/>
          </a:p>
        </p:txBody>
      </p:sp>
      <p:graphicFrame>
        <p:nvGraphicFramePr>
          <p:cNvPr id="8" name="Object 18"/>
          <p:cNvGraphicFramePr>
            <a:graphicFrameLocks noChangeAspect="1"/>
          </p:cNvGraphicFramePr>
          <p:nvPr>
            <p:extLst/>
          </p:nvPr>
        </p:nvGraphicFramePr>
        <p:xfrm>
          <a:off x="401555" y="2853826"/>
          <a:ext cx="5540457" cy="360018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Object 5"/>
          <p:cNvGraphicFramePr>
            <a:graphicFrameLocks noChangeAspect="1"/>
          </p:cNvGraphicFramePr>
          <p:nvPr>
            <p:extLst/>
          </p:nvPr>
        </p:nvGraphicFramePr>
        <p:xfrm>
          <a:off x="5942013" y="2620300"/>
          <a:ext cx="5991547" cy="4102583"/>
        </p:xfrm>
        <a:graphic>
          <a:graphicData uri="http://schemas.openxmlformats.org/drawingml/2006/chart">
            <c:chart xmlns:c="http://schemas.openxmlformats.org/drawingml/2006/chart" xmlns:r="http://schemas.openxmlformats.org/officeDocument/2006/relationships" r:id="rId4"/>
          </a:graphicData>
        </a:graphic>
      </p:graphicFrame>
      <p:sp>
        <p:nvSpPr>
          <p:cNvPr id="3" name="TextBox 2"/>
          <p:cNvSpPr txBox="1"/>
          <p:nvPr/>
        </p:nvSpPr>
        <p:spPr>
          <a:xfrm>
            <a:off x="9711392" y="3094414"/>
            <a:ext cx="1454727" cy="246221"/>
          </a:xfrm>
          <a:prstGeom prst="rect">
            <a:avLst/>
          </a:prstGeom>
          <a:noFill/>
        </p:spPr>
        <p:txBody>
          <a:bodyPr wrap="square" lIns="0" tIns="0" rIns="0" bIns="0" rtlCol="0">
            <a:spAutoFit/>
          </a:bodyPr>
          <a:lstStyle/>
          <a:p>
            <a:r>
              <a:rPr lang="en-US" sz="1600" b="1" dirty="0">
                <a:solidFill>
                  <a:schemeClr val="accent3"/>
                </a:solidFill>
              </a:rPr>
              <a:t>High Variation</a:t>
            </a:r>
          </a:p>
        </p:txBody>
      </p:sp>
      <p:sp>
        <p:nvSpPr>
          <p:cNvPr id="9" name="TextBox 8"/>
          <p:cNvSpPr txBox="1"/>
          <p:nvPr/>
        </p:nvSpPr>
        <p:spPr>
          <a:xfrm>
            <a:off x="10438756" y="5249912"/>
            <a:ext cx="1454727" cy="246221"/>
          </a:xfrm>
          <a:prstGeom prst="rect">
            <a:avLst/>
          </a:prstGeom>
          <a:noFill/>
        </p:spPr>
        <p:txBody>
          <a:bodyPr wrap="square" lIns="0" tIns="0" rIns="0" bIns="0" rtlCol="0">
            <a:spAutoFit/>
          </a:bodyPr>
          <a:lstStyle/>
          <a:p>
            <a:r>
              <a:rPr lang="en-US" sz="1600" b="1" dirty="0">
                <a:solidFill>
                  <a:schemeClr val="tx2">
                    <a:lumMod val="60000"/>
                    <a:lumOff val="40000"/>
                  </a:schemeClr>
                </a:solidFill>
              </a:rPr>
              <a:t>Low Variation</a:t>
            </a:r>
          </a:p>
        </p:txBody>
      </p:sp>
      <p:sp>
        <p:nvSpPr>
          <p:cNvPr id="11" name="Content Placeholder 11"/>
          <p:cNvSpPr txBox="1">
            <a:spLocks/>
          </p:cNvSpPr>
          <p:nvPr/>
        </p:nvSpPr>
        <p:spPr>
          <a:xfrm>
            <a:off x="495300" y="1506201"/>
            <a:ext cx="5167563" cy="1351139"/>
          </a:xfrm>
          <a:prstGeom prst="rect">
            <a:avLst/>
          </a:prstGeom>
        </p:spPr>
        <p:txBody>
          <a:bodyPr vert="horz" wrap="square" lIns="0" tIns="0" rIns="0" bIns="0" rtlCol="0">
            <a:spAutoFit/>
          </a:bodyPr>
          <a:lstStyle/>
          <a:p>
            <a:pPr marL="0" marR="0" lvl="0" indent="0" algn="l" defTabSz="914400" rtl="0" eaLnBrk="1" fontAlgn="auto" latinLnBrk="0" hangingPunct="1">
              <a:lnSpc>
                <a:spcPct val="95000"/>
              </a:lnSpc>
              <a:spcBef>
                <a:spcPts val="12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FF0000"/>
                </a:solidFill>
                <a:effectLst/>
                <a:uLnTx/>
                <a:uFillTx/>
                <a:latin typeface="+mn-lt"/>
                <a:ea typeface="+mn-ea"/>
                <a:cs typeface="+mn-cs"/>
              </a:rPr>
              <a:t>Inflection point </a:t>
            </a:r>
            <a:r>
              <a:rPr kumimoji="0" lang="en-US" sz="2000" b="0" i="0" u="none" strike="noStrike" kern="1200" cap="none" spc="0" normalizeH="0" baseline="0" noProof="0" dirty="0">
                <a:ln>
                  <a:noFill/>
                </a:ln>
                <a:solidFill>
                  <a:schemeClr val="tx2"/>
                </a:solidFill>
                <a:effectLst/>
                <a:uLnTx/>
                <a:uFillTx/>
                <a:latin typeface="+mn-lt"/>
                <a:ea typeface="+mn-ea"/>
                <a:cs typeface="+mn-cs"/>
              </a:rPr>
              <a:t>and queuing rate:</a:t>
            </a:r>
          </a:p>
          <a:p>
            <a:pPr marL="219456" marR="0" lvl="1" indent="-168275" algn="l" defTabSz="914400" rtl="0" eaLnBrk="1" fontAlgn="auto" latinLnBrk="0" hangingPunct="1">
              <a:lnSpc>
                <a:spcPct val="95000"/>
              </a:lnSpc>
              <a:spcBef>
                <a:spcPts val="70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chemeClr val="tx2"/>
                </a:solidFill>
                <a:effectLst/>
                <a:uLnTx/>
                <a:uFillTx/>
                <a:latin typeface="+mn-lt"/>
                <a:ea typeface="+mn-ea"/>
                <a:cs typeface="+mn-cs"/>
              </a:rPr>
              <a:t>Volume: </a:t>
            </a:r>
            <a:r>
              <a:rPr kumimoji="0" lang="en-US" sz="1800" b="0" i="0" u="none" strike="noStrike" kern="1200" cap="none" spc="0" normalizeH="0" baseline="0" noProof="0" dirty="0">
                <a:ln>
                  <a:noFill/>
                </a:ln>
                <a:solidFill>
                  <a:schemeClr val="tx2"/>
                </a:solidFill>
                <a:effectLst/>
                <a:uLnTx/>
                <a:uFillTx/>
                <a:latin typeface="+mn-lt"/>
                <a:ea typeface="+mn-ea"/>
                <a:cs typeface="+mn-cs"/>
              </a:rPr>
              <a:t>Number of patients</a:t>
            </a:r>
          </a:p>
          <a:p>
            <a:pPr marL="219456" marR="0" lvl="1" indent="-168275" algn="l" defTabSz="914400" rtl="0" eaLnBrk="1" fontAlgn="auto" latinLnBrk="0" hangingPunct="1">
              <a:lnSpc>
                <a:spcPct val="95000"/>
              </a:lnSpc>
              <a:spcBef>
                <a:spcPts val="70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chemeClr val="tx2"/>
                </a:solidFill>
                <a:effectLst/>
                <a:uLnTx/>
                <a:uFillTx/>
                <a:latin typeface="+mn-lt"/>
                <a:ea typeface="+mn-ea"/>
                <a:cs typeface="+mn-cs"/>
              </a:rPr>
              <a:t>Time: </a:t>
            </a:r>
            <a:r>
              <a:rPr kumimoji="0" lang="en-US" sz="1800" b="0" i="0" u="none" strike="noStrike" kern="1200" cap="none" spc="0" normalizeH="0" baseline="0" noProof="0" dirty="0">
                <a:ln>
                  <a:noFill/>
                </a:ln>
                <a:solidFill>
                  <a:schemeClr val="tx2"/>
                </a:solidFill>
                <a:effectLst/>
                <a:uLnTx/>
                <a:uFillTx/>
                <a:latin typeface="+mn-lt"/>
                <a:ea typeface="+mn-ea"/>
                <a:cs typeface="+mn-cs"/>
              </a:rPr>
              <a:t>Cycle time or Dwell time</a:t>
            </a:r>
          </a:p>
          <a:p>
            <a:pPr marL="219456" marR="0" lvl="1" indent="-168275" algn="l" defTabSz="914400" rtl="0" eaLnBrk="1" fontAlgn="auto" latinLnBrk="0" hangingPunct="1">
              <a:lnSpc>
                <a:spcPct val="95000"/>
              </a:lnSpc>
              <a:spcBef>
                <a:spcPts val="70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chemeClr val="tx2"/>
                </a:solidFill>
                <a:effectLst/>
                <a:uLnTx/>
                <a:uFillTx/>
                <a:latin typeface="+mn-lt"/>
                <a:ea typeface="+mn-ea"/>
                <a:cs typeface="+mn-cs"/>
              </a:rPr>
              <a:t>Space: </a:t>
            </a:r>
            <a:r>
              <a:rPr kumimoji="0" lang="en-US" sz="1800" b="0" i="0" u="none" strike="noStrike" kern="1200" cap="none" spc="0" normalizeH="0" baseline="0" noProof="0" dirty="0">
                <a:ln>
                  <a:noFill/>
                </a:ln>
                <a:solidFill>
                  <a:schemeClr val="tx2"/>
                </a:solidFill>
                <a:effectLst/>
                <a:uLnTx/>
                <a:uFillTx/>
                <a:latin typeface="+mn-lt"/>
                <a:ea typeface="+mn-ea"/>
                <a:cs typeface="+mn-cs"/>
              </a:rPr>
              <a:t>Available service sites</a:t>
            </a:r>
          </a:p>
        </p:txBody>
      </p:sp>
      <p:sp>
        <p:nvSpPr>
          <p:cNvPr id="13" name="Content Placeholder 11"/>
          <p:cNvSpPr txBox="1">
            <a:spLocks/>
          </p:cNvSpPr>
          <p:nvPr/>
        </p:nvSpPr>
        <p:spPr>
          <a:xfrm>
            <a:off x="7083232" y="1502687"/>
            <a:ext cx="5167563" cy="1351139"/>
          </a:xfrm>
          <a:prstGeom prst="rect">
            <a:avLst/>
          </a:prstGeom>
        </p:spPr>
        <p:txBody>
          <a:bodyPr vert="horz" wrap="square" lIns="0" tIns="0" rIns="0" bIns="0" rtlCol="0">
            <a:spAutoFit/>
          </a:bodyPr>
          <a:lstStyle>
            <a:lvl1pPr marL="0" indent="0" algn="l" defTabSz="914400" rtl="0" eaLnBrk="1" latinLnBrk="0" hangingPunct="1">
              <a:lnSpc>
                <a:spcPct val="95000"/>
              </a:lnSpc>
              <a:spcBef>
                <a:spcPts val="1200"/>
              </a:spcBef>
              <a:spcAft>
                <a:spcPts val="0"/>
              </a:spcAft>
              <a:buFont typeface="Arial" panose="020B0604020202020204" pitchFamily="34" charset="0"/>
              <a:buNone/>
              <a:defRPr sz="2800" kern="1200">
                <a:solidFill>
                  <a:schemeClr val="tx2"/>
                </a:solidFill>
                <a:latin typeface="+mn-lt"/>
                <a:ea typeface="+mn-ea"/>
                <a:cs typeface="+mn-cs"/>
              </a:defRPr>
            </a:lvl1pPr>
            <a:lvl2pPr marL="219456" indent="-168275" algn="l" defTabSz="914400" rtl="0" eaLnBrk="1" latinLnBrk="0" hangingPunct="1">
              <a:lnSpc>
                <a:spcPct val="95000"/>
              </a:lnSpc>
              <a:spcBef>
                <a:spcPts val="700"/>
              </a:spcBef>
              <a:spcAft>
                <a:spcPts val="0"/>
              </a:spcAft>
              <a:buFont typeface="Arial" panose="020B0604020202020204" pitchFamily="34" charset="0"/>
              <a:buChar char="•"/>
              <a:defRPr sz="2400" kern="1200">
                <a:solidFill>
                  <a:srgbClr val="254B8E"/>
                </a:solidFill>
                <a:latin typeface="+mn-lt"/>
                <a:ea typeface="+mn-ea"/>
                <a:cs typeface="+mn-cs"/>
              </a:defRPr>
            </a:lvl2pPr>
            <a:lvl3pPr marL="461963" indent="-192024" algn="l" defTabSz="914400" rtl="0" eaLnBrk="1" latinLnBrk="0" hangingPunct="1">
              <a:lnSpc>
                <a:spcPct val="95000"/>
              </a:lnSpc>
              <a:spcBef>
                <a:spcPts val="600"/>
              </a:spcBef>
              <a:spcAft>
                <a:spcPts val="0"/>
              </a:spcAft>
              <a:buSzPct val="100000"/>
              <a:buFontTx/>
              <a:buChar char="–"/>
              <a:defRPr sz="2000" kern="1200">
                <a:solidFill>
                  <a:srgbClr val="254B8E"/>
                </a:solidFill>
                <a:latin typeface="+mn-lt"/>
                <a:ea typeface="+mn-ea"/>
                <a:cs typeface="+mn-cs"/>
              </a:defRPr>
            </a:lvl3pPr>
            <a:lvl4pPr marL="682625" indent="-173038" algn="l" defTabSz="914400" rtl="0" eaLnBrk="1" latinLnBrk="0" hangingPunct="1">
              <a:lnSpc>
                <a:spcPct val="95000"/>
              </a:lnSpc>
              <a:spcBef>
                <a:spcPts val="600"/>
              </a:spcBef>
              <a:spcAft>
                <a:spcPts val="0"/>
              </a:spcAft>
              <a:buFont typeface="Arial" panose="020B0604020202020204" pitchFamily="34" charset="0"/>
              <a:buChar char="•"/>
              <a:defRPr sz="1600" kern="1200">
                <a:solidFill>
                  <a:srgbClr val="254B8E"/>
                </a:solidFill>
                <a:latin typeface="+mn-lt"/>
                <a:ea typeface="+mn-ea"/>
                <a:cs typeface="+mn-cs"/>
              </a:defRPr>
            </a:lvl4pPr>
            <a:lvl5pPr marL="914400" indent="-173038" algn="l" defTabSz="914400" rtl="0" eaLnBrk="1" latinLnBrk="0" hangingPunct="1">
              <a:lnSpc>
                <a:spcPct val="95000"/>
              </a:lnSpc>
              <a:spcBef>
                <a:spcPts val="600"/>
              </a:spcBef>
              <a:spcAft>
                <a:spcPts val="0"/>
              </a:spcAft>
              <a:buClr>
                <a:schemeClr val="tx1"/>
              </a:buClr>
              <a:buSzPct val="100000"/>
              <a:buFontTx/>
              <a:buChar char="–"/>
              <a:defRPr sz="1400" kern="1200">
                <a:solidFill>
                  <a:srgbClr val="254B8E"/>
                </a:solidFill>
                <a:latin typeface="+mn-lt"/>
                <a:ea typeface="+mn-ea"/>
                <a:cs typeface="+mn-cs"/>
              </a:defRPr>
            </a:lvl5pPr>
            <a:lvl6pPr marL="192024" indent="0" algn="l" defTabSz="914400" rtl="0" eaLnBrk="1" latinLnBrk="0" hangingPunct="1">
              <a:lnSpc>
                <a:spcPct val="99000"/>
              </a:lnSpc>
              <a:spcBef>
                <a:spcPts val="0"/>
              </a:spcBef>
              <a:buSzPct val="91000"/>
              <a:buFontTx/>
              <a:buNone/>
              <a:defRPr sz="1800" kern="1200">
                <a:solidFill>
                  <a:schemeClr val="accent2"/>
                </a:solidFill>
                <a:latin typeface="+mn-lt"/>
                <a:ea typeface="+mn-ea"/>
                <a:cs typeface="+mn-cs"/>
              </a:defRPr>
            </a:lvl6pPr>
            <a:lvl7pPr marL="0" indent="0" algn="l" defTabSz="914400" rtl="0" eaLnBrk="1" latinLnBrk="0" hangingPunct="1">
              <a:lnSpc>
                <a:spcPct val="99000"/>
              </a:lnSpc>
              <a:spcBef>
                <a:spcPts val="900"/>
              </a:spcBef>
              <a:buSzPct val="91000"/>
              <a:buFontTx/>
              <a:buNone/>
              <a:defRPr sz="1800" b="1" kern="1200">
                <a:solidFill>
                  <a:schemeClr val="accent2"/>
                </a:solidFill>
                <a:latin typeface="+mn-lt"/>
                <a:ea typeface="+mn-ea"/>
                <a:cs typeface="+mn-cs"/>
              </a:defRPr>
            </a:lvl7pPr>
            <a:lvl8pPr marL="0" indent="0" algn="l" defTabSz="914400" rtl="0" eaLnBrk="1" latinLnBrk="0" hangingPunct="1">
              <a:lnSpc>
                <a:spcPct val="99000"/>
              </a:lnSpc>
              <a:spcBef>
                <a:spcPts val="0"/>
              </a:spcBef>
              <a:buSzPct val="91000"/>
              <a:buFontTx/>
              <a:buNone/>
              <a:defRPr sz="1800" kern="1200">
                <a:solidFill>
                  <a:schemeClr val="accent2"/>
                </a:solidFill>
                <a:latin typeface="+mn-lt"/>
                <a:ea typeface="+mn-ea"/>
                <a:cs typeface="+mn-cs"/>
              </a:defRPr>
            </a:lvl8pPr>
            <a:lvl9pPr marL="0" indent="0" algn="l" defTabSz="914400" rtl="0" eaLnBrk="1" latinLnBrk="0" hangingPunct="1">
              <a:lnSpc>
                <a:spcPct val="99000"/>
              </a:lnSpc>
              <a:spcBef>
                <a:spcPts val="900"/>
              </a:spcBef>
              <a:buSzPct val="91000"/>
              <a:buFontTx/>
              <a:buNone/>
              <a:defRPr sz="1800" i="1" kern="1200">
                <a:solidFill>
                  <a:schemeClr val="accent2"/>
                </a:solidFill>
                <a:latin typeface="+mn-lt"/>
                <a:ea typeface="+mn-ea"/>
                <a:cs typeface="+mn-cs"/>
              </a:defRPr>
            </a:lvl9pPr>
          </a:lstStyle>
          <a:p>
            <a:r>
              <a:rPr lang="en-US" sz="2000" dirty="0"/>
              <a:t>Inflection point and </a:t>
            </a:r>
            <a:r>
              <a:rPr lang="en-US" sz="2000" b="1" dirty="0">
                <a:solidFill>
                  <a:srgbClr val="FF0000"/>
                </a:solidFill>
              </a:rPr>
              <a:t>queuing rate</a:t>
            </a:r>
            <a:r>
              <a:rPr lang="en-US" sz="2000" dirty="0">
                <a:solidFill>
                  <a:srgbClr val="FF0000"/>
                </a:solidFill>
              </a:rPr>
              <a:t>:</a:t>
            </a:r>
          </a:p>
          <a:p>
            <a:pPr lvl="1"/>
            <a:r>
              <a:rPr lang="en-US" sz="1800" b="1" dirty="0">
                <a:solidFill>
                  <a:schemeClr val="tx2"/>
                </a:solidFill>
              </a:rPr>
              <a:t>Variation/Variability</a:t>
            </a:r>
          </a:p>
          <a:p>
            <a:pPr lvl="1"/>
            <a:r>
              <a:rPr lang="en-US" sz="1800" b="1" dirty="0">
                <a:solidFill>
                  <a:schemeClr val="tx2"/>
                </a:solidFill>
              </a:rPr>
              <a:t>Variation/Variability</a:t>
            </a:r>
          </a:p>
          <a:p>
            <a:pPr lvl="1"/>
            <a:r>
              <a:rPr lang="en-US" sz="1800" b="1" dirty="0">
                <a:solidFill>
                  <a:schemeClr val="tx2"/>
                </a:solidFill>
              </a:rPr>
              <a:t>Variation/Variability </a:t>
            </a:r>
            <a:endParaRPr lang="en-US" sz="1800" dirty="0">
              <a:solidFill>
                <a:schemeClr val="tx2"/>
              </a:solidFill>
            </a:endParaRPr>
          </a:p>
        </p:txBody>
      </p:sp>
      <p:sp>
        <p:nvSpPr>
          <p:cNvPr id="12" name="Rectangle 11"/>
          <p:cNvSpPr/>
          <p:nvPr/>
        </p:nvSpPr>
        <p:spPr>
          <a:xfrm>
            <a:off x="313509" y="6303481"/>
            <a:ext cx="896982" cy="4108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5120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High Occupancy and Complexity – Drivers of Operations</a:t>
            </a:r>
          </a:p>
        </p:txBody>
      </p:sp>
      <p:sp>
        <p:nvSpPr>
          <p:cNvPr id="3" name="Slide Number Placeholder 2"/>
          <p:cNvSpPr>
            <a:spLocks noGrp="1"/>
          </p:cNvSpPr>
          <p:nvPr>
            <p:ph type="sldNum" sz="quarter" idx="4"/>
          </p:nvPr>
        </p:nvSpPr>
        <p:spPr/>
        <p:txBody>
          <a:bodyPr/>
          <a:lstStyle/>
          <a:p>
            <a:fld id="{BFDC49DC-4C59-0B46-B4E4-08C86B3978D0}" type="slidenum">
              <a:rPr lang="en-US" smtClean="0"/>
              <a:pPr/>
              <a:t>22</a:t>
            </a:fld>
            <a:endParaRPr lang="en-US" dirty="0"/>
          </a:p>
        </p:txBody>
      </p:sp>
      <p:pic>
        <p:nvPicPr>
          <p:cNvPr id="27" name="Picture 26"/>
          <p:cNvPicPr>
            <a:picLocks noChangeAspect="1"/>
          </p:cNvPicPr>
          <p:nvPr/>
        </p:nvPicPr>
        <p:blipFill>
          <a:blip r:embed="rId3" cstate="print"/>
          <a:stretch>
            <a:fillRect/>
          </a:stretch>
        </p:blipFill>
        <p:spPr>
          <a:xfrm>
            <a:off x="8091565" y="3722373"/>
            <a:ext cx="4046466" cy="2892969"/>
          </a:xfrm>
          <a:prstGeom prst="rect">
            <a:avLst/>
          </a:prstGeom>
        </p:spPr>
      </p:pic>
      <p:pic>
        <p:nvPicPr>
          <p:cNvPr id="5" name="Picture 4"/>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4121982" y="2572110"/>
            <a:ext cx="3862516" cy="2896887"/>
          </a:xfrm>
          <a:prstGeom prst="rect">
            <a:avLst/>
          </a:prstGeom>
        </p:spPr>
      </p:pic>
      <p:pic>
        <p:nvPicPr>
          <p:cNvPr id="7" name="Picture 6"/>
          <p:cNvPicPr>
            <a:picLocks noChangeAspect="1"/>
          </p:cNvPicPr>
          <p:nvPr/>
        </p:nvPicPr>
        <p:blipFill>
          <a:blip r:embed="rId5"/>
          <a:stretch>
            <a:fillRect/>
          </a:stretch>
        </p:blipFill>
        <p:spPr>
          <a:xfrm>
            <a:off x="76322" y="1519822"/>
            <a:ext cx="3953110" cy="2896887"/>
          </a:xfrm>
          <a:prstGeom prst="rect">
            <a:avLst/>
          </a:prstGeom>
        </p:spPr>
      </p:pic>
      <p:sp>
        <p:nvSpPr>
          <p:cNvPr id="8" name="Rectangle 7"/>
          <p:cNvSpPr/>
          <p:nvPr/>
        </p:nvSpPr>
        <p:spPr>
          <a:xfrm>
            <a:off x="313509" y="6303481"/>
            <a:ext cx="896982" cy="4108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64839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495299" y="1601135"/>
            <a:ext cx="3391862" cy="2233000"/>
          </a:xfrm>
          <a:prstGeom prst="rect">
            <a:avLst/>
          </a:prstGeom>
        </p:spPr>
      </p:pic>
      <p:pic>
        <p:nvPicPr>
          <p:cNvPr id="6" name="Picture 5"/>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8301518" y="1603356"/>
            <a:ext cx="3391861" cy="2260408"/>
          </a:xfrm>
          <a:prstGeom prst="rect">
            <a:avLst/>
          </a:prstGeom>
        </p:spPr>
      </p:pic>
      <p:pic>
        <p:nvPicPr>
          <p:cNvPr id="20" name="Picture 19"/>
          <p:cNvPicPr>
            <a:picLocks noChangeAspect="1"/>
          </p:cNvPicPr>
          <p:nvPr/>
        </p:nvPicPr>
        <p:blipFill>
          <a:blip r:embed="rId5" cstate="print"/>
          <a:srcRect b="15580"/>
          <a:stretch>
            <a:fillRect/>
          </a:stretch>
        </p:blipFill>
        <p:spPr>
          <a:xfrm>
            <a:off x="4071107" y="1603355"/>
            <a:ext cx="4046466" cy="2257425"/>
          </a:xfrm>
          <a:prstGeom prst="rect">
            <a:avLst/>
          </a:prstGeom>
        </p:spPr>
      </p:pic>
      <p:sp>
        <p:nvSpPr>
          <p:cNvPr id="16" name="Text Placeholder 15"/>
          <p:cNvSpPr txBox="1">
            <a:spLocks/>
          </p:cNvSpPr>
          <p:nvPr/>
        </p:nvSpPr>
        <p:spPr>
          <a:xfrm>
            <a:off x="8301519" y="5037981"/>
            <a:ext cx="3391861" cy="1184690"/>
          </a:xfrm>
          <a:prstGeom prst="rect">
            <a:avLst/>
          </a:prstGeom>
          <a:solidFill>
            <a:srgbClr val="FFD44B"/>
          </a:solidFill>
        </p:spPr>
        <p:txBody>
          <a:bodyPr lIns="0" rIns="0" bIns="45720" anchor="ctr"/>
          <a:lstStyle/>
          <a:p>
            <a:pPr marL="173038">
              <a:lnSpc>
                <a:spcPct val="95000"/>
              </a:lnSpc>
              <a:defRPr/>
            </a:pPr>
            <a:endParaRPr lang="en-US" b="1" dirty="0">
              <a:solidFill>
                <a:schemeClr val="bg1"/>
              </a:solidFill>
            </a:endParaRPr>
          </a:p>
        </p:txBody>
      </p:sp>
      <p:sp>
        <p:nvSpPr>
          <p:cNvPr id="15" name="Text Placeholder 15"/>
          <p:cNvSpPr txBox="1">
            <a:spLocks/>
          </p:cNvSpPr>
          <p:nvPr/>
        </p:nvSpPr>
        <p:spPr>
          <a:xfrm>
            <a:off x="4071107" y="5037981"/>
            <a:ext cx="4046466" cy="1184690"/>
          </a:xfrm>
          <a:prstGeom prst="rect">
            <a:avLst/>
          </a:prstGeom>
          <a:solidFill>
            <a:srgbClr val="FFD44B"/>
          </a:solidFill>
        </p:spPr>
        <p:txBody>
          <a:bodyPr lIns="0" rIns="0" bIns="45720" anchor="ctr"/>
          <a:lstStyle/>
          <a:p>
            <a:pPr marL="173038">
              <a:lnSpc>
                <a:spcPct val="95000"/>
              </a:lnSpc>
              <a:defRPr/>
            </a:pPr>
            <a:endParaRPr lang="en-US" b="1" dirty="0">
              <a:solidFill>
                <a:schemeClr val="bg1"/>
              </a:solidFill>
            </a:endParaRPr>
          </a:p>
        </p:txBody>
      </p:sp>
      <p:sp>
        <p:nvSpPr>
          <p:cNvPr id="14" name="Text Placeholder 15"/>
          <p:cNvSpPr txBox="1">
            <a:spLocks/>
          </p:cNvSpPr>
          <p:nvPr/>
        </p:nvSpPr>
        <p:spPr>
          <a:xfrm>
            <a:off x="495300" y="5037981"/>
            <a:ext cx="3391861" cy="1184690"/>
          </a:xfrm>
          <a:prstGeom prst="rect">
            <a:avLst/>
          </a:prstGeom>
          <a:solidFill>
            <a:srgbClr val="FFD44B"/>
          </a:solidFill>
        </p:spPr>
        <p:txBody>
          <a:bodyPr lIns="0" rIns="0" bIns="45720" anchor="ctr"/>
          <a:lstStyle/>
          <a:p>
            <a:pPr marL="173038">
              <a:lnSpc>
                <a:spcPct val="95000"/>
              </a:lnSpc>
              <a:defRPr/>
            </a:pPr>
            <a:endParaRPr lang="en-US" b="1" dirty="0">
              <a:solidFill>
                <a:schemeClr val="bg1"/>
              </a:solidFill>
            </a:endParaRPr>
          </a:p>
        </p:txBody>
      </p:sp>
      <p:sp>
        <p:nvSpPr>
          <p:cNvPr id="2" name="Title 1"/>
          <p:cNvSpPr>
            <a:spLocks noGrp="1"/>
          </p:cNvSpPr>
          <p:nvPr>
            <p:ph type="title"/>
          </p:nvPr>
        </p:nvSpPr>
        <p:spPr/>
        <p:txBody>
          <a:bodyPr/>
          <a:lstStyle/>
          <a:p>
            <a:r>
              <a:rPr lang="en-US" dirty="0"/>
              <a:t>System Operations – Impact of Variability </a:t>
            </a:r>
          </a:p>
        </p:txBody>
      </p:sp>
      <p:sp>
        <p:nvSpPr>
          <p:cNvPr id="3" name="Slide Number Placeholder 2"/>
          <p:cNvSpPr>
            <a:spLocks noGrp="1"/>
          </p:cNvSpPr>
          <p:nvPr>
            <p:ph type="sldNum" sz="quarter" idx="4"/>
          </p:nvPr>
        </p:nvSpPr>
        <p:spPr/>
        <p:txBody>
          <a:bodyPr/>
          <a:lstStyle/>
          <a:p>
            <a:fld id="{BFDC49DC-4C59-0B46-B4E4-08C86B3978D0}" type="slidenum">
              <a:rPr lang="en-US" smtClean="0"/>
              <a:pPr/>
              <a:t>23</a:t>
            </a:fld>
            <a:endParaRPr lang="en-US" dirty="0"/>
          </a:p>
        </p:txBody>
      </p:sp>
      <p:sp>
        <p:nvSpPr>
          <p:cNvPr id="4" name="TextBox 3"/>
          <p:cNvSpPr txBox="1"/>
          <p:nvPr/>
        </p:nvSpPr>
        <p:spPr>
          <a:xfrm>
            <a:off x="505033" y="4031494"/>
            <a:ext cx="3493828" cy="2154436"/>
          </a:xfrm>
          <a:prstGeom prst="rect">
            <a:avLst/>
          </a:prstGeom>
          <a:noFill/>
        </p:spPr>
        <p:txBody>
          <a:bodyPr wrap="square" lIns="182880" rtlCol="0">
            <a:spAutoFit/>
          </a:bodyPr>
          <a:lstStyle/>
          <a:p>
            <a:pPr marL="1089025" indent="-1089025"/>
            <a:r>
              <a:rPr lang="en-US" sz="1400" dirty="0">
                <a:solidFill>
                  <a:schemeClr val="tx2"/>
                </a:solidFill>
              </a:rPr>
              <a:t>Throughput:</a:t>
            </a:r>
            <a:r>
              <a:rPr lang="en-US" sz="1400" dirty="0">
                <a:solidFill>
                  <a:schemeClr val="accent3"/>
                </a:solidFill>
              </a:rPr>
              <a:t>	</a:t>
            </a:r>
            <a:r>
              <a:rPr lang="en-US" sz="1400" dirty="0"/>
              <a:t>182,500 annually</a:t>
            </a:r>
          </a:p>
          <a:p>
            <a:pPr marL="1089025" indent="-1089025"/>
            <a:r>
              <a:rPr lang="en-US" sz="1400" dirty="0">
                <a:solidFill>
                  <a:schemeClr val="tx2"/>
                </a:solidFill>
              </a:rPr>
              <a:t>Stations:</a:t>
            </a:r>
            <a:r>
              <a:rPr lang="en-US" sz="1400" dirty="0">
                <a:solidFill>
                  <a:schemeClr val="accent3"/>
                </a:solidFill>
              </a:rPr>
              <a:t>	</a:t>
            </a:r>
            <a:r>
              <a:rPr lang="en-US" sz="1400" dirty="0"/>
              <a:t>8</a:t>
            </a:r>
          </a:p>
          <a:p>
            <a:pPr marL="1089025" indent="-1089025"/>
            <a:r>
              <a:rPr lang="en-US" sz="1400" dirty="0">
                <a:solidFill>
                  <a:schemeClr val="tx2"/>
                </a:solidFill>
              </a:rPr>
              <a:t>Cycle time:</a:t>
            </a:r>
            <a:r>
              <a:rPr lang="en-US" sz="1400" dirty="0">
                <a:solidFill>
                  <a:schemeClr val="accent3"/>
                </a:solidFill>
              </a:rPr>
              <a:t>	</a:t>
            </a:r>
            <a:r>
              <a:rPr lang="en-US" sz="1400" dirty="0"/>
              <a:t>26 minutes</a:t>
            </a:r>
          </a:p>
          <a:p>
            <a:pPr marL="1089025" indent="-1089025"/>
            <a:r>
              <a:rPr lang="en-US" sz="1400" dirty="0">
                <a:solidFill>
                  <a:schemeClr val="tx2"/>
                </a:solidFill>
              </a:rPr>
              <a:t>Utilization:</a:t>
            </a:r>
            <a:r>
              <a:rPr lang="en-US" sz="1400" dirty="0">
                <a:solidFill>
                  <a:schemeClr val="accent3"/>
                </a:solidFill>
              </a:rPr>
              <a:t>	</a:t>
            </a:r>
            <a:r>
              <a:rPr lang="en-US" sz="1400" dirty="0"/>
              <a:t>99%</a:t>
            </a:r>
          </a:p>
          <a:p>
            <a:endParaRPr lang="en-US" sz="1400" dirty="0"/>
          </a:p>
          <a:p>
            <a:r>
              <a:rPr lang="en-US" sz="1600" b="1" dirty="0">
                <a:solidFill>
                  <a:schemeClr val="tx2"/>
                </a:solidFill>
              </a:rPr>
              <a:t>No variation in arrivals</a:t>
            </a:r>
          </a:p>
          <a:p>
            <a:r>
              <a:rPr lang="en-US" sz="1600" b="1" dirty="0">
                <a:solidFill>
                  <a:schemeClr val="tx2"/>
                </a:solidFill>
              </a:rPr>
              <a:t>No variation in process</a:t>
            </a:r>
          </a:p>
          <a:p>
            <a:r>
              <a:rPr lang="en-US" sz="1600" b="1" dirty="0">
                <a:solidFill>
                  <a:schemeClr val="tx2"/>
                </a:solidFill>
              </a:rPr>
              <a:t>Low cycle time</a:t>
            </a:r>
          </a:p>
          <a:p>
            <a:r>
              <a:rPr lang="en-US" sz="1600" b="1" dirty="0">
                <a:solidFill>
                  <a:schemeClr val="tx2"/>
                </a:solidFill>
              </a:rPr>
              <a:t>Cycle time variation is minutes</a:t>
            </a:r>
          </a:p>
        </p:txBody>
      </p:sp>
      <p:sp>
        <p:nvSpPr>
          <p:cNvPr id="7" name="TextBox 6"/>
          <p:cNvSpPr txBox="1"/>
          <p:nvPr/>
        </p:nvSpPr>
        <p:spPr>
          <a:xfrm>
            <a:off x="8301519" y="4031494"/>
            <a:ext cx="2971647" cy="2154436"/>
          </a:xfrm>
          <a:prstGeom prst="rect">
            <a:avLst/>
          </a:prstGeom>
          <a:noFill/>
        </p:spPr>
        <p:txBody>
          <a:bodyPr wrap="none" lIns="182880" rtlCol="0">
            <a:spAutoFit/>
          </a:bodyPr>
          <a:lstStyle/>
          <a:p>
            <a:pPr marL="1089025" indent="-1089025"/>
            <a:r>
              <a:rPr lang="en-US" sz="1400" dirty="0">
                <a:solidFill>
                  <a:schemeClr val="tx2"/>
                </a:solidFill>
              </a:rPr>
              <a:t>Throughput:</a:t>
            </a:r>
            <a:r>
              <a:rPr lang="en-US" sz="1400" dirty="0">
                <a:solidFill>
                  <a:schemeClr val="accent3"/>
                </a:solidFill>
              </a:rPr>
              <a:t>	</a:t>
            </a:r>
            <a:r>
              <a:rPr lang="en-US" sz="1400" dirty="0"/>
              <a:t>50,368 annually</a:t>
            </a:r>
          </a:p>
          <a:p>
            <a:pPr marL="1089025" indent="-1089025"/>
            <a:r>
              <a:rPr lang="en-US" sz="1400" dirty="0">
                <a:solidFill>
                  <a:schemeClr val="tx2"/>
                </a:solidFill>
              </a:rPr>
              <a:t>Stations:</a:t>
            </a:r>
            <a:r>
              <a:rPr lang="en-US" sz="1400" dirty="0">
                <a:solidFill>
                  <a:schemeClr val="accent3"/>
                </a:solidFill>
              </a:rPr>
              <a:t>	</a:t>
            </a:r>
            <a:r>
              <a:rPr lang="en-US" sz="1400" dirty="0"/>
              <a:t>1,059</a:t>
            </a:r>
          </a:p>
          <a:p>
            <a:pPr marL="1089025" indent="-1089025"/>
            <a:r>
              <a:rPr lang="en-US" sz="1400" dirty="0">
                <a:solidFill>
                  <a:schemeClr val="tx2"/>
                </a:solidFill>
              </a:rPr>
              <a:t>Cycle time:</a:t>
            </a:r>
            <a:r>
              <a:rPr lang="en-US" sz="1400" dirty="0">
                <a:solidFill>
                  <a:schemeClr val="accent3"/>
                </a:solidFill>
              </a:rPr>
              <a:t>	</a:t>
            </a:r>
            <a:r>
              <a:rPr lang="en-US" sz="1400" dirty="0"/>
              <a:t>6.2 days</a:t>
            </a:r>
          </a:p>
          <a:p>
            <a:pPr marL="1089025" indent="-1089025"/>
            <a:r>
              <a:rPr lang="en-US" sz="1400" dirty="0">
                <a:solidFill>
                  <a:schemeClr val="tx2"/>
                </a:solidFill>
              </a:rPr>
              <a:t>Utilization:</a:t>
            </a:r>
            <a:r>
              <a:rPr lang="en-US" sz="1400" dirty="0">
                <a:solidFill>
                  <a:schemeClr val="accent3"/>
                </a:solidFill>
              </a:rPr>
              <a:t>	</a:t>
            </a:r>
            <a:r>
              <a:rPr lang="en-US" sz="1400" dirty="0"/>
              <a:t>85%</a:t>
            </a:r>
          </a:p>
          <a:p>
            <a:endParaRPr lang="en-US" sz="1400" dirty="0"/>
          </a:p>
          <a:p>
            <a:r>
              <a:rPr lang="en-US" sz="1600" b="1" dirty="0">
                <a:solidFill>
                  <a:schemeClr val="tx2"/>
                </a:solidFill>
              </a:rPr>
              <a:t>Arrivals not fully controlled</a:t>
            </a:r>
          </a:p>
          <a:p>
            <a:r>
              <a:rPr lang="en-US" sz="1600" b="1" dirty="0">
                <a:solidFill>
                  <a:schemeClr val="tx2"/>
                </a:solidFill>
              </a:rPr>
              <a:t>Complexity not controlled </a:t>
            </a:r>
          </a:p>
          <a:p>
            <a:r>
              <a:rPr lang="en-US" sz="1600" b="1" dirty="0">
                <a:solidFill>
                  <a:schemeClr val="tx2"/>
                </a:solidFill>
              </a:rPr>
              <a:t>High cycle time</a:t>
            </a:r>
          </a:p>
          <a:p>
            <a:r>
              <a:rPr lang="en-US" sz="1600" b="1" dirty="0">
                <a:solidFill>
                  <a:schemeClr val="tx2"/>
                </a:solidFill>
              </a:rPr>
              <a:t>Cycle time variation is days</a:t>
            </a:r>
          </a:p>
        </p:txBody>
      </p:sp>
      <p:sp>
        <p:nvSpPr>
          <p:cNvPr id="11" name="TextBox 10"/>
          <p:cNvSpPr txBox="1"/>
          <p:nvPr/>
        </p:nvSpPr>
        <p:spPr>
          <a:xfrm>
            <a:off x="4071107" y="4031494"/>
            <a:ext cx="3809172" cy="2154436"/>
          </a:xfrm>
          <a:prstGeom prst="rect">
            <a:avLst/>
          </a:prstGeom>
          <a:noFill/>
        </p:spPr>
        <p:txBody>
          <a:bodyPr wrap="square" lIns="182880" rtlCol="0">
            <a:spAutoFit/>
          </a:bodyPr>
          <a:lstStyle/>
          <a:p>
            <a:pPr marL="1089025" indent="-1089025"/>
            <a:r>
              <a:rPr lang="en-US" sz="1400" dirty="0">
                <a:solidFill>
                  <a:schemeClr val="tx2"/>
                </a:solidFill>
              </a:rPr>
              <a:t>Throughput:</a:t>
            </a:r>
            <a:r>
              <a:rPr lang="en-US" sz="1400" dirty="0">
                <a:solidFill>
                  <a:schemeClr val="accent3"/>
                </a:solidFill>
              </a:rPr>
              <a:t>	</a:t>
            </a:r>
            <a:r>
              <a:rPr lang="en-US" sz="1400" dirty="0"/>
              <a:t>5,840 annually</a:t>
            </a:r>
          </a:p>
          <a:p>
            <a:pPr marL="1089025" indent="-1089025"/>
            <a:r>
              <a:rPr lang="en-US" sz="1400" dirty="0">
                <a:solidFill>
                  <a:schemeClr val="tx2"/>
                </a:solidFill>
              </a:rPr>
              <a:t>Providers:</a:t>
            </a:r>
            <a:r>
              <a:rPr lang="en-US" sz="1400" dirty="0">
                <a:solidFill>
                  <a:schemeClr val="accent3"/>
                </a:solidFill>
              </a:rPr>
              <a:t>	</a:t>
            </a:r>
            <a:r>
              <a:rPr lang="en-US" sz="1400" dirty="0"/>
              <a:t>3</a:t>
            </a:r>
          </a:p>
          <a:p>
            <a:pPr marL="1089025" indent="-1089025"/>
            <a:r>
              <a:rPr lang="en-US" sz="1400" dirty="0">
                <a:solidFill>
                  <a:schemeClr val="tx2"/>
                </a:solidFill>
              </a:rPr>
              <a:t>Cycle time:	</a:t>
            </a:r>
            <a:r>
              <a:rPr lang="en-US" sz="1400" dirty="0"/>
              <a:t>120 minutes</a:t>
            </a:r>
          </a:p>
          <a:p>
            <a:pPr marL="1089025" indent="-1089025"/>
            <a:r>
              <a:rPr lang="en-US" sz="1400" dirty="0">
                <a:solidFill>
                  <a:schemeClr val="tx2"/>
                </a:solidFill>
              </a:rPr>
              <a:t>Utilization:</a:t>
            </a:r>
            <a:r>
              <a:rPr lang="en-US" sz="1400" dirty="0">
                <a:solidFill>
                  <a:schemeClr val="accent3"/>
                </a:solidFill>
              </a:rPr>
              <a:t>	</a:t>
            </a:r>
            <a:r>
              <a:rPr lang="en-US" sz="1400" dirty="0"/>
              <a:t>87.5%</a:t>
            </a:r>
          </a:p>
          <a:p>
            <a:endParaRPr lang="en-US" sz="1400" dirty="0"/>
          </a:p>
          <a:p>
            <a:r>
              <a:rPr lang="en-US" sz="1600" b="1" dirty="0">
                <a:solidFill>
                  <a:schemeClr val="tx2"/>
                </a:solidFill>
              </a:rPr>
              <a:t>90% of arrivals controlled</a:t>
            </a:r>
          </a:p>
          <a:p>
            <a:r>
              <a:rPr lang="en-US" sz="1600" b="1" dirty="0">
                <a:solidFill>
                  <a:schemeClr val="tx2"/>
                </a:solidFill>
              </a:rPr>
              <a:t>Replicated process </a:t>
            </a:r>
          </a:p>
          <a:p>
            <a:r>
              <a:rPr lang="en-US" sz="1600" b="1" dirty="0">
                <a:solidFill>
                  <a:schemeClr val="tx2"/>
                </a:solidFill>
              </a:rPr>
              <a:t>Medium cycle time</a:t>
            </a:r>
          </a:p>
          <a:p>
            <a:r>
              <a:rPr lang="en-US" sz="1600" b="1" dirty="0">
                <a:solidFill>
                  <a:schemeClr val="tx2"/>
                </a:solidFill>
              </a:rPr>
              <a:t>Cycle time variation is hours</a:t>
            </a:r>
          </a:p>
        </p:txBody>
      </p:sp>
      <p:sp>
        <p:nvSpPr>
          <p:cNvPr id="17" name="Text Placeholder 15"/>
          <p:cNvSpPr txBox="1">
            <a:spLocks/>
          </p:cNvSpPr>
          <p:nvPr/>
        </p:nvSpPr>
        <p:spPr>
          <a:xfrm>
            <a:off x="495300" y="3589192"/>
            <a:ext cx="3391861" cy="411480"/>
          </a:xfrm>
          <a:prstGeom prst="rect">
            <a:avLst/>
          </a:prstGeom>
          <a:solidFill>
            <a:srgbClr val="1F497D"/>
          </a:solidFill>
        </p:spPr>
        <p:txBody>
          <a:bodyPr lIns="0" rIns="0" bIns="45720" anchor="ctr"/>
          <a:lstStyle/>
          <a:p>
            <a:pPr marL="173038">
              <a:lnSpc>
                <a:spcPct val="95000"/>
              </a:lnSpc>
              <a:defRPr/>
            </a:pPr>
            <a:r>
              <a:rPr lang="en-US" b="1" dirty="0">
                <a:solidFill>
                  <a:schemeClr val="bg1"/>
                </a:solidFill>
              </a:rPr>
              <a:t>Production Line</a:t>
            </a:r>
          </a:p>
        </p:txBody>
      </p:sp>
      <p:sp>
        <p:nvSpPr>
          <p:cNvPr id="18" name="Text Placeholder 15"/>
          <p:cNvSpPr txBox="1">
            <a:spLocks/>
          </p:cNvSpPr>
          <p:nvPr/>
        </p:nvSpPr>
        <p:spPr>
          <a:xfrm>
            <a:off x="4071107" y="3589192"/>
            <a:ext cx="4046466" cy="411480"/>
          </a:xfrm>
          <a:prstGeom prst="rect">
            <a:avLst/>
          </a:prstGeom>
          <a:solidFill>
            <a:srgbClr val="1F497D"/>
          </a:solidFill>
        </p:spPr>
        <p:txBody>
          <a:bodyPr lIns="0" rIns="0" bIns="45720" anchor="ctr"/>
          <a:lstStyle/>
          <a:p>
            <a:pPr marL="173038">
              <a:lnSpc>
                <a:spcPct val="95000"/>
              </a:lnSpc>
              <a:defRPr/>
            </a:pPr>
            <a:r>
              <a:rPr lang="en-US" b="1" dirty="0">
                <a:solidFill>
                  <a:schemeClr val="bg1"/>
                </a:solidFill>
              </a:rPr>
              <a:t>Outpatient Centers</a:t>
            </a:r>
          </a:p>
        </p:txBody>
      </p:sp>
      <p:sp>
        <p:nvSpPr>
          <p:cNvPr id="19" name="Text Placeholder 15"/>
          <p:cNvSpPr txBox="1">
            <a:spLocks/>
          </p:cNvSpPr>
          <p:nvPr/>
        </p:nvSpPr>
        <p:spPr>
          <a:xfrm>
            <a:off x="8301519" y="3589192"/>
            <a:ext cx="3391861" cy="411480"/>
          </a:xfrm>
          <a:prstGeom prst="rect">
            <a:avLst/>
          </a:prstGeom>
          <a:solidFill>
            <a:srgbClr val="1F497D"/>
          </a:solidFill>
        </p:spPr>
        <p:txBody>
          <a:bodyPr lIns="0" rIns="0" bIns="45720" anchor="ctr"/>
          <a:lstStyle/>
          <a:p>
            <a:pPr marL="173038">
              <a:lnSpc>
                <a:spcPct val="95000"/>
              </a:lnSpc>
              <a:defRPr/>
            </a:pPr>
            <a:r>
              <a:rPr lang="en-US" b="1" dirty="0">
                <a:solidFill>
                  <a:schemeClr val="bg1"/>
                </a:solidFill>
              </a:rPr>
              <a:t>Hospital</a:t>
            </a:r>
          </a:p>
        </p:txBody>
      </p:sp>
      <p:sp>
        <p:nvSpPr>
          <p:cNvPr id="21" name="Rectangle 20"/>
          <p:cNvSpPr/>
          <p:nvPr/>
        </p:nvSpPr>
        <p:spPr>
          <a:xfrm>
            <a:off x="313509" y="6303481"/>
            <a:ext cx="896982" cy="4108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79072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Southwest – 25 Minute Turnaround</a:t>
            </a:r>
            <a:br>
              <a:rPr lang="en-US" dirty="0"/>
            </a:br>
            <a:r>
              <a:rPr lang="en-US" dirty="0"/>
              <a:t>A successful “System” design</a:t>
            </a:r>
          </a:p>
        </p:txBody>
      </p:sp>
      <p:sp>
        <p:nvSpPr>
          <p:cNvPr id="3" name="Slide Number Placeholder 2"/>
          <p:cNvSpPr>
            <a:spLocks noGrp="1"/>
          </p:cNvSpPr>
          <p:nvPr>
            <p:ph type="sldNum" sz="quarter" idx="4"/>
          </p:nvPr>
        </p:nvSpPr>
        <p:spPr/>
        <p:txBody>
          <a:bodyPr/>
          <a:lstStyle/>
          <a:p>
            <a:fld id="{94F901E3-D89F-4B38-855A-28559E933E1D}" type="slidenum">
              <a:rPr lang="en-US" smtClean="0"/>
              <a:pPr/>
              <a:t>24</a:t>
            </a:fld>
            <a:endParaRPr lang="en-US"/>
          </a:p>
        </p:txBody>
      </p:sp>
      <p:pic>
        <p:nvPicPr>
          <p:cNvPr id="4098" name="Picture 2" descr="Image result for southwest airlines"/>
          <p:cNvPicPr>
            <a:picLocks noChangeAspect="1" noChangeArrowheads="1"/>
          </p:cNvPicPr>
          <p:nvPr/>
        </p:nvPicPr>
        <p:blipFill>
          <a:blip r:embed="rId3" cstate="print">
            <a:extLst>
              <a:ext uri="{28A0092B-C50C-407E-A947-70E740481C1C}">
                <a14:useLocalDpi xmlns:a14="http://schemas.microsoft.com/office/drawing/2010/main"/>
              </a:ext>
            </a:extLst>
          </a:blip>
          <a:stretch>
            <a:fillRect/>
          </a:stretch>
        </p:blipFill>
        <p:spPr bwMode="auto">
          <a:xfrm>
            <a:off x="495300" y="1603356"/>
            <a:ext cx="5593584" cy="269570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6" name="Table Placeholder 6"/>
          <p:cNvGraphicFramePr>
            <a:graphicFrameLocks/>
          </p:cNvGraphicFramePr>
          <p:nvPr>
            <p:extLst>
              <p:ext uri="{D42A27DB-BD31-4B8C-83A1-F6EECF244321}">
                <p14:modId xmlns:p14="http://schemas.microsoft.com/office/powerpoint/2010/main" val="3244296761"/>
              </p:ext>
            </p:extLst>
          </p:nvPr>
        </p:nvGraphicFramePr>
        <p:xfrm>
          <a:off x="488184" y="4590188"/>
          <a:ext cx="11201400" cy="1414167"/>
        </p:xfrm>
        <a:graphic>
          <a:graphicData uri="http://schemas.openxmlformats.org/drawingml/2006/table">
            <a:tbl>
              <a:tblPr firstRow="1">
                <a:tableStyleId>{616DA210-FB5B-4158-B5E0-FEB733F419BA}</a:tableStyleId>
              </a:tblPr>
              <a:tblGrid>
                <a:gridCol w="2484206">
                  <a:extLst>
                    <a:ext uri="{9D8B030D-6E8A-4147-A177-3AD203B41FA5}">
                      <a16:colId xmlns:a16="http://schemas.microsoft.com/office/drawing/2014/main" val="20000"/>
                    </a:ext>
                  </a:extLst>
                </a:gridCol>
                <a:gridCol w="2373330">
                  <a:extLst>
                    <a:ext uri="{9D8B030D-6E8A-4147-A177-3AD203B41FA5}">
                      <a16:colId xmlns:a16="http://schemas.microsoft.com/office/drawing/2014/main" val="20001"/>
                    </a:ext>
                  </a:extLst>
                </a:gridCol>
                <a:gridCol w="3133618">
                  <a:extLst>
                    <a:ext uri="{9D8B030D-6E8A-4147-A177-3AD203B41FA5}">
                      <a16:colId xmlns:a16="http://schemas.microsoft.com/office/drawing/2014/main" val="20002"/>
                    </a:ext>
                  </a:extLst>
                </a:gridCol>
                <a:gridCol w="3210246">
                  <a:extLst>
                    <a:ext uri="{9D8B030D-6E8A-4147-A177-3AD203B41FA5}">
                      <a16:colId xmlns:a16="http://schemas.microsoft.com/office/drawing/2014/main" val="20003"/>
                    </a:ext>
                  </a:extLst>
                </a:gridCol>
              </a:tblGrid>
              <a:tr h="415925">
                <a:tc>
                  <a:txBody>
                    <a:bodyPr/>
                    <a:lstStyle/>
                    <a:p>
                      <a:endParaRPr lang="en-US" sz="1900" b="0" dirty="0">
                        <a:solidFill>
                          <a:schemeClr val="bg1"/>
                        </a:solidFill>
                        <a:latin typeface="+mn-lt"/>
                        <a:ea typeface="GE Inspira Sans" charset="0"/>
                        <a:cs typeface="GE Inspira Sans" charset="0"/>
                      </a:endParaRPr>
                    </a:p>
                  </a:txBody>
                  <a:tcPr marL="121888" marR="121888" anchor="ctr">
                    <a:lnL w="12700" cmpd="sng">
                      <a:noFill/>
                    </a:lnL>
                    <a:lnR w="19050"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1F497D"/>
                    </a:solidFill>
                  </a:tcPr>
                </a:tc>
                <a:tc>
                  <a:txBody>
                    <a:bodyPr/>
                    <a:lstStyle/>
                    <a:p>
                      <a:r>
                        <a:rPr lang="en-US" sz="1900" b="1" dirty="0">
                          <a:solidFill>
                            <a:schemeClr val="bg1"/>
                          </a:solidFill>
                          <a:latin typeface="+mn-lt"/>
                          <a:ea typeface="GE Inspira Sans" charset="0"/>
                          <a:cs typeface="GE Inspira Sans" charset="0"/>
                        </a:rPr>
                        <a:t>Turnaround Time</a:t>
                      </a:r>
                    </a:p>
                  </a:txBody>
                  <a:tcPr marL="121888" marR="121888"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1F497D"/>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900" b="1" dirty="0">
                          <a:solidFill>
                            <a:schemeClr val="bg1"/>
                          </a:solidFill>
                          <a:latin typeface="+mn-lt"/>
                          <a:ea typeface="GE Inspira Sans" charset="0"/>
                          <a:cs typeface="GE Inspira Sans" charset="0"/>
                        </a:rPr>
                        <a:t>Average Time in the Air</a:t>
                      </a:r>
                    </a:p>
                  </a:txBody>
                  <a:tcPr marL="121888" marR="121888"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1F497D"/>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900" b="1" dirty="0">
                          <a:solidFill>
                            <a:schemeClr val="bg1"/>
                          </a:solidFill>
                          <a:latin typeface="+mn-lt"/>
                          <a:ea typeface="GE Inspira Sans" charset="0"/>
                          <a:cs typeface="GE Inspira Sans" charset="0"/>
                        </a:rPr>
                        <a:t>Average Planes per Gate</a:t>
                      </a:r>
                    </a:p>
                  </a:txBody>
                  <a:tcPr marL="121888" marR="121888" anchor="ctr">
                    <a:lnL w="1905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1F497D"/>
                    </a:solidFill>
                  </a:tcPr>
                </a:tc>
                <a:extLst>
                  <a:ext uri="{0D108BD9-81ED-4DB2-BD59-A6C34878D82A}">
                    <a16:rowId xmlns:a16="http://schemas.microsoft.com/office/drawing/2014/main" val="10000"/>
                  </a:ext>
                </a:extLst>
              </a:tr>
              <a:tr h="499121">
                <a:tc>
                  <a:txBody>
                    <a:bodyPr/>
                    <a:lstStyle/>
                    <a:p>
                      <a:r>
                        <a:rPr lang="en-US" sz="1900" b="1" dirty="0">
                          <a:solidFill>
                            <a:schemeClr val="tx1"/>
                          </a:solidFill>
                          <a:latin typeface="+mn-lt"/>
                          <a:ea typeface="GE Inspira Sans" charset="0"/>
                          <a:cs typeface="GE Inspira Sans" charset="0"/>
                        </a:rPr>
                        <a:t>Southwest</a:t>
                      </a:r>
                    </a:p>
                  </a:txBody>
                  <a:tcPr marL="121888" marR="121888" anchor="ctr">
                    <a:lnL w="12700" cmpd="sng">
                      <a:noFill/>
                    </a:lnL>
                    <a:lnR w="12700" cap="flat" cmpd="sng" algn="ctr">
                      <a:solidFill>
                        <a:schemeClr val="bg1">
                          <a:lumMod val="75000"/>
                        </a:schemeClr>
                      </a:solidFill>
                      <a:prstDash val="solid"/>
                      <a:round/>
                      <a:headEnd type="none" w="med" len="med"/>
                      <a:tailEnd type="none" w="med" len="med"/>
                    </a:lnR>
                    <a:lnT w="28575" cap="flat" cmpd="sng" algn="ctr">
                      <a:no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1">
                        <a:lumMod val="20000"/>
                        <a:lumOff val="80000"/>
                      </a:schemeClr>
                    </a:solidFill>
                  </a:tcPr>
                </a:tc>
                <a:tc>
                  <a:txBody>
                    <a:bodyPr/>
                    <a:lstStyle/>
                    <a:p>
                      <a:pPr algn="ctr"/>
                      <a:r>
                        <a:rPr lang="en-US" sz="1900" dirty="0">
                          <a:solidFill>
                            <a:schemeClr val="tx1"/>
                          </a:solidFill>
                          <a:latin typeface="+mn-lt"/>
                          <a:ea typeface="GE Inspira Sans" charset="0"/>
                          <a:cs typeface="GE Inspira Sans" charset="0"/>
                        </a:rPr>
                        <a:t>25 minutes</a:t>
                      </a:r>
                    </a:p>
                  </a:txBody>
                  <a:tcPr marL="121888" marR="121888"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28575" cap="flat" cmpd="sng" algn="ctr">
                      <a:no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gn="ctr"/>
                      <a:r>
                        <a:rPr lang="en-US" sz="1900" dirty="0">
                          <a:solidFill>
                            <a:schemeClr val="tx1"/>
                          </a:solidFill>
                          <a:latin typeface="+mn-lt"/>
                          <a:ea typeface="GE Inspira Sans" charset="0"/>
                          <a:cs typeface="GE Inspira Sans" charset="0"/>
                        </a:rPr>
                        <a:t>11 hours</a:t>
                      </a:r>
                    </a:p>
                  </a:txBody>
                  <a:tcPr marL="121888" marR="121888"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28575" cap="flat" cmpd="sng" algn="ctr">
                      <a:no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gn="ctr"/>
                      <a:r>
                        <a:rPr lang="en-US" sz="1900" dirty="0">
                          <a:solidFill>
                            <a:schemeClr val="tx1"/>
                          </a:solidFill>
                          <a:latin typeface="+mn-lt"/>
                          <a:ea typeface="GE Inspira Sans" charset="0"/>
                          <a:cs typeface="GE Inspira Sans" charset="0"/>
                        </a:rPr>
                        <a:t>10.5</a:t>
                      </a:r>
                    </a:p>
                  </a:txBody>
                  <a:tcPr marL="121888" marR="121888" anchor="ctr">
                    <a:lnL w="12700" cap="flat" cmpd="sng" algn="ctr">
                      <a:solidFill>
                        <a:schemeClr val="bg1">
                          <a:lumMod val="75000"/>
                        </a:schemeClr>
                      </a:solid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0001"/>
                  </a:ext>
                </a:extLst>
              </a:tr>
              <a:tr h="499121">
                <a:tc>
                  <a:txBody>
                    <a:bodyPr/>
                    <a:lstStyle/>
                    <a:p>
                      <a:r>
                        <a:rPr lang="en-US" sz="1900" b="1" dirty="0">
                          <a:solidFill>
                            <a:schemeClr val="tx1"/>
                          </a:solidFill>
                          <a:latin typeface="+mn-lt"/>
                          <a:ea typeface="GE Inspira Sans" charset="0"/>
                          <a:cs typeface="GE Inspira Sans" charset="0"/>
                        </a:rPr>
                        <a:t>Industry</a:t>
                      </a:r>
                      <a:r>
                        <a:rPr lang="en-US" sz="1900" b="1" baseline="0" dirty="0">
                          <a:solidFill>
                            <a:schemeClr val="tx1"/>
                          </a:solidFill>
                          <a:latin typeface="+mn-lt"/>
                          <a:ea typeface="GE Inspira Sans" charset="0"/>
                          <a:cs typeface="GE Inspira Sans" charset="0"/>
                        </a:rPr>
                        <a:t> Average</a:t>
                      </a:r>
                      <a:endParaRPr lang="en-US" sz="1900" b="1" dirty="0">
                        <a:solidFill>
                          <a:schemeClr val="tx1"/>
                        </a:solidFill>
                        <a:latin typeface="+mn-lt"/>
                        <a:ea typeface="GE Inspira Sans" charset="0"/>
                        <a:cs typeface="GE Inspira Sans" charset="0"/>
                      </a:endParaRPr>
                    </a:p>
                  </a:txBody>
                  <a:tcPr marL="121888" marR="121888" anchor="ctr">
                    <a:lnL w="12700" cmpd="sng">
                      <a:noFill/>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1">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900" dirty="0">
                          <a:solidFill>
                            <a:schemeClr val="tx1"/>
                          </a:solidFill>
                          <a:latin typeface="+mn-lt"/>
                          <a:ea typeface="GE Inspira Sans" charset="0"/>
                          <a:cs typeface="GE Inspira Sans" charset="0"/>
                        </a:rPr>
                        <a:t>45 minutes</a:t>
                      </a:r>
                    </a:p>
                  </a:txBody>
                  <a:tcPr marL="121888" marR="121888"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gn="ctr"/>
                      <a:r>
                        <a:rPr lang="en-US" sz="1900" dirty="0">
                          <a:solidFill>
                            <a:schemeClr val="tx1"/>
                          </a:solidFill>
                          <a:latin typeface="+mn-lt"/>
                          <a:ea typeface="GE Inspira Sans" charset="0"/>
                          <a:cs typeface="GE Inspira Sans" charset="0"/>
                        </a:rPr>
                        <a:t>8 hours</a:t>
                      </a:r>
                    </a:p>
                  </a:txBody>
                  <a:tcPr marL="121888" marR="121888"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gn="ctr"/>
                      <a:r>
                        <a:rPr lang="en-US" sz="1900" dirty="0">
                          <a:solidFill>
                            <a:schemeClr val="tx1"/>
                          </a:solidFill>
                          <a:latin typeface="+mn-lt"/>
                          <a:ea typeface="GE Inspira Sans" charset="0"/>
                          <a:cs typeface="GE Inspira Sans" charset="0"/>
                        </a:rPr>
                        <a:t>4.5</a:t>
                      </a:r>
                    </a:p>
                  </a:txBody>
                  <a:tcPr marL="121888" marR="121888" anchor="ctr">
                    <a:lnL w="12700" cap="flat" cmpd="sng" algn="ctr">
                      <a:solidFill>
                        <a:schemeClr val="bg1">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10" name="Content Placeholder 11"/>
          <p:cNvSpPr>
            <a:spLocks noGrp="1"/>
          </p:cNvSpPr>
          <p:nvPr>
            <p:ph sz="quarter" idx="13"/>
          </p:nvPr>
        </p:nvSpPr>
        <p:spPr>
          <a:xfrm>
            <a:off x="7957740" y="1658873"/>
            <a:ext cx="3738960" cy="2637132"/>
          </a:xfrm>
        </p:spPr>
        <p:txBody>
          <a:bodyPr wrap="square">
            <a:spAutoFit/>
          </a:bodyPr>
          <a:lstStyle/>
          <a:p>
            <a:r>
              <a:rPr lang="en-US" sz="2600" dirty="0"/>
              <a:t>System design</a:t>
            </a:r>
          </a:p>
          <a:p>
            <a:pPr marL="341313" lvl="1" indent="-290513"/>
            <a:r>
              <a:rPr lang="en-US" dirty="0">
                <a:solidFill>
                  <a:schemeClr val="tx1"/>
                </a:solidFill>
              </a:rPr>
              <a:t>Parallel processing</a:t>
            </a:r>
          </a:p>
          <a:p>
            <a:pPr marL="341313" lvl="1" indent="-290513"/>
            <a:r>
              <a:rPr lang="en-US" dirty="0">
                <a:solidFill>
                  <a:schemeClr val="tx1"/>
                </a:solidFill>
              </a:rPr>
              <a:t>Minimized variation</a:t>
            </a:r>
          </a:p>
          <a:p>
            <a:pPr>
              <a:spcBef>
                <a:spcPts val="2400"/>
              </a:spcBef>
            </a:pPr>
            <a:r>
              <a:rPr lang="en-US" sz="2600" dirty="0"/>
              <a:t>Aligned incentives</a:t>
            </a:r>
          </a:p>
          <a:p>
            <a:pPr>
              <a:spcBef>
                <a:spcPts val="2400"/>
              </a:spcBef>
            </a:pPr>
            <a:r>
              <a:rPr lang="en-US" sz="2600" dirty="0"/>
              <a:t>Maximize utilization</a:t>
            </a:r>
          </a:p>
        </p:txBody>
      </p:sp>
      <p:sp>
        <p:nvSpPr>
          <p:cNvPr id="11" name="Freeform 265"/>
          <p:cNvSpPr>
            <a:spLocks/>
          </p:cNvSpPr>
          <p:nvPr/>
        </p:nvSpPr>
        <p:spPr bwMode="auto">
          <a:xfrm>
            <a:off x="7468003" y="1658873"/>
            <a:ext cx="363934" cy="298358"/>
          </a:xfrm>
          <a:custGeom>
            <a:avLst/>
            <a:gdLst>
              <a:gd name="T0" fmla="*/ 75 w 223"/>
              <a:gd name="T1" fmla="*/ 115 h 183"/>
              <a:gd name="T2" fmla="*/ 35 w 223"/>
              <a:gd name="T3" fmla="*/ 72 h 183"/>
              <a:gd name="T4" fmla="*/ 0 w 223"/>
              <a:gd name="T5" fmla="*/ 107 h 183"/>
              <a:gd name="T6" fmla="*/ 75 w 223"/>
              <a:gd name="T7" fmla="*/ 183 h 183"/>
              <a:gd name="T8" fmla="*/ 223 w 223"/>
              <a:gd name="T9" fmla="*/ 35 h 183"/>
              <a:gd name="T10" fmla="*/ 189 w 223"/>
              <a:gd name="T11" fmla="*/ 0 h 183"/>
              <a:gd name="T12" fmla="*/ 75 w 223"/>
              <a:gd name="T13" fmla="*/ 115 h 183"/>
            </a:gdLst>
            <a:ahLst/>
            <a:cxnLst>
              <a:cxn ang="0">
                <a:pos x="T0" y="T1"/>
              </a:cxn>
              <a:cxn ang="0">
                <a:pos x="T2" y="T3"/>
              </a:cxn>
              <a:cxn ang="0">
                <a:pos x="T4" y="T5"/>
              </a:cxn>
              <a:cxn ang="0">
                <a:pos x="T6" y="T7"/>
              </a:cxn>
              <a:cxn ang="0">
                <a:pos x="T8" y="T9"/>
              </a:cxn>
              <a:cxn ang="0">
                <a:pos x="T10" y="T11"/>
              </a:cxn>
              <a:cxn ang="0">
                <a:pos x="T12" y="T13"/>
              </a:cxn>
            </a:cxnLst>
            <a:rect l="0" t="0" r="r" b="b"/>
            <a:pathLst>
              <a:path w="223" h="183">
                <a:moveTo>
                  <a:pt x="75" y="115"/>
                </a:moveTo>
                <a:lnTo>
                  <a:pt x="35" y="72"/>
                </a:lnTo>
                <a:lnTo>
                  <a:pt x="0" y="107"/>
                </a:lnTo>
                <a:lnTo>
                  <a:pt x="75" y="183"/>
                </a:lnTo>
                <a:lnTo>
                  <a:pt x="223" y="35"/>
                </a:lnTo>
                <a:lnTo>
                  <a:pt x="189" y="0"/>
                </a:lnTo>
                <a:lnTo>
                  <a:pt x="75" y="115"/>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265"/>
          <p:cNvSpPr>
            <a:spLocks/>
          </p:cNvSpPr>
          <p:nvPr/>
        </p:nvSpPr>
        <p:spPr bwMode="auto">
          <a:xfrm>
            <a:off x="7468003" y="3268757"/>
            <a:ext cx="363934" cy="298358"/>
          </a:xfrm>
          <a:custGeom>
            <a:avLst/>
            <a:gdLst>
              <a:gd name="T0" fmla="*/ 75 w 223"/>
              <a:gd name="T1" fmla="*/ 115 h 183"/>
              <a:gd name="T2" fmla="*/ 35 w 223"/>
              <a:gd name="T3" fmla="*/ 72 h 183"/>
              <a:gd name="T4" fmla="*/ 0 w 223"/>
              <a:gd name="T5" fmla="*/ 107 h 183"/>
              <a:gd name="T6" fmla="*/ 75 w 223"/>
              <a:gd name="T7" fmla="*/ 183 h 183"/>
              <a:gd name="T8" fmla="*/ 223 w 223"/>
              <a:gd name="T9" fmla="*/ 35 h 183"/>
              <a:gd name="T10" fmla="*/ 189 w 223"/>
              <a:gd name="T11" fmla="*/ 0 h 183"/>
              <a:gd name="T12" fmla="*/ 75 w 223"/>
              <a:gd name="T13" fmla="*/ 115 h 183"/>
            </a:gdLst>
            <a:ahLst/>
            <a:cxnLst>
              <a:cxn ang="0">
                <a:pos x="T0" y="T1"/>
              </a:cxn>
              <a:cxn ang="0">
                <a:pos x="T2" y="T3"/>
              </a:cxn>
              <a:cxn ang="0">
                <a:pos x="T4" y="T5"/>
              </a:cxn>
              <a:cxn ang="0">
                <a:pos x="T6" y="T7"/>
              </a:cxn>
              <a:cxn ang="0">
                <a:pos x="T8" y="T9"/>
              </a:cxn>
              <a:cxn ang="0">
                <a:pos x="T10" y="T11"/>
              </a:cxn>
              <a:cxn ang="0">
                <a:pos x="T12" y="T13"/>
              </a:cxn>
            </a:cxnLst>
            <a:rect l="0" t="0" r="r" b="b"/>
            <a:pathLst>
              <a:path w="223" h="183">
                <a:moveTo>
                  <a:pt x="75" y="115"/>
                </a:moveTo>
                <a:lnTo>
                  <a:pt x="35" y="72"/>
                </a:lnTo>
                <a:lnTo>
                  <a:pt x="0" y="107"/>
                </a:lnTo>
                <a:lnTo>
                  <a:pt x="75" y="183"/>
                </a:lnTo>
                <a:lnTo>
                  <a:pt x="223" y="35"/>
                </a:lnTo>
                <a:lnTo>
                  <a:pt x="189" y="0"/>
                </a:lnTo>
                <a:lnTo>
                  <a:pt x="75" y="115"/>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265"/>
          <p:cNvSpPr>
            <a:spLocks/>
          </p:cNvSpPr>
          <p:nvPr/>
        </p:nvSpPr>
        <p:spPr bwMode="auto">
          <a:xfrm>
            <a:off x="7468003" y="3924519"/>
            <a:ext cx="363934" cy="298358"/>
          </a:xfrm>
          <a:custGeom>
            <a:avLst/>
            <a:gdLst>
              <a:gd name="T0" fmla="*/ 75 w 223"/>
              <a:gd name="T1" fmla="*/ 115 h 183"/>
              <a:gd name="T2" fmla="*/ 35 w 223"/>
              <a:gd name="T3" fmla="*/ 72 h 183"/>
              <a:gd name="T4" fmla="*/ 0 w 223"/>
              <a:gd name="T5" fmla="*/ 107 h 183"/>
              <a:gd name="T6" fmla="*/ 75 w 223"/>
              <a:gd name="T7" fmla="*/ 183 h 183"/>
              <a:gd name="T8" fmla="*/ 223 w 223"/>
              <a:gd name="T9" fmla="*/ 35 h 183"/>
              <a:gd name="T10" fmla="*/ 189 w 223"/>
              <a:gd name="T11" fmla="*/ 0 h 183"/>
              <a:gd name="T12" fmla="*/ 75 w 223"/>
              <a:gd name="T13" fmla="*/ 115 h 183"/>
            </a:gdLst>
            <a:ahLst/>
            <a:cxnLst>
              <a:cxn ang="0">
                <a:pos x="T0" y="T1"/>
              </a:cxn>
              <a:cxn ang="0">
                <a:pos x="T2" y="T3"/>
              </a:cxn>
              <a:cxn ang="0">
                <a:pos x="T4" y="T5"/>
              </a:cxn>
              <a:cxn ang="0">
                <a:pos x="T6" y="T7"/>
              </a:cxn>
              <a:cxn ang="0">
                <a:pos x="T8" y="T9"/>
              </a:cxn>
              <a:cxn ang="0">
                <a:pos x="T10" y="T11"/>
              </a:cxn>
              <a:cxn ang="0">
                <a:pos x="T12" y="T13"/>
              </a:cxn>
            </a:cxnLst>
            <a:rect l="0" t="0" r="r" b="b"/>
            <a:pathLst>
              <a:path w="223" h="183">
                <a:moveTo>
                  <a:pt x="75" y="115"/>
                </a:moveTo>
                <a:lnTo>
                  <a:pt x="35" y="72"/>
                </a:lnTo>
                <a:lnTo>
                  <a:pt x="0" y="107"/>
                </a:lnTo>
                <a:lnTo>
                  <a:pt x="75" y="183"/>
                </a:lnTo>
                <a:lnTo>
                  <a:pt x="223" y="35"/>
                </a:lnTo>
                <a:lnTo>
                  <a:pt x="189" y="0"/>
                </a:lnTo>
                <a:lnTo>
                  <a:pt x="75" y="115"/>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Rectangle 13"/>
          <p:cNvSpPr/>
          <p:nvPr/>
        </p:nvSpPr>
        <p:spPr>
          <a:xfrm>
            <a:off x="313509" y="6303481"/>
            <a:ext cx="896982" cy="4108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23257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stretch>
            <a:fillRect/>
          </a:stretch>
        </p:blipFill>
        <p:spPr>
          <a:xfrm flipH="1">
            <a:off x="495300" y="1558091"/>
            <a:ext cx="3272237" cy="2177525"/>
          </a:xfrm>
          <a:prstGeom prst="rect">
            <a:avLst/>
          </a:prstGeom>
        </p:spPr>
      </p:pic>
      <p:sp>
        <p:nvSpPr>
          <p:cNvPr id="2" name="Title 1"/>
          <p:cNvSpPr>
            <a:spLocks noGrp="1"/>
          </p:cNvSpPr>
          <p:nvPr>
            <p:ph type="title"/>
          </p:nvPr>
        </p:nvSpPr>
        <p:spPr/>
        <p:txBody>
          <a:bodyPr/>
          <a:lstStyle/>
          <a:p>
            <a:r>
              <a:rPr lang="en-US" dirty="0"/>
              <a:t>So What???</a:t>
            </a:r>
          </a:p>
        </p:txBody>
      </p:sp>
      <p:sp>
        <p:nvSpPr>
          <p:cNvPr id="8" name="Rectangle 6"/>
          <p:cNvSpPr>
            <a:spLocks noGrp="1" noChangeArrowheads="1"/>
          </p:cNvSpPr>
          <p:nvPr>
            <p:ph type="sldNum" sz="quarter" idx="4"/>
          </p:nvPr>
        </p:nvSpPr>
        <p:spPr/>
        <p:txBody>
          <a:bodyPr/>
          <a:lstStyle>
            <a:lvl1pPr algn="r">
              <a:defRPr sz="1200">
                <a:solidFill>
                  <a:srgbClr val="254B8E"/>
                </a:solidFill>
                <a:latin typeface="Arial" pitchFamily="34" charset="0"/>
              </a:defRPr>
            </a:lvl1pPr>
          </a:lstStyle>
          <a:p>
            <a:fld id="{94F901E3-D89F-4B38-855A-28559E933E1D}" type="slidenum">
              <a:rPr lang="en-US" smtClean="0"/>
              <a:pPr/>
              <a:t>25</a:t>
            </a:fld>
            <a:endParaRPr lang="en-US" dirty="0"/>
          </a:p>
        </p:txBody>
      </p:sp>
      <p:sp>
        <p:nvSpPr>
          <p:cNvPr id="6" name="Content Placeholder 4"/>
          <p:cNvSpPr txBox="1">
            <a:spLocks/>
          </p:cNvSpPr>
          <p:nvPr/>
        </p:nvSpPr>
        <p:spPr>
          <a:xfrm>
            <a:off x="727026" y="2671670"/>
            <a:ext cx="5235231" cy="2422535"/>
          </a:xfrm>
          <a:prstGeom prst="rect">
            <a:avLst/>
          </a:prstGeom>
        </p:spPr>
        <p:txBody>
          <a:bodyPr numCol="1"/>
          <a:lstStyle>
            <a:lvl1pPr marL="342900" indent="-342900" algn="l" rtl="0" eaLnBrk="0" fontAlgn="base" hangingPunct="0">
              <a:spcBef>
                <a:spcPct val="20000"/>
              </a:spcBef>
              <a:spcAft>
                <a:spcPct val="0"/>
              </a:spcAft>
              <a:buChar char="•"/>
              <a:defRPr sz="1600">
                <a:solidFill>
                  <a:srgbClr val="254B8E"/>
                </a:solidFill>
                <a:latin typeface="+mj-lt"/>
                <a:ea typeface="MS PGothic" pitchFamily="34" charset="-128"/>
                <a:cs typeface="+mn-cs"/>
              </a:defRPr>
            </a:lvl1pPr>
            <a:lvl2pPr marL="742950" indent="-285750" algn="l" rtl="0" eaLnBrk="0" fontAlgn="base" hangingPunct="0">
              <a:spcBef>
                <a:spcPct val="20000"/>
              </a:spcBef>
              <a:spcAft>
                <a:spcPct val="0"/>
              </a:spcAft>
              <a:buChar char="–"/>
              <a:defRPr sz="1600">
                <a:solidFill>
                  <a:srgbClr val="254B8E"/>
                </a:solidFill>
                <a:latin typeface="+mj-lt"/>
                <a:ea typeface="MS PGothic" pitchFamily="34" charset="-128"/>
              </a:defRPr>
            </a:lvl2pPr>
            <a:lvl3pPr marL="1143000" indent="-228600" algn="l" rtl="0" eaLnBrk="0" fontAlgn="base" hangingPunct="0">
              <a:spcBef>
                <a:spcPct val="20000"/>
              </a:spcBef>
              <a:spcAft>
                <a:spcPct val="0"/>
              </a:spcAft>
              <a:buChar char="•"/>
              <a:defRPr sz="1600">
                <a:solidFill>
                  <a:srgbClr val="254B8E"/>
                </a:solidFill>
                <a:latin typeface="+mj-lt"/>
                <a:ea typeface="MS PGothic" pitchFamily="34" charset="-128"/>
              </a:defRPr>
            </a:lvl3pPr>
            <a:lvl4pPr marL="1600200" indent="-228600" algn="l" rtl="0" eaLnBrk="0" fontAlgn="base" hangingPunct="0">
              <a:spcBef>
                <a:spcPct val="20000"/>
              </a:spcBef>
              <a:spcAft>
                <a:spcPct val="0"/>
              </a:spcAft>
              <a:buChar char="–"/>
              <a:defRPr sz="1600">
                <a:solidFill>
                  <a:srgbClr val="254B8E"/>
                </a:solidFill>
                <a:latin typeface="+mj-lt"/>
                <a:ea typeface="MS PGothic" pitchFamily="34" charset="-128"/>
              </a:defRPr>
            </a:lvl4pPr>
            <a:lvl5pPr marL="2057400" indent="-228600" algn="l" rtl="0" eaLnBrk="0" fontAlgn="base" hangingPunct="0">
              <a:spcBef>
                <a:spcPct val="20000"/>
              </a:spcBef>
              <a:spcAft>
                <a:spcPct val="0"/>
              </a:spcAft>
              <a:buChar char="»"/>
              <a:defRPr sz="1600">
                <a:solidFill>
                  <a:srgbClr val="254B8E"/>
                </a:solidFill>
                <a:latin typeface="+mj-lt"/>
                <a:ea typeface="MS PGothic" pitchFamily="34" charset="-128"/>
              </a:defRPr>
            </a:lvl5pPr>
            <a:lvl6pPr marL="2514600" indent="-228600" algn="l" rtl="0" eaLnBrk="1" fontAlgn="base" hangingPunct="1">
              <a:spcBef>
                <a:spcPct val="20000"/>
              </a:spcBef>
              <a:spcAft>
                <a:spcPct val="0"/>
              </a:spcAft>
              <a:buChar char="»"/>
              <a:defRPr sz="2000">
                <a:solidFill>
                  <a:srgbClr val="254B8E"/>
                </a:solidFill>
                <a:latin typeface="+mn-lt"/>
              </a:defRPr>
            </a:lvl6pPr>
            <a:lvl7pPr marL="2971800" indent="-228600" algn="l" rtl="0" eaLnBrk="1" fontAlgn="base" hangingPunct="1">
              <a:spcBef>
                <a:spcPct val="20000"/>
              </a:spcBef>
              <a:spcAft>
                <a:spcPct val="0"/>
              </a:spcAft>
              <a:buChar char="»"/>
              <a:defRPr sz="2000">
                <a:solidFill>
                  <a:srgbClr val="254B8E"/>
                </a:solidFill>
                <a:latin typeface="+mn-lt"/>
              </a:defRPr>
            </a:lvl7pPr>
            <a:lvl8pPr marL="3429000" indent="-228600" algn="l" rtl="0" eaLnBrk="1" fontAlgn="base" hangingPunct="1">
              <a:spcBef>
                <a:spcPct val="20000"/>
              </a:spcBef>
              <a:spcAft>
                <a:spcPct val="0"/>
              </a:spcAft>
              <a:buChar char="»"/>
              <a:defRPr sz="2000">
                <a:solidFill>
                  <a:srgbClr val="254B8E"/>
                </a:solidFill>
                <a:latin typeface="+mn-lt"/>
              </a:defRPr>
            </a:lvl8pPr>
            <a:lvl9pPr marL="3886200" indent="-228600" algn="l" rtl="0" eaLnBrk="1" fontAlgn="base" hangingPunct="1">
              <a:spcBef>
                <a:spcPct val="20000"/>
              </a:spcBef>
              <a:spcAft>
                <a:spcPct val="0"/>
              </a:spcAft>
              <a:buChar char="»"/>
              <a:defRPr sz="2000">
                <a:solidFill>
                  <a:srgbClr val="254B8E"/>
                </a:solidFill>
                <a:latin typeface="+mn-lt"/>
              </a:defRPr>
            </a:lvl9pPr>
          </a:lstStyle>
          <a:p>
            <a:pPr marL="0" indent="0">
              <a:buFontTx/>
              <a:buNone/>
            </a:pPr>
            <a:endParaRPr lang="en-US" b="1" kern="0" dirty="0">
              <a:solidFill>
                <a:schemeClr val="accent2">
                  <a:lumMod val="75000"/>
                </a:schemeClr>
              </a:solidFill>
            </a:endParaRPr>
          </a:p>
        </p:txBody>
      </p:sp>
      <p:pic>
        <p:nvPicPr>
          <p:cNvPr id="12" name="Picture 11"/>
          <p:cNvPicPr>
            <a:picLocks noChangeAspect="1"/>
          </p:cNvPicPr>
          <p:nvPr/>
        </p:nvPicPr>
        <p:blipFill>
          <a:blip r:embed="rId4" cstate="print"/>
          <a:srcRect r="1101" b="2398"/>
          <a:stretch>
            <a:fillRect/>
          </a:stretch>
        </p:blipFill>
        <p:spPr>
          <a:xfrm>
            <a:off x="4267028" y="3976324"/>
            <a:ext cx="3226109" cy="2164268"/>
          </a:xfrm>
          <a:prstGeom prst="rect">
            <a:avLst/>
          </a:prstGeom>
        </p:spPr>
      </p:pic>
      <p:pic>
        <p:nvPicPr>
          <p:cNvPr id="4" name="Picture 3"/>
          <p:cNvPicPr>
            <a:picLocks noChangeAspect="1"/>
          </p:cNvPicPr>
          <p:nvPr/>
        </p:nvPicPr>
        <p:blipFill>
          <a:blip r:embed="rId5" cstate="print"/>
          <a:stretch>
            <a:fillRect/>
          </a:stretch>
        </p:blipFill>
        <p:spPr>
          <a:xfrm>
            <a:off x="8790452" y="1558090"/>
            <a:ext cx="2910216" cy="2177526"/>
          </a:xfrm>
          <a:prstGeom prst="rect">
            <a:avLst/>
          </a:prstGeom>
        </p:spPr>
      </p:pic>
      <p:pic>
        <p:nvPicPr>
          <p:cNvPr id="9" name="Picture 8"/>
          <p:cNvPicPr>
            <a:picLocks noChangeAspect="1"/>
          </p:cNvPicPr>
          <p:nvPr/>
        </p:nvPicPr>
        <p:blipFill>
          <a:blip r:embed="rId6" cstate="print"/>
          <a:stretch>
            <a:fillRect/>
          </a:stretch>
        </p:blipFill>
        <p:spPr>
          <a:xfrm>
            <a:off x="495300" y="3976322"/>
            <a:ext cx="3002639" cy="2164269"/>
          </a:xfrm>
          <a:prstGeom prst="rect">
            <a:avLst/>
          </a:prstGeom>
        </p:spPr>
      </p:pic>
      <p:pic>
        <p:nvPicPr>
          <p:cNvPr id="14" name="Picture 13"/>
          <p:cNvPicPr>
            <a:picLocks noChangeAspect="1"/>
          </p:cNvPicPr>
          <p:nvPr/>
        </p:nvPicPr>
        <p:blipFill>
          <a:blip r:embed="rId7" cstate="print"/>
          <a:stretch>
            <a:fillRect/>
          </a:stretch>
        </p:blipFill>
        <p:spPr>
          <a:xfrm>
            <a:off x="8262226" y="3976323"/>
            <a:ext cx="3438442" cy="2164268"/>
          </a:xfrm>
          <a:prstGeom prst="rect">
            <a:avLst/>
          </a:prstGeom>
        </p:spPr>
      </p:pic>
      <p:pic>
        <p:nvPicPr>
          <p:cNvPr id="16" name="Picture 15"/>
          <p:cNvPicPr>
            <a:picLocks noChangeAspect="1"/>
          </p:cNvPicPr>
          <p:nvPr/>
        </p:nvPicPr>
        <p:blipFill>
          <a:blip r:embed="rId8" cstate="print"/>
          <a:srcRect t="1522" b="8326"/>
          <a:stretch>
            <a:fillRect/>
          </a:stretch>
        </p:blipFill>
        <p:spPr>
          <a:xfrm>
            <a:off x="4267028" y="1558091"/>
            <a:ext cx="3642582" cy="2177525"/>
          </a:xfrm>
          <a:prstGeom prst="rect">
            <a:avLst/>
          </a:prstGeom>
        </p:spPr>
      </p:pic>
      <p:pic>
        <p:nvPicPr>
          <p:cNvPr id="15" name="Picture 14"/>
          <p:cNvPicPr>
            <a:picLocks noChangeAspect="1"/>
          </p:cNvPicPr>
          <p:nvPr/>
        </p:nvPicPr>
        <p:blipFill>
          <a:blip r:embed="rId9" cstate="print"/>
          <a:stretch>
            <a:fillRect/>
          </a:stretch>
        </p:blipFill>
        <p:spPr bwMode="gray">
          <a:xfrm>
            <a:off x="2700204" y="2902173"/>
            <a:ext cx="1757500" cy="1866051"/>
          </a:xfrm>
          <a:prstGeom prst="rect">
            <a:avLst/>
          </a:prstGeom>
          <a:ln w="38100">
            <a:solidFill>
              <a:schemeClr val="bg1"/>
            </a:solidFill>
          </a:ln>
        </p:spPr>
      </p:pic>
      <p:pic>
        <p:nvPicPr>
          <p:cNvPr id="17" name="Picture 16"/>
          <p:cNvPicPr>
            <a:picLocks noChangeAspect="1"/>
          </p:cNvPicPr>
          <p:nvPr/>
        </p:nvPicPr>
        <p:blipFill>
          <a:blip r:embed="rId10"/>
          <a:stretch>
            <a:fillRect/>
          </a:stretch>
        </p:blipFill>
        <p:spPr>
          <a:xfrm>
            <a:off x="7099250" y="3195528"/>
            <a:ext cx="2549458" cy="1561591"/>
          </a:xfrm>
          <a:prstGeom prst="rect">
            <a:avLst/>
          </a:prstGeom>
        </p:spPr>
      </p:pic>
      <p:sp>
        <p:nvSpPr>
          <p:cNvPr id="13" name="Rectangle 12"/>
          <p:cNvSpPr/>
          <p:nvPr/>
        </p:nvSpPr>
        <p:spPr>
          <a:xfrm>
            <a:off x="313509" y="6303481"/>
            <a:ext cx="896982" cy="4108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57768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0E6A5BD-C011-4A45-AA3A-201790FB7F2B}" type="slidenum">
              <a:rPr lang="en-CA" smtClean="0"/>
              <a:pPr/>
              <a:t>26</a:t>
            </a:fld>
            <a:endParaRPr lang="en-CA" dirty="0"/>
          </a:p>
        </p:txBody>
      </p:sp>
      <p:pic>
        <p:nvPicPr>
          <p:cNvPr id="7" name="Picture 6"/>
          <p:cNvPicPr>
            <a:picLocks noChangeAspect="1"/>
          </p:cNvPicPr>
          <p:nvPr/>
        </p:nvPicPr>
        <p:blipFill rotWithShape="1">
          <a:blip r:embed="rId2" cstate="print"/>
          <a:srcRect l="998" t="21139" r="6350" b="1078"/>
          <a:stretch/>
        </p:blipFill>
        <p:spPr>
          <a:xfrm>
            <a:off x="1" y="0"/>
            <a:ext cx="12192000" cy="6857999"/>
          </a:xfrm>
          <a:prstGeom prst="rect">
            <a:avLst/>
          </a:prstGeom>
        </p:spPr>
      </p:pic>
      <p:sp>
        <p:nvSpPr>
          <p:cNvPr id="9" name="Title 9"/>
          <p:cNvSpPr txBox="1">
            <a:spLocks/>
          </p:cNvSpPr>
          <p:nvPr/>
        </p:nvSpPr>
        <p:spPr bwMode="gray">
          <a:xfrm>
            <a:off x="495300" y="1649413"/>
            <a:ext cx="9261449" cy="664797"/>
          </a:xfrm>
          <a:prstGeom prst="rect">
            <a:avLst/>
          </a:prstGeom>
        </p:spPr>
        <p:txBody>
          <a:bodyPr/>
          <a:lstStyle>
            <a:lvl1pPr algn="l" defTabSz="914400" rtl="0" eaLnBrk="1" latinLnBrk="0" hangingPunct="1">
              <a:lnSpc>
                <a:spcPct val="90000"/>
              </a:lnSpc>
              <a:spcBef>
                <a:spcPct val="0"/>
              </a:spcBef>
              <a:buNone/>
              <a:defRPr sz="3000" b="1" kern="1200">
                <a:solidFill>
                  <a:srgbClr val="254B8E"/>
                </a:solidFill>
                <a:latin typeface="+mj-lt"/>
                <a:ea typeface="+mj-ea"/>
                <a:cs typeface="+mj-cs"/>
              </a:defRPr>
            </a:lvl1pPr>
          </a:lstStyle>
          <a:p>
            <a:r>
              <a:rPr lang="en-US" sz="4000" dirty="0">
                <a:solidFill>
                  <a:schemeClr val="bg1"/>
                </a:solidFill>
              </a:rPr>
              <a:t>The Journey</a:t>
            </a:r>
          </a:p>
        </p:txBody>
      </p:sp>
      <p:sp>
        <p:nvSpPr>
          <p:cNvPr id="10" name="TextBox 9"/>
          <p:cNvSpPr txBox="1"/>
          <p:nvPr/>
        </p:nvSpPr>
        <p:spPr>
          <a:xfrm>
            <a:off x="679268" y="2322102"/>
            <a:ext cx="6694718" cy="492443"/>
          </a:xfrm>
          <a:prstGeom prst="rect">
            <a:avLst/>
          </a:prstGeom>
          <a:noFill/>
        </p:spPr>
        <p:txBody>
          <a:bodyPr wrap="none" lIns="0" tIns="0" rIns="0" bIns="0" rtlCol="0">
            <a:spAutoFit/>
          </a:bodyPr>
          <a:lstStyle/>
          <a:p>
            <a:pPr marL="457200" indent="-457200">
              <a:buFont typeface="Arial" panose="020B0604020202020204" pitchFamily="34" charset="0"/>
              <a:buChar char="•"/>
            </a:pPr>
            <a:r>
              <a:rPr lang="en-US" sz="3200" b="1" dirty="0">
                <a:solidFill>
                  <a:schemeClr val="bg1"/>
                </a:solidFill>
              </a:rPr>
              <a:t>We have seen real improvement</a:t>
            </a:r>
          </a:p>
        </p:txBody>
      </p:sp>
      <p:sp>
        <p:nvSpPr>
          <p:cNvPr id="11" name="TextBox 10"/>
          <p:cNvSpPr txBox="1"/>
          <p:nvPr/>
        </p:nvSpPr>
        <p:spPr>
          <a:xfrm>
            <a:off x="679268" y="2897138"/>
            <a:ext cx="7896970" cy="492443"/>
          </a:xfrm>
          <a:prstGeom prst="rect">
            <a:avLst/>
          </a:prstGeom>
          <a:noFill/>
        </p:spPr>
        <p:txBody>
          <a:bodyPr wrap="none" lIns="0" tIns="0" rIns="0" bIns="0" rtlCol="0">
            <a:spAutoFit/>
          </a:bodyPr>
          <a:lstStyle/>
          <a:p>
            <a:pPr marL="457200" indent="-457200">
              <a:buFont typeface="Arial" panose="020B0604020202020204" pitchFamily="34" charset="0"/>
              <a:buChar char="•"/>
            </a:pPr>
            <a:r>
              <a:rPr lang="en-US" sz="3200" b="1" dirty="0">
                <a:solidFill>
                  <a:schemeClr val="bg1"/>
                </a:solidFill>
              </a:rPr>
              <a:t>We have learned about our operations</a:t>
            </a:r>
          </a:p>
        </p:txBody>
      </p:sp>
      <p:sp>
        <p:nvSpPr>
          <p:cNvPr id="12" name="TextBox 11"/>
          <p:cNvSpPr txBox="1"/>
          <p:nvPr/>
        </p:nvSpPr>
        <p:spPr>
          <a:xfrm>
            <a:off x="679268" y="3480066"/>
            <a:ext cx="9902326" cy="492443"/>
          </a:xfrm>
          <a:prstGeom prst="rect">
            <a:avLst/>
          </a:prstGeom>
          <a:noFill/>
        </p:spPr>
        <p:txBody>
          <a:bodyPr wrap="none" lIns="0" tIns="0" rIns="0" bIns="0" rtlCol="0">
            <a:spAutoFit/>
          </a:bodyPr>
          <a:lstStyle/>
          <a:p>
            <a:pPr marL="457200" indent="-457200">
              <a:buFont typeface="Arial" panose="020B0604020202020204" pitchFamily="34" charset="0"/>
              <a:buChar char="•"/>
            </a:pPr>
            <a:r>
              <a:rPr lang="en-US" sz="3200" b="1" dirty="0">
                <a:solidFill>
                  <a:schemeClr val="bg1"/>
                </a:solidFill>
              </a:rPr>
              <a:t>We see the further potential for command center</a:t>
            </a:r>
          </a:p>
        </p:txBody>
      </p:sp>
      <p:sp>
        <p:nvSpPr>
          <p:cNvPr id="13" name="TextBox 12"/>
          <p:cNvSpPr txBox="1"/>
          <p:nvPr/>
        </p:nvSpPr>
        <p:spPr>
          <a:xfrm>
            <a:off x="679268" y="4145006"/>
            <a:ext cx="4872103" cy="492443"/>
          </a:xfrm>
          <a:prstGeom prst="rect">
            <a:avLst/>
          </a:prstGeom>
          <a:noFill/>
        </p:spPr>
        <p:txBody>
          <a:bodyPr wrap="none" lIns="0" tIns="0" rIns="0" bIns="0" rtlCol="0">
            <a:spAutoFit/>
          </a:bodyPr>
          <a:lstStyle/>
          <a:p>
            <a:pPr marL="457200" indent="-457200">
              <a:buFont typeface="Arial" panose="020B0604020202020204" pitchFamily="34" charset="0"/>
              <a:buChar char="•"/>
            </a:pPr>
            <a:r>
              <a:rPr lang="en-US" sz="3200" b="1" dirty="0">
                <a:solidFill>
                  <a:schemeClr val="bg1"/>
                </a:solidFill>
              </a:rPr>
              <a:t>We have more to do….</a:t>
            </a:r>
          </a:p>
        </p:txBody>
      </p:sp>
    </p:spTree>
    <p:extLst>
      <p:ext uri="{BB962C8B-B14F-4D97-AF65-F5344CB8AC3E}">
        <p14:creationId xmlns:p14="http://schemas.microsoft.com/office/powerpoint/2010/main" val="3076509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Healthcare Command Centers</a:t>
            </a:r>
            <a:br>
              <a:rPr lang="en-US" dirty="0"/>
            </a:br>
            <a:r>
              <a:rPr lang="en-US" sz="2400" dirty="0">
                <a:solidFill>
                  <a:schemeClr val="accent1"/>
                </a:solidFill>
              </a:rPr>
              <a:t>Breakthrough capability for high-quality efficient patient care</a:t>
            </a:r>
          </a:p>
        </p:txBody>
      </p:sp>
      <p:pic>
        <p:nvPicPr>
          <p:cNvPr id="3" name="Picture 2"/>
          <p:cNvPicPr>
            <a:picLocks noChangeAspect="1"/>
          </p:cNvPicPr>
          <p:nvPr/>
        </p:nvPicPr>
        <p:blipFill>
          <a:blip r:embed="rId3" cstate="print">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a:off x="524652" y="1566924"/>
            <a:ext cx="3490015" cy="4198647"/>
          </a:xfrm>
          <a:prstGeom prst="rect">
            <a:avLst/>
          </a:prstGeom>
        </p:spPr>
      </p:pic>
      <p:sp>
        <p:nvSpPr>
          <p:cNvPr id="12" name="Text Placeholder 21"/>
          <p:cNvSpPr txBox="1">
            <a:spLocks/>
          </p:cNvSpPr>
          <p:nvPr/>
        </p:nvSpPr>
        <p:spPr>
          <a:xfrm>
            <a:off x="4494703" y="1925591"/>
            <a:ext cx="7090581" cy="411480"/>
          </a:xfrm>
          <a:prstGeom prst="rect">
            <a:avLst/>
          </a:prstGeom>
          <a:solidFill>
            <a:schemeClr val="tx2">
              <a:lumMod val="60000"/>
              <a:lumOff val="40000"/>
            </a:schemeClr>
          </a:solidFill>
        </p:spPr>
        <p:txBody>
          <a:bodyPr vert="horz" lIns="0" tIns="0" rIns="0" bIns="0" rtlCol="0" anchor="ctr">
            <a:noAutofit/>
          </a:bodyPr>
          <a:lstStyle>
            <a:lvl1pPr marL="180975" indent="0">
              <a:lnSpc>
                <a:spcPct val="95000"/>
              </a:lnSpc>
              <a:spcBef>
                <a:spcPts val="0"/>
              </a:spcBef>
              <a:spcAft>
                <a:spcPts val="0"/>
              </a:spcAft>
              <a:buFont typeface="Arial" panose="020B0604020202020204" pitchFamily="34" charset="0"/>
              <a:buNone/>
              <a:tabLst/>
              <a:defRPr b="0">
                <a:solidFill>
                  <a:schemeClr val="bg1"/>
                </a:solidFill>
              </a:defRPr>
            </a:lvl1pPr>
            <a:lvl2pPr indent="0">
              <a:lnSpc>
                <a:spcPct val="95000"/>
              </a:lnSpc>
              <a:spcBef>
                <a:spcPts val="700"/>
              </a:spcBef>
              <a:spcAft>
                <a:spcPts val="0"/>
              </a:spcAft>
              <a:buFont typeface="Arial" panose="020B0604020202020204" pitchFamily="34" charset="0"/>
              <a:buNone/>
              <a:defRPr sz="2000" b="1">
                <a:solidFill>
                  <a:schemeClr val="accent2"/>
                </a:solidFill>
              </a:defRPr>
            </a:lvl2pPr>
            <a:lvl3pPr indent="0">
              <a:lnSpc>
                <a:spcPct val="95000"/>
              </a:lnSpc>
              <a:spcBef>
                <a:spcPts val="600"/>
              </a:spcBef>
              <a:spcAft>
                <a:spcPts val="0"/>
              </a:spcAft>
              <a:buSzPct val="100000"/>
              <a:buFontTx/>
              <a:buNone/>
              <a:defRPr b="1">
                <a:solidFill>
                  <a:schemeClr val="accent2"/>
                </a:solidFill>
              </a:defRPr>
            </a:lvl3pPr>
            <a:lvl4pPr indent="0">
              <a:lnSpc>
                <a:spcPct val="95000"/>
              </a:lnSpc>
              <a:spcBef>
                <a:spcPts val="600"/>
              </a:spcBef>
              <a:spcAft>
                <a:spcPts val="0"/>
              </a:spcAft>
              <a:buFont typeface="Arial" panose="020B0604020202020204" pitchFamily="34" charset="0"/>
              <a:buNone/>
              <a:defRPr sz="1600" b="1">
                <a:solidFill>
                  <a:schemeClr val="accent2"/>
                </a:solidFill>
              </a:defRPr>
            </a:lvl4pPr>
            <a:lvl5pPr indent="0">
              <a:lnSpc>
                <a:spcPct val="95000"/>
              </a:lnSpc>
              <a:spcBef>
                <a:spcPts val="600"/>
              </a:spcBef>
              <a:spcAft>
                <a:spcPts val="0"/>
              </a:spcAft>
              <a:buClr>
                <a:schemeClr val="tx1"/>
              </a:buClr>
              <a:buSzPct val="100000"/>
              <a:buFontTx/>
              <a:buNone/>
              <a:defRPr sz="1600" b="1">
                <a:solidFill>
                  <a:schemeClr val="accent2"/>
                </a:solidFill>
              </a:defRPr>
            </a:lvl5pPr>
            <a:lvl6pPr indent="0">
              <a:lnSpc>
                <a:spcPct val="99000"/>
              </a:lnSpc>
              <a:spcBef>
                <a:spcPts val="0"/>
              </a:spcBef>
              <a:buSzPct val="91000"/>
              <a:buFontTx/>
              <a:buNone/>
              <a:defRPr sz="1600" b="1">
                <a:solidFill>
                  <a:schemeClr val="accent2"/>
                </a:solidFill>
              </a:defRPr>
            </a:lvl6pPr>
            <a:lvl7pPr indent="0">
              <a:lnSpc>
                <a:spcPct val="99000"/>
              </a:lnSpc>
              <a:spcBef>
                <a:spcPts val="900"/>
              </a:spcBef>
              <a:buSzPct val="91000"/>
              <a:buFontTx/>
              <a:buNone/>
              <a:defRPr sz="1600" b="1">
                <a:solidFill>
                  <a:schemeClr val="accent2"/>
                </a:solidFill>
              </a:defRPr>
            </a:lvl7pPr>
            <a:lvl8pPr indent="0">
              <a:lnSpc>
                <a:spcPct val="99000"/>
              </a:lnSpc>
              <a:spcBef>
                <a:spcPts val="0"/>
              </a:spcBef>
              <a:buSzPct val="91000"/>
              <a:buFontTx/>
              <a:buNone/>
              <a:defRPr sz="1600" b="1">
                <a:solidFill>
                  <a:schemeClr val="accent2"/>
                </a:solidFill>
              </a:defRPr>
            </a:lvl8pPr>
            <a:lvl9pPr indent="0">
              <a:lnSpc>
                <a:spcPct val="99000"/>
              </a:lnSpc>
              <a:spcBef>
                <a:spcPts val="900"/>
              </a:spcBef>
              <a:buSzPct val="91000"/>
              <a:buFontTx/>
              <a:buNone/>
              <a:defRPr sz="1600" b="1" i="1">
                <a:solidFill>
                  <a:schemeClr val="accent2"/>
                </a:solidFill>
              </a:defRPr>
            </a:lvl9pPr>
          </a:lstStyle>
          <a:p>
            <a:r>
              <a:rPr lang="en-US" sz="2200" b="1" dirty="0"/>
              <a:t>Impact at JHH</a:t>
            </a:r>
          </a:p>
        </p:txBody>
      </p:sp>
      <p:sp>
        <p:nvSpPr>
          <p:cNvPr id="14" name="Title 1"/>
          <p:cNvSpPr txBox="1">
            <a:spLocks/>
          </p:cNvSpPr>
          <p:nvPr/>
        </p:nvSpPr>
        <p:spPr>
          <a:xfrm>
            <a:off x="534178" y="5785021"/>
            <a:ext cx="3480490" cy="472904"/>
          </a:xfrm>
          <a:prstGeom prst="rect">
            <a:avLst/>
          </a:prstGeom>
          <a:noFill/>
        </p:spPr>
        <p:txBody>
          <a:bodyPr vert="horz" lIns="0" tIns="0" rIns="0" bIns="0" rtlCol="0" anchor="ctr" anchorCtr="0">
            <a:noAutofit/>
          </a:bodyPr>
          <a:lstStyle>
            <a:lvl1pPr algn="l" defTabSz="914400" rtl="0" eaLnBrk="1" latinLnBrk="0" hangingPunct="1">
              <a:lnSpc>
                <a:spcPct val="90000"/>
              </a:lnSpc>
              <a:spcBef>
                <a:spcPct val="0"/>
              </a:spcBef>
              <a:buNone/>
              <a:defRPr sz="3200" kern="1200">
                <a:solidFill>
                  <a:schemeClr val="accent2"/>
                </a:solidFill>
                <a:latin typeface="+mj-lt"/>
                <a:ea typeface="+mj-ea"/>
                <a:cs typeface="+mj-cs"/>
              </a:defRPr>
            </a:lvl1pPr>
          </a:lstStyle>
          <a:p>
            <a:pPr algn="ctr"/>
            <a:r>
              <a:rPr lang="en-US" sz="1600" dirty="0">
                <a:solidFill>
                  <a:schemeClr val="tx2"/>
                </a:solidFill>
              </a:rPr>
              <a:t>Judy Reitz Command Center </a:t>
            </a:r>
            <a:r>
              <a:rPr lang="en-US" sz="1400" dirty="0">
                <a:solidFill>
                  <a:schemeClr val="tx2"/>
                </a:solidFill>
              </a:rPr>
              <a:t/>
            </a:r>
            <a:br>
              <a:rPr lang="en-US" sz="1400" dirty="0">
                <a:solidFill>
                  <a:schemeClr val="tx2"/>
                </a:solidFill>
              </a:rPr>
            </a:br>
            <a:r>
              <a:rPr lang="en-US" sz="1400" dirty="0">
                <a:solidFill>
                  <a:schemeClr val="tx2"/>
                </a:solidFill>
              </a:rPr>
              <a:t>The Johns Hopkins Hospital</a:t>
            </a:r>
          </a:p>
        </p:txBody>
      </p:sp>
      <p:sp>
        <p:nvSpPr>
          <p:cNvPr id="33" name="Right Arrow 32"/>
          <p:cNvSpPr/>
          <p:nvPr/>
        </p:nvSpPr>
        <p:spPr bwMode="gray">
          <a:xfrm rot="16200000" flipV="1">
            <a:off x="4562032" y="2535451"/>
            <a:ext cx="1354923" cy="1749051"/>
          </a:xfrm>
          <a:prstGeom prst="rightArrow">
            <a:avLst>
              <a:gd name="adj1" fmla="val 81388"/>
              <a:gd name="adj2" fmla="val 36040"/>
            </a:avLst>
          </a:prstGeom>
          <a:solidFill>
            <a:schemeClr val="tx2">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p:cNvSpPr/>
          <p:nvPr/>
        </p:nvSpPr>
        <p:spPr bwMode="gray">
          <a:xfrm>
            <a:off x="4674146" y="2941756"/>
            <a:ext cx="1156727" cy="738664"/>
          </a:xfrm>
          <a:prstGeom prst="rect">
            <a:avLst/>
          </a:prstGeom>
          <a:noFill/>
        </p:spPr>
        <p:txBody>
          <a:bodyPr wrap="none" rtlCol="0">
            <a:spAutoFit/>
          </a:bodyPr>
          <a:lstStyle/>
          <a:p>
            <a:pPr marL="51181" lvl="1" algn="ctr">
              <a:lnSpc>
                <a:spcPct val="70000"/>
              </a:lnSpc>
            </a:pPr>
            <a:r>
              <a:rPr lang="en-US" sz="1200" b="1" dirty="0">
                <a:solidFill>
                  <a:schemeClr val="bg1"/>
                </a:solidFill>
              </a:rPr>
              <a:t>from </a:t>
            </a:r>
            <a:endParaRPr lang="en-US" sz="1200" b="1" dirty="0" smtClean="0">
              <a:solidFill>
                <a:schemeClr val="bg1"/>
              </a:solidFill>
            </a:endParaRPr>
          </a:p>
          <a:p>
            <a:pPr marL="51181" lvl="1" algn="ctr">
              <a:lnSpc>
                <a:spcPct val="70000"/>
              </a:lnSpc>
            </a:pPr>
            <a:endParaRPr lang="en-US" sz="1600" b="1" dirty="0">
              <a:solidFill>
                <a:schemeClr val="bg1"/>
              </a:solidFill>
            </a:endParaRPr>
          </a:p>
          <a:p>
            <a:pPr marL="51181" lvl="1" algn="ctr">
              <a:lnSpc>
                <a:spcPct val="80000"/>
              </a:lnSpc>
            </a:pPr>
            <a:r>
              <a:rPr lang="en-US" sz="2800" b="1" dirty="0">
                <a:solidFill>
                  <a:schemeClr val="bg1"/>
                </a:solidFill>
              </a:rPr>
              <a:t>85</a:t>
            </a:r>
            <a:r>
              <a:rPr lang="en-US" sz="2800" b="1" baseline="25000" dirty="0">
                <a:solidFill>
                  <a:schemeClr val="bg1"/>
                </a:solidFill>
              </a:rPr>
              <a:t>%</a:t>
            </a:r>
            <a:r>
              <a:rPr lang="en-US" sz="2800" b="1" spc="-150" dirty="0">
                <a:solidFill>
                  <a:schemeClr val="bg1"/>
                </a:solidFill>
              </a:rPr>
              <a:t> </a:t>
            </a:r>
            <a:r>
              <a:rPr lang="en-US" sz="1400" b="1" dirty="0">
                <a:solidFill>
                  <a:schemeClr val="bg1"/>
                </a:solidFill>
                <a:sym typeface="Wingdings" panose="05000000000000000000" pitchFamily="2" charset="2"/>
              </a:rPr>
              <a:t></a:t>
            </a:r>
            <a:r>
              <a:rPr lang="en-US" sz="1400" b="1" dirty="0">
                <a:solidFill>
                  <a:schemeClr val="bg1"/>
                </a:solidFill>
              </a:rPr>
              <a:t> </a:t>
            </a:r>
            <a:endParaRPr lang="en-US" sz="2800" b="1" dirty="0">
              <a:solidFill>
                <a:schemeClr val="bg1"/>
              </a:solidFill>
            </a:endParaRPr>
          </a:p>
        </p:txBody>
      </p:sp>
      <p:sp>
        <p:nvSpPr>
          <p:cNvPr id="27" name="Right Arrow 26"/>
          <p:cNvSpPr/>
          <p:nvPr/>
        </p:nvSpPr>
        <p:spPr bwMode="gray">
          <a:xfrm rot="5400000">
            <a:off x="6328158" y="2586586"/>
            <a:ext cx="1252653" cy="1749051"/>
          </a:xfrm>
          <a:prstGeom prst="rightArrow">
            <a:avLst>
              <a:gd name="adj1" fmla="val 81388"/>
              <a:gd name="adj2" fmla="val 36040"/>
            </a:avLst>
          </a:prstGeom>
          <a:solidFill>
            <a:schemeClr val="tx2">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31" name="Right Arrow 30"/>
          <p:cNvSpPr/>
          <p:nvPr/>
        </p:nvSpPr>
        <p:spPr bwMode="gray">
          <a:xfrm rot="5400000">
            <a:off x="8121806" y="2586586"/>
            <a:ext cx="1252653" cy="1749051"/>
          </a:xfrm>
          <a:prstGeom prst="rightArrow">
            <a:avLst>
              <a:gd name="adj1" fmla="val 81388"/>
              <a:gd name="adj2" fmla="val 36040"/>
            </a:avLst>
          </a:prstGeom>
          <a:solidFill>
            <a:schemeClr val="tx2">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32" name="Right Arrow 31"/>
          <p:cNvSpPr/>
          <p:nvPr/>
        </p:nvSpPr>
        <p:spPr bwMode="gray">
          <a:xfrm rot="5400000">
            <a:off x="9915455" y="2586586"/>
            <a:ext cx="1252653" cy="1749051"/>
          </a:xfrm>
          <a:prstGeom prst="rightArrow">
            <a:avLst>
              <a:gd name="adj1" fmla="val 81388"/>
              <a:gd name="adj2" fmla="val 36040"/>
            </a:avLst>
          </a:prstGeom>
          <a:solidFill>
            <a:schemeClr val="tx2">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13" name="Rectangle 12"/>
          <p:cNvSpPr/>
          <p:nvPr/>
        </p:nvSpPr>
        <p:spPr bwMode="gray">
          <a:xfrm>
            <a:off x="4364968" y="4280806"/>
            <a:ext cx="1711898" cy="609398"/>
          </a:xfrm>
          <a:prstGeom prst="rect">
            <a:avLst/>
          </a:prstGeom>
          <a:noFill/>
        </p:spPr>
        <p:txBody>
          <a:bodyPr wrap="square" rtlCol="0">
            <a:spAutoFit/>
          </a:bodyPr>
          <a:lstStyle/>
          <a:p>
            <a:pPr marL="51181" lvl="1" algn="ctr">
              <a:lnSpc>
                <a:spcPct val="70000"/>
              </a:lnSpc>
            </a:pPr>
            <a:r>
              <a:rPr lang="en-US" sz="1600" b="1" dirty="0"/>
              <a:t>Safe sustainable </a:t>
            </a:r>
            <a:r>
              <a:rPr lang="en-US" sz="1600" b="1" dirty="0" smtClean="0"/>
              <a:t> </a:t>
            </a:r>
            <a:r>
              <a:rPr lang="en-US" sz="1600" b="1" dirty="0"/>
              <a:t>utilization</a:t>
            </a:r>
          </a:p>
        </p:txBody>
      </p:sp>
      <p:sp>
        <p:nvSpPr>
          <p:cNvPr id="19" name="Rectangle 18"/>
          <p:cNvSpPr/>
          <p:nvPr/>
        </p:nvSpPr>
        <p:spPr bwMode="gray">
          <a:xfrm>
            <a:off x="6264101" y="4324407"/>
            <a:ext cx="1404817" cy="437043"/>
          </a:xfrm>
          <a:prstGeom prst="rect">
            <a:avLst/>
          </a:prstGeom>
          <a:noFill/>
        </p:spPr>
        <p:txBody>
          <a:bodyPr wrap="square" rtlCol="0">
            <a:spAutoFit/>
          </a:bodyPr>
          <a:lstStyle/>
          <a:p>
            <a:pPr marL="51181" lvl="1" algn="ctr">
              <a:lnSpc>
                <a:spcPct val="70000"/>
              </a:lnSpc>
            </a:pPr>
            <a:r>
              <a:rPr lang="en-US" sz="1600" b="1" dirty="0"/>
              <a:t>ED patient waiting</a:t>
            </a:r>
          </a:p>
        </p:txBody>
      </p:sp>
      <p:sp>
        <p:nvSpPr>
          <p:cNvPr id="20" name="Rectangle 19"/>
          <p:cNvSpPr/>
          <p:nvPr/>
        </p:nvSpPr>
        <p:spPr bwMode="gray">
          <a:xfrm>
            <a:off x="7898343" y="4262217"/>
            <a:ext cx="1711608" cy="437043"/>
          </a:xfrm>
          <a:prstGeom prst="rect">
            <a:avLst/>
          </a:prstGeom>
          <a:noFill/>
        </p:spPr>
        <p:txBody>
          <a:bodyPr wrap="square" rtlCol="0">
            <a:spAutoFit/>
          </a:bodyPr>
          <a:lstStyle/>
          <a:p>
            <a:pPr marL="51181" lvl="1" algn="ctr">
              <a:lnSpc>
                <a:spcPct val="70000"/>
              </a:lnSpc>
            </a:pPr>
            <a:r>
              <a:rPr lang="en-US" sz="1600" b="1" dirty="0"/>
              <a:t>OR “holds” post-surgery</a:t>
            </a:r>
          </a:p>
        </p:txBody>
      </p:sp>
      <p:sp>
        <p:nvSpPr>
          <p:cNvPr id="21" name="Rectangle 20"/>
          <p:cNvSpPr/>
          <p:nvPr/>
        </p:nvSpPr>
        <p:spPr bwMode="gray">
          <a:xfrm>
            <a:off x="9667256" y="4174244"/>
            <a:ext cx="1807619" cy="612988"/>
          </a:xfrm>
          <a:prstGeom prst="rect">
            <a:avLst/>
          </a:prstGeom>
          <a:noFill/>
        </p:spPr>
        <p:txBody>
          <a:bodyPr wrap="square" rtlCol="0">
            <a:spAutoFit/>
          </a:bodyPr>
          <a:lstStyle/>
          <a:p>
            <a:pPr marL="51181" lvl="1" algn="ctr">
              <a:lnSpc>
                <a:spcPct val="70000"/>
              </a:lnSpc>
            </a:pPr>
            <a:r>
              <a:rPr lang="en-US" sz="1600" b="1" dirty="0"/>
              <a:t>“Unable to accept out-of-state patients”</a:t>
            </a:r>
          </a:p>
        </p:txBody>
      </p:sp>
      <p:sp>
        <p:nvSpPr>
          <p:cNvPr id="25" name="Rectangle 24"/>
          <p:cNvSpPr/>
          <p:nvPr/>
        </p:nvSpPr>
        <p:spPr bwMode="gray">
          <a:xfrm>
            <a:off x="8280375" y="3003249"/>
            <a:ext cx="935513" cy="830997"/>
          </a:xfrm>
          <a:prstGeom prst="rect">
            <a:avLst/>
          </a:prstGeom>
          <a:noFill/>
        </p:spPr>
        <p:txBody>
          <a:bodyPr wrap="none" rtlCol="0">
            <a:spAutoFit/>
          </a:bodyPr>
          <a:lstStyle/>
          <a:p>
            <a:pPr marL="51181" lvl="1" algn="ctr">
              <a:lnSpc>
                <a:spcPct val="80000"/>
              </a:lnSpc>
            </a:pPr>
            <a:r>
              <a:rPr lang="en-US" sz="1200" b="1" dirty="0" smtClean="0">
                <a:solidFill>
                  <a:schemeClr val="bg1"/>
                </a:solidFill>
              </a:rPr>
              <a:t>Reduced</a:t>
            </a:r>
          </a:p>
          <a:p>
            <a:pPr marL="51181" lvl="1" algn="ctr">
              <a:lnSpc>
                <a:spcPct val="80000"/>
              </a:lnSpc>
            </a:pPr>
            <a:r>
              <a:rPr lang="en-US" sz="1600" b="1" dirty="0">
                <a:solidFill>
                  <a:schemeClr val="bg1"/>
                </a:solidFill>
              </a:rPr>
              <a:t/>
            </a:r>
            <a:br>
              <a:rPr lang="en-US" sz="1600" b="1" dirty="0">
                <a:solidFill>
                  <a:schemeClr val="bg1"/>
                </a:solidFill>
              </a:rPr>
            </a:br>
            <a:r>
              <a:rPr lang="en-US" sz="3200" b="1" dirty="0">
                <a:solidFill>
                  <a:schemeClr val="bg1"/>
                </a:solidFill>
              </a:rPr>
              <a:t>70</a:t>
            </a:r>
            <a:r>
              <a:rPr lang="en-US" sz="3200" b="1" baseline="25000" dirty="0">
                <a:solidFill>
                  <a:schemeClr val="bg1"/>
                </a:solidFill>
              </a:rPr>
              <a:t>%</a:t>
            </a:r>
            <a:endParaRPr lang="en-US" sz="4400" b="1" baseline="25000" dirty="0">
              <a:solidFill>
                <a:schemeClr val="bg1"/>
              </a:solidFill>
            </a:endParaRPr>
          </a:p>
        </p:txBody>
      </p:sp>
      <p:sp>
        <p:nvSpPr>
          <p:cNvPr id="26" name="Rectangle 25"/>
          <p:cNvSpPr/>
          <p:nvPr/>
        </p:nvSpPr>
        <p:spPr bwMode="gray">
          <a:xfrm>
            <a:off x="10074024" y="3003249"/>
            <a:ext cx="935513" cy="781752"/>
          </a:xfrm>
          <a:prstGeom prst="rect">
            <a:avLst/>
          </a:prstGeom>
          <a:noFill/>
        </p:spPr>
        <p:txBody>
          <a:bodyPr wrap="none" rtlCol="0">
            <a:spAutoFit/>
          </a:bodyPr>
          <a:lstStyle/>
          <a:p>
            <a:pPr marL="51181" lvl="1" algn="ctr">
              <a:lnSpc>
                <a:spcPct val="80000"/>
              </a:lnSpc>
            </a:pPr>
            <a:r>
              <a:rPr lang="en-US" sz="1200" b="1" dirty="0" smtClean="0">
                <a:solidFill>
                  <a:schemeClr val="bg1"/>
                </a:solidFill>
              </a:rPr>
              <a:t>Reduced</a:t>
            </a:r>
          </a:p>
          <a:p>
            <a:pPr marL="51181" lvl="1" algn="ctr">
              <a:lnSpc>
                <a:spcPct val="80000"/>
              </a:lnSpc>
            </a:pPr>
            <a:r>
              <a:rPr lang="en-US" sz="1200" b="1" dirty="0" smtClean="0">
                <a:solidFill>
                  <a:schemeClr val="bg1"/>
                </a:solidFill>
              </a:rPr>
              <a:t> </a:t>
            </a:r>
            <a:r>
              <a:rPr lang="en-US" b="1" dirty="0">
                <a:solidFill>
                  <a:schemeClr val="bg1"/>
                </a:solidFill>
              </a:rPr>
              <a:t/>
            </a:r>
            <a:br>
              <a:rPr lang="en-US" b="1" dirty="0">
                <a:solidFill>
                  <a:schemeClr val="bg1"/>
                </a:solidFill>
              </a:rPr>
            </a:br>
            <a:r>
              <a:rPr lang="en-US" sz="3200" b="1" dirty="0">
                <a:solidFill>
                  <a:schemeClr val="bg1"/>
                </a:solidFill>
              </a:rPr>
              <a:t>78</a:t>
            </a:r>
            <a:r>
              <a:rPr lang="en-US" sz="3200" b="1" baseline="25000" dirty="0">
                <a:solidFill>
                  <a:schemeClr val="bg1"/>
                </a:solidFill>
              </a:rPr>
              <a:t>%</a:t>
            </a:r>
          </a:p>
        </p:txBody>
      </p:sp>
      <p:sp>
        <p:nvSpPr>
          <p:cNvPr id="24" name="Rectangle 23"/>
          <p:cNvSpPr/>
          <p:nvPr/>
        </p:nvSpPr>
        <p:spPr bwMode="gray">
          <a:xfrm>
            <a:off x="6486728" y="3077115"/>
            <a:ext cx="935513" cy="781752"/>
          </a:xfrm>
          <a:prstGeom prst="rect">
            <a:avLst/>
          </a:prstGeom>
          <a:noFill/>
        </p:spPr>
        <p:txBody>
          <a:bodyPr wrap="none" rtlCol="0">
            <a:spAutoFit/>
          </a:bodyPr>
          <a:lstStyle/>
          <a:p>
            <a:pPr marL="51181" lvl="1" algn="ctr">
              <a:lnSpc>
                <a:spcPct val="80000"/>
              </a:lnSpc>
            </a:pPr>
            <a:r>
              <a:rPr lang="en-US" sz="1200" b="1" dirty="0" smtClean="0">
                <a:solidFill>
                  <a:schemeClr val="bg1"/>
                </a:solidFill>
              </a:rPr>
              <a:t>Reduced</a:t>
            </a:r>
          </a:p>
          <a:p>
            <a:pPr marL="51181" lvl="1" algn="ctr">
              <a:lnSpc>
                <a:spcPct val="80000"/>
              </a:lnSpc>
            </a:pPr>
            <a:r>
              <a:rPr lang="en-US" sz="1200" b="1" dirty="0" smtClean="0">
                <a:solidFill>
                  <a:schemeClr val="bg1"/>
                </a:solidFill>
              </a:rPr>
              <a:t> </a:t>
            </a:r>
            <a:r>
              <a:rPr lang="en-US" sz="1600" b="1" dirty="0">
                <a:solidFill>
                  <a:schemeClr val="bg1"/>
                </a:solidFill>
              </a:rPr>
              <a:t/>
            </a:r>
            <a:br>
              <a:rPr lang="en-US" sz="1600" b="1" dirty="0">
                <a:solidFill>
                  <a:schemeClr val="bg1"/>
                </a:solidFill>
              </a:rPr>
            </a:br>
            <a:r>
              <a:rPr lang="en-US" sz="3200" b="1" dirty="0">
                <a:solidFill>
                  <a:schemeClr val="bg1"/>
                </a:solidFill>
              </a:rPr>
              <a:t>35</a:t>
            </a:r>
            <a:r>
              <a:rPr lang="en-US" sz="3200" b="1" baseline="25000" dirty="0">
                <a:solidFill>
                  <a:schemeClr val="bg1"/>
                </a:solidFill>
              </a:rPr>
              <a:t>%</a:t>
            </a:r>
          </a:p>
        </p:txBody>
      </p:sp>
      <p:sp>
        <p:nvSpPr>
          <p:cNvPr id="35" name="Rectangle 34"/>
          <p:cNvSpPr/>
          <p:nvPr/>
        </p:nvSpPr>
        <p:spPr bwMode="gray">
          <a:xfrm>
            <a:off x="4679585" y="3675561"/>
            <a:ext cx="850554" cy="400302"/>
          </a:xfrm>
          <a:prstGeom prst="rect">
            <a:avLst/>
          </a:prstGeom>
          <a:noFill/>
        </p:spPr>
        <p:txBody>
          <a:bodyPr wrap="none" rtlCol="0">
            <a:spAutoFit/>
          </a:bodyPr>
          <a:lstStyle/>
          <a:p>
            <a:pPr marL="51181" lvl="1" algn="ctr">
              <a:lnSpc>
                <a:spcPct val="70000"/>
              </a:lnSpc>
            </a:pPr>
            <a:r>
              <a:rPr lang="en-US" sz="2800" b="1" dirty="0">
                <a:solidFill>
                  <a:schemeClr val="bg1"/>
                </a:solidFill>
              </a:rPr>
              <a:t>93</a:t>
            </a:r>
            <a:r>
              <a:rPr lang="en-US" sz="2800" b="1" baseline="25000" dirty="0">
                <a:solidFill>
                  <a:schemeClr val="bg1"/>
                </a:solidFill>
              </a:rPr>
              <a:t>%</a:t>
            </a:r>
          </a:p>
        </p:txBody>
      </p:sp>
      <p:sp>
        <p:nvSpPr>
          <p:cNvPr id="36" name="Slide Number Placeholder 35"/>
          <p:cNvSpPr>
            <a:spLocks noGrp="1"/>
          </p:cNvSpPr>
          <p:nvPr>
            <p:ph type="sldNum" sz="quarter" idx="12"/>
          </p:nvPr>
        </p:nvSpPr>
        <p:spPr>
          <a:xfrm>
            <a:off x="11415630" y="5184927"/>
            <a:ext cx="329636" cy="182880"/>
          </a:xfrm>
        </p:spPr>
        <p:txBody>
          <a:bodyPr/>
          <a:lstStyle/>
          <a:p>
            <a:fld id="{00E6A5BD-C011-4A45-AA3A-201790FB7F2B}" type="slidenum">
              <a:rPr lang="en-CA" smtClean="0"/>
              <a:pPr/>
              <a:t>27</a:t>
            </a:fld>
            <a:endParaRPr lang="en-CA" dirty="0"/>
          </a:p>
        </p:txBody>
      </p:sp>
      <p:sp>
        <p:nvSpPr>
          <p:cNvPr id="22" name="Rectangle 21"/>
          <p:cNvSpPr/>
          <p:nvPr/>
        </p:nvSpPr>
        <p:spPr>
          <a:xfrm>
            <a:off x="313509" y="6303481"/>
            <a:ext cx="896982" cy="4108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07913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hart 9"/>
          <p:cNvGraphicFramePr>
            <a:graphicFrameLocks/>
          </p:cNvGraphicFramePr>
          <p:nvPr>
            <p:extLst>
              <p:ext uri="{D42A27DB-BD31-4B8C-83A1-F6EECF244321}">
                <p14:modId xmlns:p14="http://schemas.microsoft.com/office/powerpoint/2010/main" val="280422752"/>
              </p:ext>
            </p:extLst>
          </p:nvPr>
        </p:nvGraphicFramePr>
        <p:xfrm>
          <a:off x="5572558" y="1770549"/>
          <a:ext cx="5798474" cy="4122161"/>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p:cNvSpPr>
            <a:spLocks noGrp="1"/>
          </p:cNvSpPr>
          <p:nvPr>
            <p:ph type="title"/>
          </p:nvPr>
        </p:nvSpPr>
        <p:spPr/>
        <p:txBody>
          <a:bodyPr/>
          <a:lstStyle/>
          <a:p>
            <a:r>
              <a:rPr lang="en-US" dirty="0"/>
              <a:t>Results: Medic Unit Dispatch</a:t>
            </a:r>
          </a:p>
        </p:txBody>
      </p:sp>
      <p:sp>
        <p:nvSpPr>
          <p:cNvPr id="12" name="Slide Number Placeholder 11"/>
          <p:cNvSpPr>
            <a:spLocks noGrp="1"/>
          </p:cNvSpPr>
          <p:nvPr>
            <p:ph type="sldNum" sz="quarter" idx="4"/>
          </p:nvPr>
        </p:nvSpPr>
        <p:spPr/>
        <p:txBody>
          <a:bodyPr/>
          <a:lstStyle/>
          <a:p>
            <a:fld id="{00E6A5BD-C011-4A45-AA3A-201790FB7F2B}" type="slidenum">
              <a:rPr lang="en-CA" smtClean="0"/>
              <a:pPr/>
              <a:t>28</a:t>
            </a:fld>
            <a:endParaRPr lang="en-CA" dirty="0"/>
          </a:p>
        </p:txBody>
      </p:sp>
      <p:sp>
        <p:nvSpPr>
          <p:cNvPr id="7" name="Content Placeholder 2"/>
          <p:cNvSpPr>
            <a:spLocks noGrp="1"/>
          </p:cNvSpPr>
          <p:nvPr>
            <p:ph sz="half" idx="4294967295"/>
          </p:nvPr>
        </p:nvSpPr>
        <p:spPr>
          <a:xfrm>
            <a:off x="717369" y="2148596"/>
            <a:ext cx="4416334" cy="1365313"/>
          </a:xfrm>
          <a:prstGeom prst="rect">
            <a:avLst/>
          </a:prstGeom>
        </p:spPr>
        <p:txBody>
          <a:bodyPr/>
          <a:lstStyle/>
          <a:p>
            <a:r>
              <a:rPr lang="en-US" sz="2400" b="1" dirty="0"/>
              <a:t>Lifeline medic units are being assigned more quickly for patient transfers</a:t>
            </a:r>
          </a:p>
        </p:txBody>
      </p:sp>
      <p:pic>
        <p:nvPicPr>
          <p:cNvPr id="8" name="Picture 7"/>
          <p:cNvPicPr>
            <a:picLocks noChangeAspect="1"/>
          </p:cNvPicPr>
          <p:nvPr/>
        </p:nvPicPr>
        <p:blipFill>
          <a:blip r:embed="rId4"/>
          <a:stretch>
            <a:fillRect/>
          </a:stretch>
        </p:blipFill>
        <p:spPr>
          <a:xfrm>
            <a:off x="933606" y="3473885"/>
            <a:ext cx="3983859" cy="1915643"/>
          </a:xfrm>
          <a:prstGeom prst="rect">
            <a:avLst/>
          </a:prstGeom>
        </p:spPr>
      </p:pic>
      <p:sp>
        <p:nvSpPr>
          <p:cNvPr id="9" name="Rectangle 8"/>
          <p:cNvSpPr/>
          <p:nvPr/>
        </p:nvSpPr>
        <p:spPr>
          <a:xfrm>
            <a:off x="313509" y="6303481"/>
            <a:ext cx="896982" cy="4108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8351521" y="4431706"/>
            <a:ext cx="2131803" cy="8431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u="sng" dirty="0">
                <a:solidFill>
                  <a:srgbClr val="00B050"/>
                </a:solidFill>
              </a:rPr>
              <a:t>Time to Dispatch</a:t>
            </a:r>
          </a:p>
          <a:p>
            <a:pPr algn="ctr"/>
            <a:r>
              <a:rPr lang="en-US" sz="1400" b="1" dirty="0" smtClean="0">
                <a:solidFill>
                  <a:srgbClr val="00B050"/>
                </a:solidFill>
              </a:rPr>
              <a:t>55% </a:t>
            </a:r>
            <a:r>
              <a:rPr lang="en-US" sz="1400" b="1" dirty="0">
                <a:solidFill>
                  <a:srgbClr val="00B050"/>
                </a:solidFill>
              </a:rPr>
              <a:t>reduction</a:t>
            </a:r>
          </a:p>
        </p:txBody>
      </p:sp>
    </p:spTree>
    <p:extLst>
      <p:ext uri="{BB962C8B-B14F-4D97-AF65-F5344CB8AC3E}">
        <p14:creationId xmlns:p14="http://schemas.microsoft.com/office/powerpoint/2010/main" val="2026701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406" y="712053"/>
            <a:ext cx="10363200" cy="737924"/>
          </a:xfrm>
        </p:spPr>
        <p:txBody>
          <a:bodyPr/>
          <a:lstStyle/>
          <a:p>
            <a:r>
              <a:rPr lang="en-US" sz="3000" dirty="0"/>
              <a:t>Results: Patient Transfers</a:t>
            </a: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E0A463-0C27-48A6-A4A6-3FDCC685C878}" type="slidenum">
              <a:rPr kumimoji="0" lang="en-US" altLang="en-US" sz="1200" b="0" i="0" u="none" strike="noStrike" kern="1200" cap="none" spc="0" normalizeH="0" baseline="0" noProof="0" smtClean="0">
                <a:ln>
                  <a:noFill/>
                </a:ln>
                <a:solidFill>
                  <a:srgbClr val="254B8E"/>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altLang="en-US" sz="1200" b="0" i="0" u="none" strike="noStrike" kern="1200" cap="none" spc="0" normalizeH="0" baseline="0" noProof="0">
              <a:ln>
                <a:noFill/>
              </a:ln>
              <a:solidFill>
                <a:srgbClr val="002C77"/>
              </a:solidFill>
              <a:effectLst/>
              <a:uLnTx/>
              <a:uFillTx/>
              <a:latin typeface="Arial"/>
              <a:ea typeface="+mn-ea"/>
              <a:cs typeface="+mn-cs"/>
            </a:endParaRPr>
          </a:p>
        </p:txBody>
      </p:sp>
      <p:grpSp>
        <p:nvGrpSpPr>
          <p:cNvPr id="10" name="Group 9"/>
          <p:cNvGrpSpPr/>
          <p:nvPr/>
        </p:nvGrpSpPr>
        <p:grpSpPr>
          <a:xfrm>
            <a:off x="7584306" y="3744575"/>
            <a:ext cx="3516880" cy="830997"/>
            <a:chOff x="6129975" y="3132701"/>
            <a:chExt cx="3516880" cy="830997"/>
          </a:xfrm>
        </p:grpSpPr>
        <p:sp>
          <p:nvSpPr>
            <p:cNvPr id="11" name="Down Arrow 10"/>
            <p:cNvSpPr/>
            <p:nvPr/>
          </p:nvSpPr>
          <p:spPr bwMode="auto">
            <a:xfrm rot="16200000">
              <a:off x="6228424" y="3176725"/>
              <a:ext cx="546053" cy="742951"/>
            </a:xfrm>
            <a:prstGeom prst="downArrow">
              <a:avLst/>
            </a:prstGeom>
            <a:solidFill>
              <a:srgbClr val="0070C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dirty="0">
                <a:latin typeface="Times" charset="0"/>
              </a:endParaRPr>
            </a:p>
          </p:txBody>
        </p:sp>
        <p:sp>
          <p:nvSpPr>
            <p:cNvPr id="12" name="TextBox 11"/>
            <p:cNvSpPr txBox="1"/>
            <p:nvPr/>
          </p:nvSpPr>
          <p:spPr>
            <a:xfrm>
              <a:off x="6748483" y="3132701"/>
              <a:ext cx="2898372" cy="830997"/>
            </a:xfrm>
            <a:prstGeom prst="rect">
              <a:avLst/>
            </a:prstGeom>
            <a:noFill/>
          </p:spPr>
          <p:txBody>
            <a:bodyPr wrap="square" rtlCol="0">
              <a:spAutoFit/>
            </a:bodyPr>
            <a:lstStyle/>
            <a:p>
              <a:pPr algn="ctr">
                <a:spcBef>
                  <a:spcPts val="0"/>
                </a:spcBef>
                <a:spcAft>
                  <a:spcPts val="0"/>
                </a:spcAft>
              </a:pPr>
              <a:r>
                <a:rPr lang="en-US" sz="2400" b="1" u="sng" dirty="0">
                  <a:solidFill>
                    <a:srgbClr val="00B050"/>
                  </a:solidFill>
                  <a:latin typeface="Calibri" panose="020F0502020204030204" pitchFamily="34" charset="0"/>
                </a:rPr>
                <a:t>Capacity Declines</a:t>
              </a:r>
            </a:p>
            <a:p>
              <a:pPr algn="ctr">
                <a:spcBef>
                  <a:spcPts val="0"/>
                </a:spcBef>
                <a:spcAft>
                  <a:spcPts val="0"/>
                </a:spcAft>
              </a:pPr>
              <a:r>
                <a:rPr lang="en-US" sz="2400" b="1" dirty="0" smtClean="0">
                  <a:solidFill>
                    <a:srgbClr val="00B050"/>
                  </a:solidFill>
                  <a:latin typeface="Calibri" panose="020F0502020204030204" pitchFamily="34" charset="0"/>
                </a:rPr>
                <a:t>50% </a:t>
              </a:r>
              <a:r>
                <a:rPr lang="en-US" sz="2400" b="1" dirty="0">
                  <a:solidFill>
                    <a:srgbClr val="00B050"/>
                  </a:solidFill>
                  <a:latin typeface="Calibri" panose="020F0502020204030204" pitchFamily="34" charset="0"/>
                </a:rPr>
                <a:t>reduction </a:t>
              </a:r>
            </a:p>
          </p:txBody>
        </p:sp>
      </p:grpSp>
      <p:graphicFrame>
        <p:nvGraphicFramePr>
          <p:cNvPr id="9" name="Chart 8"/>
          <p:cNvGraphicFramePr>
            <a:graphicFrameLocks/>
          </p:cNvGraphicFramePr>
          <p:nvPr>
            <p:extLst>
              <p:ext uri="{D42A27DB-BD31-4B8C-83A1-F6EECF244321}">
                <p14:modId xmlns:p14="http://schemas.microsoft.com/office/powerpoint/2010/main" val="3424144452"/>
              </p:ext>
            </p:extLst>
          </p:nvPr>
        </p:nvGraphicFramePr>
        <p:xfrm>
          <a:off x="744584" y="1920241"/>
          <a:ext cx="6256854" cy="440436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24630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0E6A5BD-C011-4A45-AA3A-201790FB7F2B}" type="slidenum">
              <a:rPr lang="en-CA" smtClean="0"/>
              <a:pPr/>
              <a:t>3</a:t>
            </a:fld>
            <a:endParaRPr lang="en-CA" dirty="0"/>
          </a:p>
        </p:txBody>
      </p:sp>
      <p:pic>
        <p:nvPicPr>
          <p:cNvPr id="4" name="Picture 3"/>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5" name="Rounded Rectangle 4"/>
          <p:cNvSpPr/>
          <p:nvPr/>
        </p:nvSpPr>
        <p:spPr>
          <a:xfrm>
            <a:off x="1061156" y="1685109"/>
            <a:ext cx="10799918" cy="237744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Deloitte: </a:t>
            </a:r>
            <a:r>
              <a:rPr lang="en-US" sz="2800" b="1" dirty="0">
                <a:solidFill>
                  <a:srgbClr val="FFC000"/>
                </a:solidFill>
              </a:rPr>
              <a:t>The </a:t>
            </a:r>
            <a:r>
              <a:rPr lang="en-US" sz="2800" b="1" dirty="0" smtClean="0">
                <a:solidFill>
                  <a:srgbClr val="FFC000"/>
                </a:solidFill>
              </a:rPr>
              <a:t>hospital </a:t>
            </a:r>
            <a:r>
              <a:rPr lang="en-US" sz="2800" b="1" dirty="0">
                <a:solidFill>
                  <a:srgbClr val="FFC000"/>
                </a:solidFill>
              </a:rPr>
              <a:t>of the future</a:t>
            </a:r>
          </a:p>
          <a:p>
            <a:pPr algn="ctr"/>
            <a:endParaRPr lang="en-US" sz="1000" b="1" dirty="0">
              <a:solidFill>
                <a:schemeClr val="tx1"/>
              </a:solidFill>
            </a:endParaRPr>
          </a:p>
          <a:p>
            <a:r>
              <a:rPr lang="en-US" sz="2000" b="1" dirty="0">
                <a:solidFill>
                  <a:schemeClr val="bg1"/>
                </a:solidFill>
              </a:rPr>
              <a:t>“The digital hospital of the future includes </a:t>
            </a:r>
            <a:r>
              <a:rPr lang="en-US" sz="2000" b="1" i="1" dirty="0">
                <a:solidFill>
                  <a:srgbClr val="FFC000"/>
                </a:solidFill>
              </a:rPr>
              <a:t>an air traffic-like control system</a:t>
            </a:r>
            <a:r>
              <a:rPr lang="en-US" sz="2000" b="1" dirty="0">
                <a:solidFill>
                  <a:schemeClr val="bg1"/>
                </a:solidFill>
              </a:rPr>
              <a:t> to continually monitor patients and integrate data </a:t>
            </a:r>
            <a:r>
              <a:rPr lang="en-US" sz="2000" b="1" i="1" dirty="0">
                <a:solidFill>
                  <a:srgbClr val="FFC000"/>
                </a:solidFill>
              </a:rPr>
              <a:t>to chart the “flight paths” of patients.”</a:t>
            </a:r>
          </a:p>
        </p:txBody>
      </p:sp>
    </p:spTree>
    <p:extLst>
      <p:ext uri="{BB962C8B-B14F-4D97-AF65-F5344CB8AC3E}">
        <p14:creationId xmlns:p14="http://schemas.microsoft.com/office/powerpoint/2010/main" val="2451413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Results: Time to bed assignment</a:t>
            </a:r>
          </a:p>
        </p:txBody>
      </p:sp>
      <p:sp>
        <p:nvSpPr>
          <p:cNvPr id="12" name="Slide Number Placeholder 11"/>
          <p:cNvSpPr>
            <a:spLocks noGrp="1"/>
          </p:cNvSpPr>
          <p:nvPr>
            <p:ph type="sldNum" sz="quarter" idx="4"/>
          </p:nvPr>
        </p:nvSpPr>
        <p:spPr/>
        <p:txBody>
          <a:bodyPr/>
          <a:lstStyle/>
          <a:p>
            <a:fld id="{00E6A5BD-C011-4A45-AA3A-201790FB7F2B}" type="slidenum">
              <a:rPr lang="en-CA" smtClean="0"/>
              <a:pPr/>
              <a:t>30</a:t>
            </a:fld>
            <a:endParaRPr lang="en-CA" dirty="0"/>
          </a:p>
        </p:txBody>
      </p:sp>
      <p:sp>
        <p:nvSpPr>
          <p:cNvPr id="6" name="Rectangle 5"/>
          <p:cNvSpPr/>
          <p:nvPr/>
        </p:nvSpPr>
        <p:spPr>
          <a:xfrm>
            <a:off x="545205" y="6303481"/>
            <a:ext cx="896982" cy="4108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8417469" y="1799187"/>
            <a:ext cx="2581456" cy="830997"/>
          </a:xfrm>
          <a:prstGeom prst="rect">
            <a:avLst/>
          </a:prstGeom>
          <a:noFill/>
        </p:spPr>
        <p:txBody>
          <a:bodyPr wrap="square" rtlCol="0">
            <a:spAutoFit/>
          </a:bodyPr>
          <a:lstStyle/>
          <a:p>
            <a:pPr algn="ctr">
              <a:spcBef>
                <a:spcPts val="0"/>
              </a:spcBef>
              <a:spcAft>
                <a:spcPts val="0"/>
              </a:spcAft>
            </a:pPr>
            <a:r>
              <a:rPr lang="en-US" sz="2400" b="1" u="sng" dirty="0">
                <a:solidFill>
                  <a:srgbClr val="00B050"/>
                </a:solidFill>
                <a:latin typeface="Calibri" panose="020F0502020204030204" pitchFamily="34" charset="0"/>
              </a:rPr>
              <a:t>Surgery</a:t>
            </a:r>
          </a:p>
          <a:p>
            <a:pPr algn="ctr">
              <a:spcBef>
                <a:spcPts val="0"/>
              </a:spcBef>
              <a:spcAft>
                <a:spcPts val="0"/>
              </a:spcAft>
            </a:pPr>
            <a:r>
              <a:rPr lang="en-US" sz="2400" b="1" dirty="0" smtClean="0">
                <a:solidFill>
                  <a:srgbClr val="00B050"/>
                </a:solidFill>
                <a:latin typeface="Calibri" panose="020F0502020204030204" pitchFamily="34" charset="0"/>
              </a:rPr>
              <a:t>59% </a:t>
            </a:r>
            <a:r>
              <a:rPr lang="en-US" sz="2400" b="1" dirty="0">
                <a:solidFill>
                  <a:srgbClr val="00B050"/>
                </a:solidFill>
                <a:latin typeface="Calibri" panose="020F0502020204030204" pitchFamily="34" charset="0"/>
              </a:rPr>
              <a:t>reduction </a:t>
            </a:r>
          </a:p>
        </p:txBody>
      </p:sp>
      <p:sp>
        <p:nvSpPr>
          <p:cNvPr id="18" name="TextBox 17"/>
          <p:cNvSpPr txBox="1"/>
          <p:nvPr/>
        </p:nvSpPr>
        <p:spPr>
          <a:xfrm>
            <a:off x="8417469" y="3327511"/>
            <a:ext cx="2581456" cy="830997"/>
          </a:xfrm>
          <a:prstGeom prst="rect">
            <a:avLst/>
          </a:prstGeom>
          <a:noFill/>
        </p:spPr>
        <p:txBody>
          <a:bodyPr wrap="square" rtlCol="0">
            <a:spAutoFit/>
          </a:bodyPr>
          <a:lstStyle/>
          <a:p>
            <a:pPr algn="ctr">
              <a:spcBef>
                <a:spcPts val="0"/>
              </a:spcBef>
              <a:spcAft>
                <a:spcPts val="0"/>
              </a:spcAft>
            </a:pPr>
            <a:r>
              <a:rPr lang="en-US" sz="2400" b="1" u="sng" dirty="0">
                <a:solidFill>
                  <a:srgbClr val="00B050"/>
                </a:solidFill>
                <a:latin typeface="Calibri" panose="020F0502020204030204" pitchFamily="34" charset="0"/>
              </a:rPr>
              <a:t>Neuro</a:t>
            </a:r>
          </a:p>
          <a:p>
            <a:pPr algn="ctr">
              <a:spcBef>
                <a:spcPts val="0"/>
              </a:spcBef>
              <a:spcAft>
                <a:spcPts val="0"/>
              </a:spcAft>
            </a:pPr>
            <a:r>
              <a:rPr lang="en-US" sz="2400" b="1" dirty="0" smtClean="0">
                <a:solidFill>
                  <a:srgbClr val="00B050"/>
                </a:solidFill>
                <a:latin typeface="Calibri" panose="020F0502020204030204" pitchFamily="34" charset="0"/>
              </a:rPr>
              <a:t>80% </a:t>
            </a:r>
            <a:r>
              <a:rPr lang="en-US" sz="2400" b="1" dirty="0">
                <a:solidFill>
                  <a:srgbClr val="00B050"/>
                </a:solidFill>
                <a:latin typeface="Calibri" panose="020F0502020204030204" pitchFamily="34" charset="0"/>
              </a:rPr>
              <a:t>reduction </a:t>
            </a:r>
          </a:p>
        </p:txBody>
      </p:sp>
      <p:sp>
        <p:nvSpPr>
          <p:cNvPr id="19" name="TextBox 18"/>
          <p:cNvSpPr txBox="1"/>
          <p:nvPr/>
        </p:nvSpPr>
        <p:spPr>
          <a:xfrm>
            <a:off x="8417469" y="5157979"/>
            <a:ext cx="2581456" cy="830997"/>
          </a:xfrm>
          <a:prstGeom prst="rect">
            <a:avLst/>
          </a:prstGeom>
          <a:noFill/>
        </p:spPr>
        <p:txBody>
          <a:bodyPr wrap="square" rtlCol="0">
            <a:spAutoFit/>
          </a:bodyPr>
          <a:lstStyle/>
          <a:p>
            <a:pPr algn="ctr">
              <a:spcBef>
                <a:spcPts val="0"/>
              </a:spcBef>
              <a:spcAft>
                <a:spcPts val="0"/>
              </a:spcAft>
            </a:pPr>
            <a:r>
              <a:rPr lang="en-US" sz="2400" b="1" u="sng" dirty="0">
                <a:solidFill>
                  <a:srgbClr val="00AA50"/>
                </a:solidFill>
                <a:latin typeface="Calibri" panose="020F0502020204030204" pitchFamily="34" charset="0"/>
              </a:rPr>
              <a:t>Medicine</a:t>
            </a:r>
          </a:p>
          <a:p>
            <a:pPr algn="ctr">
              <a:spcBef>
                <a:spcPts val="0"/>
              </a:spcBef>
              <a:spcAft>
                <a:spcPts val="0"/>
              </a:spcAft>
            </a:pPr>
            <a:r>
              <a:rPr lang="en-US" sz="2400" b="1" dirty="0" smtClean="0">
                <a:solidFill>
                  <a:srgbClr val="00AA50"/>
                </a:solidFill>
                <a:latin typeface="Calibri" panose="020F0502020204030204" pitchFamily="34" charset="0"/>
              </a:rPr>
              <a:t>11% reduction </a:t>
            </a:r>
          </a:p>
        </p:txBody>
      </p:sp>
      <p:sp>
        <p:nvSpPr>
          <p:cNvPr id="20" name="Down Arrow 19"/>
          <p:cNvSpPr/>
          <p:nvPr/>
        </p:nvSpPr>
        <p:spPr bwMode="auto">
          <a:xfrm rot="16200000">
            <a:off x="7506070" y="2083094"/>
            <a:ext cx="546053" cy="742951"/>
          </a:xfrm>
          <a:prstGeom prst="downArrow">
            <a:avLst/>
          </a:prstGeom>
          <a:gradFill>
            <a:gsLst>
              <a:gs pos="0">
                <a:schemeClr val="accent1">
                  <a:tint val="66000"/>
                  <a:satMod val="160000"/>
                  <a:alpha val="10000"/>
                </a:schemeClr>
              </a:gs>
              <a:gs pos="50000">
                <a:schemeClr val="accent1">
                  <a:tint val="44500"/>
                  <a:satMod val="160000"/>
                </a:schemeClr>
              </a:gs>
              <a:gs pos="100000">
                <a:schemeClr val="accent1">
                  <a:tint val="23500"/>
                  <a:satMod val="160000"/>
                </a:schemeClr>
              </a:gs>
            </a:gsLst>
            <a:lin ang="5400000" scaled="0"/>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dirty="0">
              <a:latin typeface="Times" charset="0"/>
            </a:endParaRPr>
          </a:p>
        </p:txBody>
      </p:sp>
      <p:sp>
        <p:nvSpPr>
          <p:cNvPr id="21" name="Down Arrow 20"/>
          <p:cNvSpPr/>
          <p:nvPr/>
        </p:nvSpPr>
        <p:spPr bwMode="auto">
          <a:xfrm rot="16200000">
            <a:off x="7506070" y="5430845"/>
            <a:ext cx="546053" cy="742951"/>
          </a:xfrm>
          <a:prstGeom prst="downArrow">
            <a:avLst/>
          </a:prstGeom>
          <a:gradFill>
            <a:gsLst>
              <a:gs pos="0">
                <a:schemeClr val="accent1">
                  <a:tint val="66000"/>
                  <a:satMod val="160000"/>
                  <a:alpha val="10000"/>
                </a:schemeClr>
              </a:gs>
              <a:gs pos="50000">
                <a:schemeClr val="accent1">
                  <a:tint val="44500"/>
                  <a:satMod val="160000"/>
                </a:schemeClr>
              </a:gs>
              <a:gs pos="100000">
                <a:schemeClr val="accent1">
                  <a:tint val="23500"/>
                  <a:satMod val="160000"/>
                </a:schemeClr>
              </a:gs>
            </a:gsLst>
            <a:lin ang="5400000" scaled="0"/>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dirty="0">
              <a:latin typeface="Times" charset="0"/>
            </a:endParaRPr>
          </a:p>
        </p:txBody>
      </p:sp>
      <p:sp>
        <p:nvSpPr>
          <p:cNvPr id="22" name="Down Arrow 21"/>
          <p:cNvSpPr/>
          <p:nvPr/>
        </p:nvSpPr>
        <p:spPr bwMode="auto">
          <a:xfrm rot="16200000">
            <a:off x="7506069" y="3622721"/>
            <a:ext cx="546053" cy="742951"/>
          </a:xfrm>
          <a:prstGeom prst="downArrow">
            <a:avLst/>
          </a:prstGeom>
          <a:gradFill>
            <a:gsLst>
              <a:gs pos="0">
                <a:schemeClr val="accent1">
                  <a:tint val="66000"/>
                  <a:satMod val="160000"/>
                  <a:alpha val="10000"/>
                </a:schemeClr>
              </a:gs>
              <a:gs pos="50000">
                <a:schemeClr val="accent1">
                  <a:tint val="44500"/>
                  <a:satMod val="160000"/>
                </a:schemeClr>
              </a:gs>
              <a:gs pos="100000">
                <a:schemeClr val="accent1">
                  <a:tint val="23500"/>
                  <a:satMod val="160000"/>
                </a:schemeClr>
              </a:gs>
            </a:gsLst>
            <a:lin ang="5400000" scaled="0"/>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dirty="0">
              <a:latin typeface="Times" charset="0"/>
            </a:endParaRPr>
          </a:p>
        </p:txBody>
      </p:sp>
      <p:graphicFrame>
        <p:nvGraphicFramePr>
          <p:cNvPr id="29" name="Chart 28"/>
          <p:cNvGraphicFramePr>
            <a:graphicFrameLocks/>
          </p:cNvGraphicFramePr>
          <p:nvPr>
            <p:extLst>
              <p:ext uri="{D42A27DB-BD31-4B8C-83A1-F6EECF244321}">
                <p14:modId xmlns:p14="http://schemas.microsoft.com/office/powerpoint/2010/main" val="2937502414"/>
              </p:ext>
            </p:extLst>
          </p:nvPr>
        </p:nvGraphicFramePr>
        <p:xfrm>
          <a:off x="495300" y="1509285"/>
          <a:ext cx="6070855" cy="172287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0" name="Chart 29"/>
          <p:cNvGraphicFramePr>
            <a:graphicFrameLocks/>
          </p:cNvGraphicFramePr>
          <p:nvPr>
            <p:extLst>
              <p:ext uri="{D42A27DB-BD31-4B8C-83A1-F6EECF244321}">
                <p14:modId xmlns:p14="http://schemas.microsoft.com/office/powerpoint/2010/main" val="1551923736"/>
              </p:ext>
            </p:extLst>
          </p:nvPr>
        </p:nvGraphicFramePr>
        <p:xfrm>
          <a:off x="495300" y="3327511"/>
          <a:ext cx="6070853" cy="1610283"/>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1" name="Chart 30"/>
          <p:cNvGraphicFramePr>
            <a:graphicFrameLocks/>
          </p:cNvGraphicFramePr>
          <p:nvPr>
            <p:extLst>
              <p:ext uri="{D42A27DB-BD31-4B8C-83A1-F6EECF244321}">
                <p14:modId xmlns:p14="http://schemas.microsoft.com/office/powerpoint/2010/main" val="689192816"/>
              </p:ext>
            </p:extLst>
          </p:nvPr>
        </p:nvGraphicFramePr>
        <p:xfrm>
          <a:off x="495300" y="5020959"/>
          <a:ext cx="6070856" cy="1598003"/>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576530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406" y="712053"/>
            <a:ext cx="10363200" cy="737924"/>
          </a:xfrm>
        </p:spPr>
        <p:txBody>
          <a:bodyPr/>
          <a:lstStyle/>
          <a:p>
            <a:r>
              <a:rPr lang="en-US" sz="3000" dirty="0"/>
              <a:t>Results: OR Hold</a:t>
            </a: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E0A463-0C27-48A6-A4A6-3FDCC685C878}" type="slidenum">
              <a:rPr kumimoji="0" lang="en-US" altLang="en-US" sz="1200" b="0" i="0" u="none" strike="noStrike" kern="1200" cap="none" spc="0" normalizeH="0" baseline="0" noProof="0" smtClean="0">
                <a:ln>
                  <a:noFill/>
                </a:ln>
                <a:solidFill>
                  <a:srgbClr val="254B8E"/>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altLang="en-US" sz="1200" b="0" i="0" u="none" strike="noStrike" kern="1200" cap="none" spc="0" normalizeH="0" baseline="0" noProof="0">
              <a:ln>
                <a:noFill/>
              </a:ln>
              <a:solidFill>
                <a:srgbClr val="002C77"/>
              </a:solidFill>
              <a:effectLst/>
              <a:uLnTx/>
              <a:uFillTx/>
              <a:latin typeface="Arial"/>
              <a:ea typeface="+mn-ea"/>
              <a:cs typeface="+mn-cs"/>
            </a:endParaRPr>
          </a:p>
        </p:txBody>
      </p:sp>
      <p:sp>
        <p:nvSpPr>
          <p:cNvPr id="5" name="TextBox 4"/>
          <p:cNvSpPr txBox="1"/>
          <p:nvPr/>
        </p:nvSpPr>
        <p:spPr>
          <a:xfrm>
            <a:off x="8603235" y="3896047"/>
            <a:ext cx="3326552" cy="2308324"/>
          </a:xfrm>
          <a:prstGeom prst="rect">
            <a:avLst/>
          </a:prstGeom>
          <a:noFill/>
        </p:spPr>
        <p:txBody>
          <a:bodyPr wrap="none" rtlCol="0">
            <a:spAutoFit/>
          </a:bodyPr>
          <a:lstStyle/>
          <a:p>
            <a:r>
              <a:rPr lang="en-US" b="1" dirty="0" smtClean="0"/>
              <a:t>PACU and ICU Holds</a:t>
            </a:r>
          </a:p>
          <a:p>
            <a:endParaRPr lang="en-US" b="1" dirty="0"/>
          </a:p>
          <a:p>
            <a:r>
              <a:rPr lang="en-US" b="1" dirty="0" smtClean="0"/>
              <a:t>Both number of holds and</a:t>
            </a:r>
          </a:p>
          <a:p>
            <a:r>
              <a:rPr lang="en-US" b="1" dirty="0" smtClean="0"/>
              <a:t>Length of hold are down</a:t>
            </a:r>
          </a:p>
          <a:p>
            <a:endParaRPr lang="en-US" b="1" dirty="0"/>
          </a:p>
          <a:p>
            <a:r>
              <a:rPr lang="en-US" b="1" dirty="0" smtClean="0"/>
              <a:t>Developing predictive model</a:t>
            </a:r>
          </a:p>
          <a:p>
            <a:endParaRPr lang="en-US" b="1" dirty="0"/>
          </a:p>
          <a:p>
            <a:r>
              <a:rPr lang="en-US" b="1" dirty="0" smtClean="0"/>
              <a:t>Weekly planning huddle</a:t>
            </a:r>
            <a:endParaRPr lang="en-US" b="1" dirty="0"/>
          </a:p>
        </p:txBody>
      </p:sp>
      <p:graphicFrame>
        <p:nvGraphicFramePr>
          <p:cNvPr id="7" name="Chart 6"/>
          <p:cNvGraphicFramePr>
            <a:graphicFrameLocks/>
          </p:cNvGraphicFramePr>
          <p:nvPr>
            <p:extLst>
              <p:ext uri="{D42A27DB-BD31-4B8C-83A1-F6EECF244321}">
                <p14:modId xmlns:p14="http://schemas.microsoft.com/office/powerpoint/2010/main" val="572498908"/>
              </p:ext>
            </p:extLst>
          </p:nvPr>
        </p:nvGraphicFramePr>
        <p:xfrm>
          <a:off x="828712" y="1686519"/>
          <a:ext cx="6852249" cy="4790481"/>
        </p:xfrm>
        <a:graphic>
          <a:graphicData uri="http://schemas.openxmlformats.org/drawingml/2006/chart">
            <c:chart xmlns:c="http://schemas.openxmlformats.org/drawingml/2006/chart" xmlns:r="http://schemas.openxmlformats.org/officeDocument/2006/relationships" r:id="rId2"/>
          </a:graphicData>
        </a:graphic>
      </p:graphicFrame>
      <p:sp>
        <p:nvSpPr>
          <p:cNvPr id="8" name="Down Arrow 7"/>
          <p:cNvSpPr/>
          <p:nvPr/>
        </p:nvSpPr>
        <p:spPr bwMode="auto">
          <a:xfrm rot="16200000">
            <a:off x="8560238" y="2766390"/>
            <a:ext cx="546053" cy="742951"/>
          </a:xfrm>
          <a:prstGeom prst="downArrow">
            <a:avLst/>
          </a:prstGeom>
          <a:solidFill>
            <a:srgbClr val="0070C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dirty="0">
              <a:latin typeface="Times" charset="0"/>
            </a:endParaRPr>
          </a:p>
        </p:txBody>
      </p:sp>
      <p:sp>
        <p:nvSpPr>
          <p:cNvPr id="9" name="TextBox 8"/>
          <p:cNvSpPr txBox="1"/>
          <p:nvPr/>
        </p:nvSpPr>
        <p:spPr>
          <a:xfrm>
            <a:off x="9366644" y="2640793"/>
            <a:ext cx="2334177" cy="830997"/>
          </a:xfrm>
          <a:prstGeom prst="rect">
            <a:avLst/>
          </a:prstGeom>
          <a:noFill/>
        </p:spPr>
        <p:txBody>
          <a:bodyPr wrap="square" rtlCol="0">
            <a:spAutoFit/>
          </a:bodyPr>
          <a:lstStyle/>
          <a:p>
            <a:pPr algn="ctr">
              <a:spcBef>
                <a:spcPts val="0"/>
              </a:spcBef>
              <a:spcAft>
                <a:spcPts val="0"/>
              </a:spcAft>
            </a:pPr>
            <a:r>
              <a:rPr lang="en-US" sz="2400" b="1" u="sng" dirty="0" smtClean="0">
                <a:solidFill>
                  <a:srgbClr val="00B050"/>
                </a:solidFill>
                <a:latin typeface="Calibri" panose="020F0502020204030204" pitchFamily="34" charset="0"/>
              </a:rPr>
              <a:t>OR Holds</a:t>
            </a:r>
            <a:endParaRPr lang="en-US" sz="2400" b="1" u="sng" dirty="0">
              <a:solidFill>
                <a:srgbClr val="00B050"/>
              </a:solidFill>
              <a:latin typeface="Calibri" panose="020F0502020204030204" pitchFamily="34" charset="0"/>
            </a:endParaRPr>
          </a:p>
          <a:p>
            <a:pPr algn="ctr">
              <a:spcBef>
                <a:spcPts val="0"/>
              </a:spcBef>
              <a:spcAft>
                <a:spcPts val="0"/>
              </a:spcAft>
            </a:pPr>
            <a:r>
              <a:rPr lang="en-US" sz="2400" b="1" dirty="0" smtClean="0">
                <a:solidFill>
                  <a:srgbClr val="00B050"/>
                </a:solidFill>
                <a:latin typeface="Calibri" panose="020F0502020204030204" pitchFamily="34" charset="0"/>
              </a:rPr>
              <a:t>86% </a:t>
            </a:r>
            <a:r>
              <a:rPr lang="en-US" sz="2400" b="1" dirty="0">
                <a:solidFill>
                  <a:srgbClr val="00B050"/>
                </a:solidFill>
                <a:latin typeface="Calibri" panose="020F0502020204030204" pitchFamily="34" charset="0"/>
              </a:rPr>
              <a:t>reduction </a:t>
            </a:r>
          </a:p>
        </p:txBody>
      </p:sp>
    </p:spTree>
    <p:extLst>
      <p:ext uri="{BB962C8B-B14F-4D97-AF65-F5344CB8AC3E}">
        <p14:creationId xmlns:p14="http://schemas.microsoft.com/office/powerpoint/2010/main" val="2628679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406" y="712053"/>
            <a:ext cx="10363200" cy="737924"/>
          </a:xfrm>
        </p:spPr>
        <p:txBody>
          <a:bodyPr/>
          <a:lstStyle/>
          <a:p>
            <a:r>
              <a:rPr lang="en-US" sz="3000" dirty="0"/>
              <a:t>Results: Inpatient Boarding</a:t>
            </a: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E0A463-0C27-48A6-A4A6-3FDCC685C878}" type="slidenum">
              <a:rPr kumimoji="0" lang="en-US" altLang="en-US" sz="1200" b="0" i="0" u="none" strike="noStrike" kern="1200" cap="none" spc="0" normalizeH="0" baseline="0" noProof="0" smtClean="0">
                <a:ln>
                  <a:noFill/>
                </a:ln>
                <a:solidFill>
                  <a:srgbClr val="254B8E"/>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altLang="en-US" sz="1200" b="0" i="0" u="none" strike="noStrike" kern="1200" cap="none" spc="0" normalizeH="0" baseline="0" noProof="0">
              <a:ln>
                <a:noFill/>
              </a:ln>
              <a:solidFill>
                <a:srgbClr val="002C77"/>
              </a:solidFill>
              <a:effectLst/>
              <a:uLnTx/>
              <a:uFillTx/>
              <a:latin typeface="Arial"/>
              <a:ea typeface="+mn-ea"/>
              <a:cs typeface="+mn-cs"/>
            </a:endParaRPr>
          </a:p>
        </p:txBody>
      </p:sp>
      <p:pic>
        <p:nvPicPr>
          <p:cNvPr id="3" name="Picture 2"/>
          <p:cNvPicPr>
            <a:picLocks noChangeAspect="1"/>
          </p:cNvPicPr>
          <p:nvPr/>
        </p:nvPicPr>
        <p:blipFill>
          <a:blip r:embed="rId2"/>
          <a:stretch>
            <a:fillRect/>
          </a:stretch>
        </p:blipFill>
        <p:spPr>
          <a:xfrm>
            <a:off x="196544" y="1692184"/>
            <a:ext cx="5732102" cy="4390209"/>
          </a:xfrm>
          <a:prstGeom prst="rect">
            <a:avLst/>
          </a:prstGeom>
        </p:spPr>
      </p:pic>
      <p:sp>
        <p:nvSpPr>
          <p:cNvPr id="5" name="Oval 4"/>
          <p:cNvSpPr/>
          <p:nvPr/>
        </p:nvSpPr>
        <p:spPr bwMode="auto">
          <a:xfrm>
            <a:off x="395406" y="3032281"/>
            <a:ext cx="600891" cy="600892"/>
          </a:xfrm>
          <a:prstGeom prst="ellipse">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charset="0"/>
            </a:endParaRPr>
          </a:p>
        </p:txBody>
      </p:sp>
      <p:sp>
        <p:nvSpPr>
          <p:cNvPr id="9" name="Oval 8"/>
          <p:cNvSpPr/>
          <p:nvPr/>
        </p:nvSpPr>
        <p:spPr bwMode="auto">
          <a:xfrm>
            <a:off x="5421086" y="3586842"/>
            <a:ext cx="600891" cy="600892"/>
          </a:xfrm>
          <a:prstGeom prst="ellipse">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charset="0"/>
            </a:endParaRPr>
          </a:p>
        </p:txBody>
      </p:sp>
      <p:graphicFrame>
        <p:nvGraphicFramePr>
          <p:cNvPr id="8" name="Chart 7"/>
          <p:cNvGraphicFramePr>
            <a:graphicFrameLocks/>
          </p:cNvGraphicFramePr>
          <p:nvPr>
            <p:extLst>
              <p:ext uri="{D42A27DB-BD31-4B8C-83A1-F6EECF244321}">
                <p14:modId xmlns:p14="http://schemas.microsoft.com/office/powerpoint/2010/main" val="1573563898"/>
              </p:ext>
            </p:extLst>
          </p:nvPr>
        </p:nvGraphicFramePr>
        <p:xfrm>
          <a:off x="6021978" y="1692183"/>
          <a:ext cx="6037416" cy="439020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301485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E0A463-0C27-48A6-A4A6-3FDCC685C878}" type="slidenum">
              <a:rPr kumimoji="0" lang="en-US" altLang="en-US" sz="1200" b="0" i="0" u="none" strike="noStrike" kern="1200" cap="none" spc="0" normalizeH="0" baseline="0" noProof="0" smtClean="0">
                <a:ln>
                  <a:noFill/>
                </a:ln>
                <a:solidFill>
                  <a:srgbClr val="254B8E"/>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altLang="en-US" sz="1200" b="0" i="0" u="none" strike="noStrike" kern="1200" cap="none" spc="0" normalizeH="0" baseline="0" noProof="0">
              <a:ln>
                <a:noFill/>
              </a:ln>
              <a:solidFill>
                <a:srgbClr val="002C77"/>
              </a:solidFill>
              <a:effectLst/>
              <a:uLnTx/>
              <a:uFillTx/>
              <a:latin typeface="Arial"/>
              <a:ea typeface="+mn-ea"/>
              <a:cs typeface="+mn-cs"/>
            </a:endParaRPr>
          </a:p>
        </p:txBody>
      </p:sp>
      <p:sp>
        <p:nvSpPr>
          <p:cNvPr id="2" name="Title 1"/>
          <p:cNvSpPr>
            <a:spLocks noGrp="1"/>
          </p:cNvSpPr>
          <p:nvPr>
            <p:ph type="title"/>
          </p:nvPr>
        </p:nvSpPr>
        <p:spPr/>
        <p:txBody>
          <a:bodyPr anchor="ctr"/>
          <a:lstStyle/>
          <a:p>
            <a:r>
              <a:rPr lang="en-US" sz="3000" dirty="0"/>
              <a:t>Results: The Queuing Curve Tipping Point</a:t>
            </a:r>
          </a:p>
        </p:txBody>
      </p:sp>
      <p:sp>
        <p:nvSpPr>
          <p:cNvPr id="5" name="Rectangle 4"/>
          <p:cNvSpPr/>
          <p:nvPr/>
        </p:nvSpPr>
        <p:spPr>
          <a:xfrm>
            <a:off x="313509" y="6303481"/>
            <a:ext cx="896982" cy="4108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2"/>
          <a:stretch>
            <a:fillRect/>
          </a:stretch>
        </p:blipFill>
        <p:spPr>
          <a:xfrm>
            <a:off x="753857" y="1933304"/>
            <a:ext cx="10617175" cy="4370178"/>
          </a:xfrm>
          <a:prstGeom prst="rect">
            <a:avLst/>
          </a:prstGeom>
        </p:spPr>
      </p:pic>
    </p:spTree>
    <p:extLst>
      <p:ext uri="{BB962C8B-B14F-4D97-AF65-F5344CB8AC3E}">
        <p14:creationId xmlns:p14="http://schemas.microsoft.com/office/powerpoint/2010/main" val="2878699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E0A463-0C27-48A6-A4A6-3FDCC685C878}" type="slidenum">
              <a:rPr kumimoji="0" lang="en-US" altLang="en-US" sz="1200" b="0" i="0" u="none" strike="noStrike" kern="1200" cap="none" spc="0" normalizeH="0" baseline="0" noProof="0" smtClean="0">
                <a:ln>
                  <a:noFill/>
                </a:ln>
                <a:solidFill>
                  <a:srgbClr val="254B8E"/>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altLang="en-US" sz="1200" b="0" i="0" u="none" strike="noStrike" kern="1200" cap="none" spc="0" normalizeH="0" baseline="0" noProof="0">
              <a:ln>
                <a:noFill/>
              </a:ln>
              <a:solidFill>
                <a:srgbClr val="002C77"/>
              </a:solidFill>
              <a:effectLst/>
              <a:uLnTx/>
              <a:uFillTx/>
              <a:latin typeface="Arial"/>
              <a:ea typeface="+mn-ea"/>
              <a:cs typeface="+mn-cs"/>
            </a:endParaRPr>
          </a:p>
        </p:txBody>
      </p:sp>
      <p:sp>
        <p:nvSpPr>
          <p:cNvPr id="2" name="Title 1"/>
          <p:cNvSpPr>
            <a:spLocks noGrp="1"/>
          </p:cNvSpPr>
          <p:nvPr>
            <p:ph type="title"/>
          </p:nvPr>
        </p:nvSpPr>
        <p:spPr/>
        <p:txBody>
          <a:bodyPr anchor="ctr"/>
          <a:lstStyle/>
          <a:p>
            <a:r>
              <a:rPr lang="en-US" sz="3000" dirty="0"/>
              <a:t>Queuing Curve - The Tipping Point</a:t>
            </a:r>
          </a:p>
        </p:txBody>
      </p:sp>
      <p:sp>
        <p:nvSpPr>
          <p:cNvPr id="8" name="Rectangle 7"/>
          <p:cNvSpPr/>
          <p:nvPr/>
        </p:nvSpPr>
        <p:spPr>
          <a:xfrm>
            <a:off x="313509" y="6303481"/>
            <a:ext cx="896982" cy="4108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9" name="Chart 8"/>
          <p:cNvGraphicFramePr>
            <a:graphicFrameLocks/>
          </p:cNvGraphicFramePr>
          <p:nvPr>
            <p:extLst>
              <p:ext uri="{D42A27DB-BD31-4B8C-83A1-F6EECF244321}">
                <p14:modId xmlns:p14="http://schemas.microsoft.com/office/powerpoint/2010/main" val="1223495108"/>
              </p:ext>
            </p:extLst>
          </p:nvPr>
        </p:nvGraphicFramePr>
        <p:xfrm>
          <a:off x="1502229" y="1523125"/>
          <a:ext cx="8833082" cy="4985770"/>
        </p:xfrm>
        <a:graphic>
          <a:graphicData uri="http://schemas.openxmlformats.org/drawingml/2006/chart">
            <c:chart xmlns:c="http://schemas.openxmlformats.org/drawingml/2006/chart" xmlns:r="http://schemas.openxmlformats.org/officeDocument/2006/relationships" r:id="rId2"/>
          </a:graphicData>
        </a:graphic>
      </p:graphicFrame>
      <p:sp>
        <p:nvSpPr>
          <p:cNvPr id="11" name="Arrow: Right 11"/>
          <p:cNvSpPr/>
          <p:nvPr/>
        </p:nvSpPr>
        <p:spPr bwMode="auto">
          <a:xfrm flipH="1">
            <a:off x="7794478" y="4016010"/>
            <a:ext cx="900752" cy="437361"/>
          </a:xfrm>
          <a:prstGeom prst="rightArrow">
            <a:avLst>
              <a:gd name="adj1" fmla="val 61465"/>
              <a:gd name="adj2" fmla="val 50000"/>
            </a:avLst>
          </a:prstGeom>
          <a:solidFill>
            <a:schemeClr val="accent6">
              <a:lumMod val="75000"/>
            </a:schemeClr>
          </a:solidFill>
          <a:ln>
            <a:no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en-US" sz="1600" b="1" dirty="0" smtClean="0">
                <a:solidFill>
                  <a:schemeClr val="bg1"/>
                </a:solidFill>
              </a:rPr>
              <a:t>94%</a:t>
            </a:r>
            <a:endParaRPr lang="en-US" sz="1600" b="1" dirty="0">
              <a:solidFill>
                <a:schemeClr val="bg1"/>
              </a:solidFill>
            </a:endParaRPr>
          </a:p>
        </p:txBody>
      </p:sp>
      <p:sp>
        <p:nvSpPr>
          <p:cNvPr id="4" name="Rounded Rectangle 3"/>
          <p:cNvSpPr/>
          <p:nvPr/>
        </p:nvSpPr>
        <p:spPr bwMode="auto">
          <a:xfrm>
            <a:off x="1502229" y="5697542"/>
            <a:ext cx="8833082" cy="658372"/>
          </a:xfrm>
          <a:prstGeom prst="roundRect">
            <a:avLst/>
          </a:prstGeom>
          <a:solidFill>
            <a:srgbClr val="FFC00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2000" dirty="0">
                <a:solidFill>
                  <a:schemeClr val="bg1"/>
                </a:solidFill>
              </a:rPr>
              <a:t>Increasing tipping point from 86% </a:t>
            </a:r>
            <a:r>
              <a:rPr lang="en-US" sz="2000" dirty="0">
                <a:solidFill>
                  <a:schemeClr val="bg1"/>
                </a:solidFill>
                <a:sym typeface="Wingdings" panose="05000000000000000000" pitchFamily="2" charset="2"/>
              </a:rPr>
              <a:t> </a:t>
            </a:r>
            <a:r>
              <a:rPr lang="en-US" sz="2000" dirty="0" smtClean="0">
                <a:solidFill>
                  <a:schemeClr val="bg1"/>
                </a:solidFill>
                <a:sym typeface="Wingdings" panose="05000000000000000000" pitchFamily="2" charset="2"/>
              </a:rPr>
              <a:t>94%, </a:t>
            </a:r>
            <a:r>
              <a:rPr lang="en-US" sz="2000" dirty="0">
                <a:solidFill>
                  <a:schemeClr val="bg1"/>
                </a:solidFill>
                <a:sym typeface="Wingdings" panose="05000000000000000000" pitchFamily="2" charset="2"/>
              </a:rPr>
              <a:t>e</a:t>
            </a:r>
            <a:r>
              <a:rPr lang="en-US" sz="2000" dirty="0">
                <a:solidFill>
                  <a:schemeClr val="bg1"/>
                </a:solidFill>
              </a:rPr>
              <a:t>ffectively expands capacity by </a:t>
            </a:r>
            <a:r>
              <a:rPr lang="en-US" sz="2000" b="1" dirty="0">
                <a:solidFill>
                  <a:schemeClr val="bg1"/>
                </a:solidFill>
              </a:rPr>
              <a:t>16 beds.</a:t>
            </a:r>
            <a:endParaRPr kumimoji="0" lang="en-US" sz="2000" b="1" i="0" u="none" strike="noStrike" cap="none" normalizeH="0" baseline="0" dirty="0">
              <a:ln>
                <a:noFill/>
              </a:ln>
              <a:solidFill>
                <a:schemeClr val="bg1"/>
              </a:solidFill>
              <a:effectLst/>
            </a:endParaRPr>
          </a:p>
        </p:txBody>
      </p:sp>
    </p:spTree>
    <p:extLst>
      <p:ext uri="{BB962C8B-B14F-4D97-AF65-F5344CB8AC3E}">
        <p14:creationId xmlns:p14="http://schemas.microsoft.com/office/powerpoint/2010/main" val="2308512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E0A463-0C27-48A6-A4A6-3FDCC685C878}" type="slidenum">
              <a:rPr kumimoji="0" lang="en-US" altLang="en-US" sz="1200" b="0" i="0" u="none" strike="noStrike" kern="1200" cap="none" spc="0" normalizeH="0" baseline="0" noProof="0" smtClean="0">
                <a:ln>
                  <a:noFill/>
                </a:ln>
                <a:solidFill>
                  <a:srgbClr val="254B8E"/>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altLang="en-US" sz="1200" b="0" i="0" u="none" strike="noStrike" kern="1200" cap="none" spc="0" normalizeH="0" baseline="0" noProof="0">
              <a:ln>
                <a:noFill/>
              </a:ln>
              <a:solidFill>
                <a:srgbClr val="002C77"/>
              </a:solidFill>
              <a:effectLst/>
              <a:uLnTx/>
              <a:uFillTx/>
              <a:latin typeface="Arial"/>
              <a:ea typeface="+mn-ea"/>
              <a:cs typeface="+mn-cs"/>
            </a:endParaRPr>
          </a:p>
        </p:txBody>
      </p:sp>
      <p:sp>
        <p:nvSpPr>
          <p:cNvPr id="2" name="Title 1"/>
          <p:cNvSpPr>
            <a:spLocks noGrp="1"/>
          </p:cNvSpPr>
          <p:nvPr>
            <p:ph type="title"/>
          </p:nvPr>
        </p:nvSpPr>
        <p:spPr/>
        <p:txBody>
          <a:bodyPr anchor="ctr"/>
          <a:lstStyle/>
          <a:p>
            <a:r>
              <a:rPr lang="en-US" sz="3000" dirty="0"/>
              <a:t>Queuing Curve - The Tipping Point</a:t>
            </a:r>
          </a:p>
        </p:txBody>
      </p:sp>
      <p:sp>
        <p:nvSpPr>
          <p:cNvPr id="8" name="Rectangle 7"/>
          <p:cNvSpPr/>
          <p:nvPr/>
        </p:nvSpPr>
        <p:spPr>
          <a:xfrm>
            <a:off x="313509" y="6303481"/>
            <a:ext cx="896982" cy="4108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2"/>
          <a:stretch>
            <a:fillRect/>
          </a:stretch>
        </p:blipFill>
        <p:spPr>
          <a:xfrm>
            <a:off x="1609331" y="1502229"/>
            <a:ext cx="8371760" cy="4990265"/>
          </a:xfrm>
          <a:prstGeom prst="rect">
            <a:avLst/>
          </a:prstGeom>
        </p:spPr>
      </p:pic>
      <p:cxnSp>
        <p:nvCxnSpPr>
          <p:cNvPr id="12" name="Straight Connector 11"/>
          <p:cNvCxnSpPr/>
          <p:nvPr/>
        </p:nvCxnSpPr>
        <p:spPr>
          <a:xfrm flipH="1">
            <a:off x="6061731" y="1942984"/>
            <a:ext cx="24063" cy="4108753"/>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80880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 Placeholder 15"/>
          <p:cNvSpPr txBox="1">
            <a:spLocks/>
          </p:cNvSpPr>
          <p:nvPr/>
        </p:nvSpPr>
        <p:spPr>
          <a:xfrm>
            <a:off x="8252247" y="3791838"/>
            <a:ext cx="3391861" cy="379999"/>
          </a:xfrm>
          <a:prstGeom prst="rect">
            <a:avLst/>
          </a:prstGeom>
          <a:solidFill>
            <a:srgbClr val="1F497D"/>
          </a:solidFill>
        </p:spPr>
        <p:txBody>
          <a:bodyPr lIns="0" rIns="0" bIns="45720" anchor="ctr"/>
          <a:lstStyle/>
          <a:p>
            <a:pPr marL="173038">
              <a:lnSpc>
                <a:spcPct val="95000"/>
              </a:lnSpc>
              <a:defRPr/>
            </a:pPr>
            <a:r>
              <a:rPr lang="en-US" b="1" dirty="0">
                <a:solidFill>
                  <a:schemeClr val="bg1"/>
                </a:solidFill>
              </a:rPr>
              <a:t>System Design or Redesign</a:t>
            </a:r>
          </a:p>
        </p:txBody>
      </p:sp>
      <p:pic>
        <p:nvPicPr>
          <p:cNvPr id="4" name="Picture 3"/>
          <p:cNvPicPr>
            <a:picLocks noChangeAspect="1"/>
          </p:cNvPicPr>
          <p:nvPr/>
        </p:nvPicPr>
        <p:blipFill>
          <a:blip r:embed="rId3"/>
          <a:stretch>
            <a:fillRect/>
          </a:stretch>
        </p:blipFill>
        <p:spPr>
          <a:xfrm>
            <a:off x="8252247" y="1434986"/>
            <a:ext cx="3379205" cy="2356852"/>
          </a:xfrm>
          <a:prstGeom prst="rect">
            <a:avLst/>
          </a:prstGeom>
        </p:spPr>
      </p:pic>
      <p:sp>
        <p:nvSpPr>
          <p:cNvPr id="2" name="Title 1"/>
          <p:cNvSpPr>
            <a:spLocks noGrp="1"/>
          </p:cNvSpPr>
          <p:nvPr>
            <p:ph type="title"/>
          </p:nvPr>
        </p:nvSpPr>
        <p:spPr/>
        <p:txBody>
          <a:bodyPr anchor="ctr"/>
          <a:lstStyle/>
          <a:p>
            <a:r>
              <a:rPr lang="en-US" dirty="0"/>
              <a:t> Applying Tools from Other Industries</a:t>
            </a:r>
          </a:p>
        </p:txBody>
      </p:sp>
      <p:sp>
        <p:nvSpPr>
          <p:cNvPr id="3" name="Slide Number Placeholder 2"/>
          <p:cNvSpPr>
            <a:spLocks noGrp="1"/>
          </p:cNvSpPr>
          <p:nvPr>
            <p:ph type="sldNum" sz="quarter" idx="4"/>
          </p:nvPr>
        </p:nvSpPr>
        <p:spPr/>
        <p:txBody>
          <a:bodyPr/>
          <a:lstStyle/>
          <a:p>
            <a:fld id="{94F901E3-D89F-4B38-855A-28559E933E1D}" type="slidenum">
              <a:rPr lang="en-US" smtClean="0"/>
              <a:pPr/>
              <a:t>36</a:t>
            </a:fld>
            <a:endParaRPr lang="en-US"/>
          </a:p>
        </p:txBody>
      </p:sp>
      <p:grpSp>
        <p:nvGrpSpPr>
          <p:cNvPr id="18" name="Group 17"/>
          <p:cNvGrpSpPr/>
          <p:nvPr/>
        </p:nvGrpSpPr>
        <p:grpSpPr>
          <a:xfrm>
            <a:off x="495300" y="1707122"/>
            <a:ext cx="4080840" cy="2055038"/>
            <a:chOff x="495300" y="1331767"/>
            <a:chExt cx="5343398" cy="2668905"/>
          </a:xfrm>
        </p:grpSpPr>
        <p:pic>
          <p:nvPicPr>
            <p:cNvPr id="5" name="Picture 4"/>
            <p:cNvPicPr>
              <a:picLocks noChangeAspect="1"/>
            </p:cNvPicPr>
            <p:nvPr/>
          </p:nvPicPr>
          <p:blipFill>
            <a:blip r:embed="rId4" cstate="print"/>
            <a:stretch>
              <a:fillRect/>
            </a:stretch>
          </p:blipFill>
          <p:spPr>
            <a:xfrm>
              <a:off x="495300" y="1331767"/>
              <a:ext cx="5343398" cy="2257425"/>
            </a:xfrm>
            <a:prstGeom prst="rect">
              <a:avLst/>
            </a:prstGeom>
          </p:spPr>
        </p:pic>
        <p:sp>
          <p:nvSpPr>
            <p:cNvPr id="14" name="Text Placeholder 15"/>
            <p:cNvSpPr txBox="1">
              <a:spLocks/>
            </p:cNvSpPr>
            <p:nvPr/>
          </p:nvSpPr>
          <p:spPr>
            <a:xfrm>
              <a:off x="495300" y="3589192"/>
              <a:ext cx="5343398" cy="411480"/>
            </a:xfrm>
            <a:prstGeom prst="rect">
              <a:avLst/>
            </a:prstGeom>
            <a:solidFill>
              <a:srgbClr val="1F497D"/>
            </a:solidFill>
          </p:spPr>
          <p:txBody>
            <a:bodyPr lIns="0" rIns="0" bIns="45720" anchor="ctr"/>
            <a:lstStyle/>
            <a:p>
              <a:pPr marL="173038">
                <a:lnSpc>
                  <a:spcPct val="95000"/>
                </a:lnSpc>
                <a:defRPr/>
              </a:pPr>
              <a:r>
                <a:rPr lang="en-US" b="1" dirty="0">
                  <a:solidFill>
                    <a:schemeClr val="bg1"/>
                  </a:solidFill>
                </a:rPr>
                <a:t>Simulation Modeling</a:t>
              </a:r>
            </a:p>
          </p:txBody>
        </p:sp>
      </p:grpSp>
      <p:grpSp>
        <p:nvGrpSpPr>
          <p:cNvPr id="17" name="Group 16"/>
          <p:cNvGrpSpPr/>
          <p:nvPr/>
        </p:nvGrpSpPr>
        <p:grpSpPr>
          <a:xfrm>
            <a:off x="3109071" y="3125407"/>
            <a:ext cx="4198846" cy="2096768"/>
            <a:chOff x="4431446" y="4335694"/>
            <a:chExt cx="4198846" cy="2096768"/>
          </a:xfrm>
        </p:grpSpPr>
        <p:pic>
          <p:nvPicPr>
            <p:cNvPr id="7" name="Picture 6"/>
            <p:cNvPicPr>
              <a:picLocks noChangeAspect="1"/>
            </p:cNvPicPr>
            <p:nvPr/>
          </p:nvPicPr>
          <p:blipFill>
            <a:blip r:embed="rId5" cstate="print">
              <a:extLst>
                <a:ext uri="{28A0092B-C50C-407E-A947-70E740481C1C}">
                  <a14:useLocalDpi xmlns:a14="http://schemas.microsoft.com/office/drawing/2010/main"/>
                </a:ext>
              </a:extLst>
            </a:blip>
            <a:srcRect t="29080" b="13918"/>
            <a:stretch>
              <a:fillRect/>
            </a:stretch>
          </p:blipFill>
          <p:spPr>
            <a:xfrm>
              <a:off x="4431446" y="4335694"/>
              <a:ext cx="4198846" cy="1685288"/>
            </a:xfrm>
            <a:prstGeom prst="rect">
              <a:avLst/>
            </a:prstGeom>
          </p:spPr>
        </p:pic>
        <p:sp>
          <p:nvSpPr>
            <p:cNvPr id="15" name="Text Placeholder 15"/>
            <p:cNvSpPr txBox="1">
              <a:spLocks/>
            </p:cNvSpPr>
            <p:nvPr/>
          </p:nvSpPr>
          <p:spPr>
            <a:xfrm>
              <a:off x="4431446" y="6020982"/>
              <a:ext cx="4198846" cy="411480"/>
            </a:xfrm>
            <a:prstGeom prst="rect">
              <a:avLst/>
            </a:prstGeom>
            <a:solidFill>
              <a:srgbClr val="1F497D"/>
            </a:solidFill>
          </p:spPr>
          <p:txBody>
            <a:bodyPr lIns="0" rIns="0" bIns="45720" anchor="ctr"/>
            <a:lstStyle/>
            <a:p>
              <a:pPr marL="173038">
                <a:lnSpc>
                  <a:spcPct val="95000"/>
                </a:lnSpc>
                <a:defRPr/>
              </a:pPr>
              <a:r>
                <a:rPr lang="en-US" b="1" dirty="0">
                  <a:solidFill>
                    <a:schemeClr val="bg1"/>
                  </a:solidFill>
                </a:rPr>
                <a:t>Control Centers</a:t>
              </a:r>
            </a:p>
          </p:txBody>
        </p:sp>
      </p:grpSp>
      <p:grpSp>
        <p:nvGrpSpPr>
          <p:cNvPr id="19" name="Group 18"/>
          <p:cNvGrpSpPr/>
          <p:nvPr/>
        </p:nvGrpSpPr>
        <p:grpSpPr>
          <a:xfrm>
            <a:off x="6521824" y="4393283"/>
            <a:ext cx="3094505" cy="2335984"/>
            <a:chOff x="8304839" y="1331767"/>
            <a:chExt cx="3391861" cy="2668905"/>
          </a:xfrm>
        </p:grpSpPr>
        <p:pic>
          <p:nvPicPr>
            <p:cNvPr id="10" name="Picture 9"/>
            <p:cNvPicPr>
              <a:picLocks noChangeAspect="1"/>
            </p:cNvPicPr>
            <p:nvPr/>
          </p:nvPicPr>
          <p:blipFill>
            <a:blip r:embed="rId6" cstate="print"/>
            <a:srcRect l="1606"/>
            <a:stretch>
              <a:fillRect/>
            </a:stretch>
          </p:blipFill>
          <p:spPr>
            <a:xfrm>
              <a:off x="8304839" y="1331767"/>
              <a:ext cx="3391861" cy="2240280"/>
            </a:xfrm>
            <a:prstGeom prst="rect">
              <a:avLst/>
            </a:prstGeom>
          </p:spPr>
        </p:pic>
        <p:sp>
          <p:nvSpPr>
            <p:cNvPr id="16" name="Text Placeholder 15"/>
            <p:cNvSpPr txBox="1">
              <a:spLocks/>
            </p:cNvSpPr>
            <p:nvPr/>
          </p:nvSpPr>
          <p:spPr>
            <a:xfrm>
              <a:off x="8304839" y="3589192"/>
              <a:ext cx="3391861" cy="411480"/>
            </a:xfrm>
            <a:prstGeom prst="rect">
              <a:avLst/>
            </a:prstGeom>
            <a:solidFill>
              <a:srgbClr val="1F497D"/>
            </a:solidFill>
          </p:spPr>
          <p:txBody>
            <a:bodyPr lIns="0" rIns="0" bIns="45720" anchor="ctr"/>
            <a:lstStyle/>
            <a:p>
              <a:pPr marL="173038">
                <a:lnSpc>
                  <a:spcPct val="95000"/>
                </a:lnSpc>
                <a:defRPr/>
              </a:pPr>
              <a:r>
                <a:rPr lang="en-US" b="1" dirty="0">
                  <a:solidFill>
                    <a:schemeClr val="bg1"/>
                  </a:solidFill>
                </a:rPr>
                <a:t>Predictive Analytics</a:t>
              </a:r>
            </a:p>
          </p:txBody>
        </p:sp>
      </p:grpSp>
      <p:grpSp>
        <p:nvGrpSpPr>
          <p:cNvPr id="13" name="Group 12"/>
          <p:cNvGrpSpPr/>
          <p:nvPr/>
        </p:nvGrpSpPr>
        <p:grpSpPr>
          <a:xfrm>
            <a:off x="467960" y="1230798"/>
            <a:ext cx="11232708" cy="5498469"/>
            <a:chOff x="1076730" y="1568718"/>
            <a:chExt cx="10903072" cy="5110815"/>
          </a:xfrm>
        </p:grpSpPr>
        <p:grpSp>
          <p:nvGrpSpPr>
            <p:cNvPr id="20" name="Group 19"/>
            <p:cNvGrpSpPr/>
            <p:nvPr/>
          </p:nvGrpSpPr>
          <p:grpSpPr>
            <a:xfrm>
              <a:off x="1076730" y="1568718"/>
              <a:ext cx="10903072" cy="5110815"/>
              <a:chOff x="3878402" y="-1384245"/>
              <a:chExt cx="10903072" cy="5110815"/>
            </a:xfrm>
          </p:grpSpPr>
          <p:pic>
            <p:nvPicPr>
              <p:cNvPr id="22" name="Picture 21"/>
              <p:cNvPicPr>
                <a:picLocks noChangeAspect="1"/>
              </p:cNvPicPr>
              <p:nvPr/>
            </p:nvPicPr>
            <p:blipFill>
              <a:blip r:embed="rId7"/>
              <a:stretch>
                <a:fillRect/>
              </a:stretch>
            </p:blipFill>
            <p:spPr>
              <a:xfrm>
                <a:off x="3878402" y="-1384245"/>
                <a:ext cx="10903072" cy="5110815"/>
              </a:xfrm>
              <a:prstGeom prst="rect">
                <a:avLst/>
              </a:prstGeom>
            </p:spPr>
          </p:pic>
          <p:sp>
            <p:nvSpPr>
              <p:cNvPr id="23" name="TextBox 22"/>
              <p:cNvSpPr txBox="1"/>
              <p:nvPr/>
            </p:nvSpPr>
            <p:spPr>
              <a:xfrm>
                <a:off x="5505499" y="-1180057"/>
                <a:ext cx="7132320" cy="615553"/>
              </a:xfrm>
              <a:prstGeom prst="rect">
                <a:avLst/>
              </a:prstGeom>
              <a:noFill/>
            </p:spPr>
            <p:txBody>
              <a:bodyPr wrap="square" lIns="0" tIns="0" rIns="0" bIns="0" rtlCol="0">
                <a:spAutoFit/>
              </a:bodyPr>
              <a:lstStyle/>
              <a:p>
                <a:pPr algn="ctr"/>
                <a:r>
                  <a:rPr lang="en-US" sz="4000" b="1" dirty="0">
                    <a:solidFill>
                      <a:schemeClr val="bg1"/>
                    </a:solidFill>
                  </a:rPr>
                  <a:t>Systems Engineering</a:t>
                </a:r>
              </a:p>
            </p:txBody>
          </p:sp>
        </p:grpSp>
        <p:sp>
          <p:nvSpPr>
            <p:cNvPr id="21" name="TextBox 20"/>
            <p:cNvSpPr txBox="1"/>
            <p:nvPr/>
          </p:nvSpPr>
          <p:spPr>
            <a:xfrm>
              <a:off x="8528361" y="3080089"/>
              <a:ext cx="2947444" cy="1661993"/>
            </a:xfrm>
            <a:prstGeom prst="rect">
              <a:avLst/>
            </a:prstGeom>
            <a:noFill/>
          </p:spPr>
          <p:txBody>
            <a:bodyPr wrap="square" lIns="0" tIns="0" rIns="0" bIns="0" rtlCol="0">
              <a:spAutoFit/>
            </a:bodyPr>
            <a:lstStyle/>
            <a:p>
              <a:r>
                <a:rPr lang="en-US" sz="3600" b="1" dirty="0">
                  <a:solidFill>
                    <a:srgbClr val="FFC000"/>
                  </a:solidFill>
                </a:rPr>
                <a:t>Technology</a:t>
              </a:r>
            </a:p>
            <a:p>
              <a:r>
                <a:rPr lang="en-US" sz="3600" b="1" dirty="0">
                  <a:solidFill>
                    <a:srgbClr val="FFC000"/>
                  </a:solidFill>
                </a:rPr>
                <a:t>Process</a:t>
              </a:r>
            </a:p>
            <a:p>
              <a:r>
                <a:rPr lang="en-US" sz="3600" b="1" dirty="0">
                  <a:solidFill>
                    <a:srgbClr val="FFC000"/>
                  </a:solidFill>
                </a:rPr>
                <a:t>People</a:t>
              </a:r>
            </a:p>
          </p:txBody>
        </p:sp>
      </p:grpSp>
    </p:spTree>
    <p:extLst>
      <p:ext uri="{BB962C8B-B14F-4D97-AF65-F5344CB8AC3E}">
        <p14:creationId xmlns:p14="http://schemas.microsoft.com/office/powerpoint/2010/main" val="1479126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Recipe for success--Technology</a:t>
            </a:r>
          </a:p>
        </p:txBody>
      </p:sp>
      <p:sp>
        <p:nvSpPr>
          <p:cNvPr id="3" name="Content Placeholder 2"/>
          <p:cNvSpPr>
            <a:spLocks noGrp="1"/>
          </p:cNvSpPr>
          <p:nvPr>
            <p:ph sz="quarter" idx="13"/>
          </p:nvPr>
        </p:nvSpPr>
        <p:spPr>
          <a:xfrm>
            <a:off x="477829" y="2108497"/>
            <a:ext cx="5039383" cy="3694578"/>
          </a:xfrm>
        </p:spPr>
        <p:txBody>
          <a:bodyPr/>
          <a:lstStyle/>
          <a:p>
            <a:pPr marL="457200" indent="-457200">
              <a:buFont typeface="Arial" panose="020B0604020202020204" pitchFamily="34" charset="0"/>
              <a:buChar char="•"/>
            </a:pPr>
            <a:r>
              <a:rPr lang="en-US" b="1" dirty="0"/>
              <a:t>Simulation &amp; Advanced Modeling</a:t>
            </a:r>
          </a:p>
          <a:p>
            <a:pPr marL="457200" indent="-457200">
              <a:buFont typeface="Arial" panose="020B0604020202020204" pitchFamily="34" charset="0"/>
              <a:buChar char="•"/>
            </a:pPr>
            <a:r>
              <a:rPr lang="en-US" b="1" dirty="0"/>
              <a:t>Command Center</a:t>
            </a:r>
          </a:p>
          <a:p>
            <a:pPr marL="457200" indent="-457200">
              <a:buFont typeface="Arial" panose="020B0604020202020204" pitchFamily="34" charset="0"/>
              <a:buChar char="•"/>
            </a:pPr>
            <a:r>
              <a:rPr lang="en-US" b="1" dirty="0"/>
              <a:t>Data Analytics</a:t>
            </a:r>
          </a:p>
          <a:p>
            <a:pPr marL="676656" lvl="1" indent="-457200"/>
            <a:r>
              <a:rPr lang="en-US" b="1" dirty="0"/>
              <a:t>Real time data</a:t>
            </a:r>
          </a:p>
          <a:p>
            <a:pPr marL="676656" lvl="1" indent="-457200"/>
            <a:r>
              <a:rPr lang="en-US" b="1" dirty="0"/>
              <a:t>Predictive analytics</a:t>
            </a:r>
          </a:p>
          <a:p>
            <a:pPr marL="676656" lvl="1" indent="-457200"/>
            <a:endParaRPr lang="en-US" b="1" dirty="0"/>
          </a:p>
        </p:txBody>
      </p:sp>
      <p:sp>
        <p:nvSpPr>
          <p:cNvPr id="4" name="Slide Number Placeholder 3"/>
          <p:cNvSpPr>
            <a:spLocks noGrp="1"/>
          </p:cNvSpPr>
          <p:nvPr>
            <p:ph type="sldNum" sz="quarter" idx="4"/>
          </p:nvPr>
        </p:nvSpPr>
        <p:spPr/>
        <p:txBody>
          <a:bodyPr/>
          <a:lstStyle/>
          <a:p>
            <a:fld id="{00E6A5BD-C011-4A45-AA3A-201790FB7F2B}" type="slidenum">
              <a:rPr lang="en-CA" smtClean="0"/>
              <a:pPr/>
              <a:t>37</a:t>
            </a:fld>
            <a:endParaRPr lang="en-CA" dirty="0"/>
          </a:p>
        </p:txBody>
      </p:sp>
      <p:grpSp>
        <p:nvGrpSpPr>
          <p:cNvPr id="7" name="Group 6"/>
          <p:cNvGrpSpPr/>
          <p:nvPr/>
        </p:nvGrpSpPr>
        <p:grpSpPr>
          <a:xfrm>
            <a:off x="5153891" y="2108497"/>
            <a:ext cx="6763789" cy="3611219"/>
            <a:chOff x="1076730" y="1568718"/>
            <a:chExt cx="10903072" cy="5110815"/>
          </a:xfrm>
        </p:grpSpPr>
        <p:grpSp>
          <p:nvGrpSpPr>
            <p:cNvPr id="8" name="Group 7"/>
            <p:cNvGrpSpPr/>
            <p:nvPr/>
          </p:nvGrpSpPr>
          <p:grpSpPr>
            <a:xfrm>
              <a:off x="1076730" y="1568718"/>
              <a:ext cx="10903072" cy="5110815"/>
              <a:chOff x="3878402" y="-1384245"/>
              <a:chExt cx="10903072" cy="5110815"/>
            </a:xfrm>
          </p:grpSpPr>
          <p:pic>
            <p:nvPicPr>
              <p:cNvPr id="10" name="Picture 9"/>
              <p:cNvPicPr>
                <a:picLocks noChangeAspect="1"/>
              </p:cNvPicPr>
              <p:nvPr/>
            </p:nvPicPr>
            <p:blipFill>
              <a:blip r:embed="rId2"/>
              <a:stretch>
                <a:fillRect/>
              </a:stretch>
            </p:blipFill>
            <p:spPr>
              <a:xfrm>
                <a:off x="3878402" y="-1384245"/>
                <a:ext cx="10903072" cy="5110815"/>
              </a:xfrm>
              <a:prstGeom prst="rect">
                <a:avLst/>
              </a:prstGeom>
            </p:spPr>
          </p:pic>
          <p:sp>
            <p:nvSpPr>
              <p:cNvPr id="11" name="TextBox 10"/>
              <p:cNvSpPr txBox="1"/>
              <p:nvPr/>
            </p:nvSpPr>
            <p:spPr>
              <a:xfrm>
                <a:off x="5505499" y="-1180057"/>
                <a:ext cx="7132320" cy="638574"/>
              </a:xfrm>
              <a:prstGeom prst="rect">
                <a:avLst/>
              </a:prstGeom>
              <a:noFill/>
            </p:spPr>
            <p:txBody>
              <a:bodyPr wrap="square" lIns="0" tIns="0" rIns="0" bIns="0" rtlCol="0">
                <a:spAutoFit/>
              </a:bodyPr>
              <a:lstStyle/>
              <a:p>
                <a:pPr algn="ctr"/>
                <a:r>
                  <a:rPr lang="en-US" sz="2800" b="1" dirty="0">
                    <a:solidFill>
                      <a:schemeClr val="bg1"/>
                    </a:solidFill>
                  </a:rPr>
                  <a:t>Systems Engineering</a:t>
                </a:r>
              </a:p>
            </p:txBody>
          </p:sp>
        </p:grpSp>
        <p:sp>
          <p:nvSpPr>
            <p:cNvPr id="9" name="TextBox 8"/>
            <p:cNvSpPr txBox="1"/>
            <p:nvPr/>
          </p:nvSpPr>
          <p:spPr>
            <a:xfrm>
              <a:off x="7443881" y="3039128"/>
              <a:ext cx="3494488" cy="547350"/>
            </a:xfrm>
            <a:prstGeom prst="rect">
              <a:avLst/>
            </a:prstGeom>
            <a:noFill/>
          </p:spPr>
          <p:txBody>
            <a:bodyPr wrap="square" lIns="0" tIns="0" rIns="0" bIns="0" rtlCol="0">
              <a:spAutoFit/>
            </a:bodyPr>
            <a:lstStyle/>
            <a:p>
              <a:r>
                <a:rPr lang="en-US" sz="2400" b="1" dirty="0">
                  <a:solidFill>
                    <a:srgbClr val="FFC000"/>
                  </a:solidFill>
                </a:rPr>
                <a:t>Technology</a:t>
              </a:r>
            </a:p>
          </p:txBody>
        </p:sp>
      </p:grpSp>
      <p:sp>
        <p:nvSpPr>
          <p:cNvPr id="12" name="Rectangle 11"/>
          <p:cNvSpPr/>
          <p:nvPr/>
        </p:nvSpPr>
        <p:spPr>
          <a:xfrm>
            <a:off x="313509" y="6303481"/>
            <a:ext cx="896982" cy="4108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74197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p:txBody>
          <a:bodyPr/>
          <a:lstStyle/>
          <a:p>
            <a:r>
              <a:rPr lang="en-US" dirty="0"/>
              <a:t>Technology – Simulation Modeling</a:t>
            </a:r>
          </a:p>
        </p:txBody>
      </p:sp>
      <p:sp>
        <p:nvSpPr>
          <p:cNvPr id="4" name="Slide Number Placeholder 3"/>
          <p:cNvSpPr>
            <a:spLocks noGrp="1"/>
          </p:cNvSpPr>
          <p:nvPr>
            <p:ph type="sldNum" sz="quarter" idx="4"/>
          </p:nvPr>
        </p:nvSpPr>
        <p:spPr/>
        <p:txBody>
          <a:bodyPr/>
          <a:lstStyle/>
          <a:p>
            <a:fld id="{00E6A5BD-C011-4A45-AA3A-201790FB7F2B}" type="slidenum">
              <a:rPr lang="en-CA" smtClean="0"/>
              <a:pPr/>
              <a:t>38</a:t>
            </a:fld>
            <a:endParaRPr lang="en-CA"/>
          </a:p>
        </p:txBody>
      </p:sp>
      <p:pic>
        <p:nvPicPr>
          <p:cNvPr id="7" name="Picture 6">
            <a:extLst>
              <a:ext uri="{FF2B5EF4-FFF2-40B4-BE49-F238E27FC236}">
                <a16:creationId xmlns:a16="http://schemas.microsoft.com/office/drawing/2014/main" id="{9E332522-491D-4324-919A-BB7C56E18AFB}"/>
              </a:ext>
            </a:extLst>
          </p:cNvPr>
          <p:cNvPicPr>
            <a:picLocks noChangeAspect="1"/>
          </p:cNvPicPr>
          <p:nvPr/>
        </p:nvPicPr>
        <p:blipFill>
          <a:blip r:embed="rId3"/>
          <a:stretch>
            <a:fillRect/>
          </a:stretch>
        </p:blipFill>
        <p:spPr>
          <a:xfrm>
            <a:off x="404891" y="1277067"/>
            <a:ext cx="11382218" cy="4737003"/>
          </a:xfrm>
          <a:prstGeom prst="rect">
            <a:avLst/>
          </a:prstGeom>
        </p:spPr>
      </p:pic>
      <p:sp>
        <p:nvSpPr>
          <p:cNvPr id="5" name="Rectangle 4"/>
          <p:cNvSpPr/>
          <p:nvPr/>
        </p:nvSpPr>
        <p:spPr>
          <a:xfrm>
            <a:off x="313509" y="6303481"/>
            <a:ext cx="896982" cy="4108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3705377" y="6039140"/>
            <a:ext cx="4781245" cy="430887"/>
          </a:xfrm>
          <a:prstGeom prst="rect">
            <a:avLst/>
          </a:prstGeom>
          <a:noFill/>
        </p:spPr>
        <p:txBody>
          <a:bodyPr wrap="none" lIns="0" tIns="0" rIns="0" bIns="0" rtlCol="0">
            <a:spAutoFit/>
          </a:bodyPr>
          <a:lstStyle/>
          <a:p>
            <a:r>
              <a:rPr lang="en-US" sz="2800" b="1" dirty="0" smtClean="0">
                <a:solidFill>
                  <a:schemeClr val="accent2"/>
                </a:solidFill>
              </a:rPr>
              <a:t>The Annual Budget Process</a:t>
            </a:r>
          </a:p>
        </p:txBody>
      </p:sp>
    </p:spTree>
    <p:extLst>
      <p:ext uri="{BB962C8B-B14F-4D97-AF65-F5344CB8AC3E}">
        <p14:creationId xmlns:p14="http://schemas.microsoft.com/office/powerpoint/2010/main" val="1713804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25265" y="2586369"/>
            <a:ext cx="5559425" cy="3613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1783308" y="390256"/>
            <a:ext cx="8201025" cy="1143000"/>
          </a:xfrm>
        </p:spPr>
        <p:txBody>
          <a:bodyPr/>
          <a:lstStyle/>
          <a:p>
            <a:r>
              <a:rPr lang="en-US" dirty="0">
                <a:latin typeface="Calibri" panose="020F0502020204030204" pitchFamily="34" charset="0"/>
              </a:rPr>
              <a:t>Solution Prioritization Matrix</a:t>
            </a:r>
          </a:p>
        </p:txBody>
      </p:sp>
      <p:sp>
        <p:nvSpPr>
          <p:cNvPr id="18" name="Slide Number Placeholder 3"/>
          <p:cNvSpPr>
            <a:spLocks noGrp="1"/>
          </p:cNvSpPr>
          <p:nvPr>
            <p:ph type="sldNum" sz="quarter" idx="12"/>
          </p:nvPr>
        </p:nvSpPr>
        <p:spPr>
          <a:xfrm>
            <a:off x="8763000" y="6465888"/>
            <a:ext cx="1905000" cy="304800"/>
          </a:xfrm>
          <a:prstGeom prst="rect">
            <a:avLst/>
          </a:prstGeom>
        </p:spPr>
        <p:txBody>
          <a:bodyPr/>
          <a:lstStyle/>
          <a:p>
            <a:pPr eaLnBrk="0" fontAlgn="base" hangingPunct="0">
              <a:spcBef>
                <a:spcPct val="0"/>
              </a:spcBef>
              <a:spcAft>
                <a:spcPct val="0"/>
              </a:spcAft>
              <a:defRPr/>
            </a:pPr>
            <a:fld id="{F8D06C2D-6FCF-4E35-84E0-90A8C750A24F}" type="slidenum">
              <a:rPr lang="en-US">
                <a:latin typeface="Arial"/>
              </a:rPr>
              <a:pPr eaLnBrk="0" fontAlgn="base" hangingPunct="0">
                <a:spcBef>
                  <a:spcPct val="0"/>
                </a:spcBef>
                <a:spcAft>
                  <a:spcPct val="0"/>
                </a:spcAft>
                <a:defRPr/>
              </a:pPr>
              <a:t>39</a:t>
            </a:fld>
            <a:endParaRPr lang="en-US">
              <a:latin typeface="Arial"/>
            </a:endParaRPr>
          </a:p>
        </p:txBody>
      </p:sp>
      <p:sp>
        <p:nvSpPr>
          <p:cNvPr id="10" name="TextBox 9"/>
          <p:cNvSpPr txBox="1"/>
          <p:nvPr/>
        </p:nvSpPr>
        <p:spPr>
          <a:xfrm>
            <a:off x="1737929" y="2570702"/>
            <a:ext cx="498855" cy="276999"/>
          </a:xfrm>
          <a:prstGeom prst="rect">
            <a:avLst/>
          </a:prstGeom>
          <a:noFill/>
        </p:spPr>
        <p:txBody>
          <a:bodyPr wrap="none" rtlCol="0">
            <a:spAutoFit/>
          </a:bodyPr>
          <a:lstStyle/>
          <a:p>
            <a:pPr eaLnBrk="0" fontAlgn="base" hangingPunct="0">
              <a:spcBef>
                <a:spcPct val="0"/>
              </a:spcBef>
              <a:spcAft>
                <a:spcPct val="0"/>
              </a:spcAft>
            </a:pPr>
            <a:r>
              <a:rPr lang="en-US" sz="1200" dirty="0">
                <a:solidFill>
                  <a:prstClr val="black"/>
                </a:solidFill>
                <a:latin typeface="GE Inspira Pitch" pitchFamily="34" charset="0"/>
              </a:rPr>
              <a:t>High</a:t>
            </a:r>
          </a:p>
        </p:txBody>
      </p:sp>
      <p:sp>
        <p:nvSpPr>
          <p:cNvPr id="13" name="TextBox 12"/>
          <p:cNvSpPr txBox="1"/>
          <p:nvPr/>
        </p:nvSpPr>
        <p:spPr>
          <a:xfrm>
            <a:off x="1865210" y="5908873"/>
            <a:ext cx="465192" cy="276999"/>
          </a:xfrm>
          <a:prstGeom prst="rect">
            <a:avLst/>
          </a:prstGeom>
          <a:noFill/>
        </p:spPr>
        <p:txBody>
          <a:bodyPr wrap="none" rtlCol="0">
            <a:spAutoFit/>
          </a:bodyPr>
          <a:lstStyle/>
          <a:p>
            <a:pPr eaLnBrk="0" fontAlgn="base" hangingPunct="0">
              <a:spcBef>
                <a:spcPct val="0"/>
              </a:spcBef>
              <a:spcAft>
                <a:spcPct val="0"/>
              </a:spcAft>
            </a:pPr>
            <a:r>
              <a:rPr lang="en-US" sz="1200" dirty="0">
                <a:solidFill>
                  <a:prstClr val="black"/>
                </a:solidFill>
                <a:latin typeface="GE Inspira Pitch" pitchFamily="34" charset="0"/>
              </a:rPr>
              <a:t>Low</a:t>
            </a:r>
          </a:p>
        </p:txBody>
      </p:sp>
      <p:sp>
        <p:nvSpPr>
          <p:cNvPr id="14" name="TextBox 13"/>
          <p:cNvSpPr txBox="1"/>
          <p:nvPr/>
        </p:nvSpPr>
        <p:spPr>
          <a:xfrm>
            <a:off x="6334323" y="5922521"/>
            <a:ext cx="498855" cy="276999"/>
          </a:xfrm>
          <a:prstGeom prst="rect">
            <a:avLst/>
          </a:prstGeom>
          <a:noFill/>
        </p:spPr>
        <p:txBody>
          <a:bodyPr wrap="none" rtlCol="0">
            <a:spAutoFit/>
          </a:bodyPr>
          <a:lstStyle/>
          <a:p>
            <a:pPr eaLnBrk="0" fontAlgn="base" hangingPunct="0">
              <a:spcBef>
                <a:spcPct val="0"/>
              </a:spcBef>
              <a:spcAft>
                <a:spcPct val="0"/>
              </a:spcAft>
            </a:pPr>
            <a:r>
              <a:rPr lang="en-US" sz="1200" dirty="0">
                <a:solidFill>
                  <a:prstClr val="black"/>
                </a:solidFill>
                <a:latin typeface="GE Inspira Pitch" pitchFamily="34" charset="0"/>
              </a:rPr>
              <a:t>High</a:t>
            </a:r>
          </a:p>
        </p:txBody>
      </p:sp>
      <p:cxnSp>
        <p:nvCxnSpPr>
          <p:cNvPr id="12" name="Straight Arrow Connector 11"/>
          <p:cNvCxnSpPr/>
          <p:nvPr/>
        </p:nvCxnSpPr>
        <p:spPr>
          <a:xfrm>
            <a:off x="1819816" y="2940512"/>
            <a:ext cx="0" cy="3125967"/>
          </a:xfrm>
          <a:prstGeom prst="straightConnector1">
            <a:avLst/>
          </a:prstGeom>
          <a:ln>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a:off x="2375376" y="6055700"/>
            <a:ext cx="3958946" cy="0"/>
          </a:xfrm>
          <a:prstGeom prst="straightConnector1">
            <a:avLst/>
          </a:prstGeom>
          <a:ln>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1783308" y="1069647"/>
            <a:ext cx="8543499" cy="1246495"/>
          </a:xfrm>
          <a:prstGeom prst="rect">
            <a:avLst/>
          </a:prstGeom>
          <a:noFill/>
        </p:spPr>
        <p:txBody>
          <a:bodyPr wrap="square" rtlCol="0">
            <a:spAutoFit/>
          </a:bodyPr>
          <a:lstStyle/>
          <a:p>
            <a:pPr eaLnBrk="0" fontAlgn="base" hangingPunct="0">
              <a:spcBef>
                <a:spcPct val="0"/>
              </a:spcBef>
              <a:spcAft>
                <a:spcPct val="0"/>
              </a:spcAft>
            </a:pPr>
            <a:endParaRPr lang="en-US" sz="500" dirty="0">
              <a:solidFill>
                <a:prstClr val="black"/>
              </a:solidFill>
              <a:latin typeface="GE Inspira Pitch" pitchFamily="34" charset="0"/>
            </a:endParaRPr>
          </a:p>
          <a:p>
            <a:pPr eaLnBrk="0" fontAlgn="base" hangingPunct="0">
              <a:spcBef>
                <a:spcPct val="0"/>
              </a:spcBef>
              <a:spcAft>
                <a:spcPct val="0"/>
              </a:spcAft>
            </a:pPr>
            <a:r>
              <a:rPr lang="en-US" sz="1400" b="1" dirty="0">
                <a:solidFill>
                  <a:prstClr val="black"/>
                </a:solidFill>
                <a:latin typeface="GE Inspira Pitch" pitchFamily="34" charset="0"/>
              </a:rPr>
              <a:t>Impact:  </a:t>
            </a:r>
            <a:r>
              <a:rPr lang="en-US" sz="1400" dirty="0">
                <a:solidFill>
                  <a:prstClr val="black"/>
                </a:solidFill>
                <a:latin typeface="GE Inspira Pitch" pitchFamily="34" charset="0"/>
              </a:rPr>
              <a:t>Compared outputs of various metrics from the simulation model, with high weighting on ED Boarding, OR holds and HAL wait times.  </a:t>
            </a:r>
          </a:p>
          <a:p>
            <a:pPr eaLnBrk="0" fontAlgn="base" hangingPunct="0">
              <a:spcBef>
                <a:spcPct val="0"/>
              </a:spcBef>
              <a:spcAft>
                <a:spcPct val="0"/>
              </a:spcAft>
            </a:pPr>
            <a:endParaRPr lang="en-US" sz="1400" b="1" dirty="0">
              <a:solidFill>
                <a:prstClr val="black"/>
              </a:solidFill>
              <a:latin typeface="GE Inspira Pitch" pitchFamily="34" charset="0"/>
            </a:endParaRPr>
          </a:p>
          <a:p>
            <a:pPr eaLnBrk="0" fontAlgn="base" hangingPunct="0">
              <a:spcBef>
                <a:spcPct val="0"/>
              </a:spcBef>
              <a:spcAft>
                <a:spcPct val="0"/>
              </a:spcAft>
            </a:pPr>
            <a:r>
              <a:rPr lang="en-US" sz="1400" b="1" dirty="0">
                <a:solidFill>
                  <a:prstClr val="black"/>
                </a:solidFill>
                <a:latin typeface="GE Inspira Pitch" pitchFamily="34" charset="0"/>
              </a:rPr>
              <a:t>Difficulty:  </a:t>
            </a:r>
            <a:r>
              <a:rPr lang="en-US" sz="1400" dirty="0">
                <a:solidFill>
                  <a:prstClr val="black"/>
                </a:solidFill>
                <a:latin typeface="GE Inspira Pitch" pitchFamily="34" charset="0"/>
              </a:rPr>
              <a:t>Took into consideration cost, magnitude of change, cultural transformation required and the complexity of the technical solution.</a:t>
            </a:r>
          </a:p>
        </p:txBody>
      </p:sp>
      <p:graphicFrame>
        <p:nvGraphicFramePr>
          <p:cNvPr id="4" name="Table 3"/>
          <p:cNvGraphicFramePr>
            <a:graphicFrameLocks noGrp="1"/>
          </p:cNvGraphicFramePr>
          <p:nvPr>
            <p:extLst/>
          </p:nvPr>
        </p:nvGraphicFramePr>
        <p:xfrm>
          <a:off x="7419834" y="2496825"/>
          <a:ext cx="3057099" cy="3789045"/>
        </p:xfrm>
        <a:graphic>
          <a:graphicData uri="http://schemas.openxmlformats.org/drawingml/2006/table">
            <a:tbl>
              <a:tblPr>
                <a:tableStyleId>{5C22544A-7EE6-4342-B048-85BDC9FD1C3A}</a:tableStyleId>
              </a:tblPr>
              <a:tblGrid>
                <a:gridCol w="389362">
                  <a:extLst>
                    <a:ext uri="{9D8B030D-6E8A-4147-A177-3AD203B41FA5}">
                      <a16:colId xmlns:a16="http://schemas.microsoft.com/office/drawing/2014/main" val="20000"/>
                    </a:ext>
                  </a:extLst>
                </a:gridCol>
                <a:gridCol w="2667737">
                  <a:extLst>
                    <a:ext uri="{9D8B030D-6E8A-4147-A177-3AD203B41FA5}">
                      <a16:colId xmlns:a16="http://schemas.microsoft.com/office/drawing/2014/main" val="20001"/>
                    </a:ext>
                  </a:extLst>
                </a:gridCol>
              </a:tblGrid>
              <a:tr h="190500">
                <a:tc>
                  <a:txBody>
                    <a:bodyPr/>
                    <a:lstStyle/>
                    <a:p>
                      <a:pPr algn="l" fontAlgn="b"/>
                      <a:r>
                        <a:rPr lang="en-US" sz="1400" u="none" strike="noStrike" dirty="0">
                          <a:effectLst/>
                        </a:rPr>
                        <a:t>A</a:t>
                      </a:r>
                      <a:endParaRPr lang="en-US" sz="1400" b="1" i="0" u="none" strike="noStrike" dirty="0">
                        <a:solidFill>
                          <a:srgbClr val="000000"/>
                        </a:solidFill>
                        <a:effectLst/>
                        <a:latin typeface="Calibri"/>
                      </a:endParaRPr>
                    </a:p>
                  </a:txBody>
                  <a:tcPr marL="9525" marR="9525" marT="9525" marB="0" anchor="b">
                    <a:noFill/>
                  </a:tcPr>
                </a:tc>
                <a:tc>
                  <a:txBody>
                    <a:bodyPr/>
                    <a:lstStyle/>
                    <a:p>
                      <a:pPr algn="l" fontAlgn="b"/>
                      <a:r>
                        <a:rPr lang="en-US" sz="1400" u="none" strike="noStrike" dirty="0">
                          <a:effectLst/>
                        </a:rPr>
                        <a:t>Elective ICU Capping</a:t>
                      </a:r>
                      <a:endParaRPr lang="en-US" sz="1400" b="0" i="0" u="none" strike="noStrike" dirty="0">
                        <a:solidFill>
                          <a:srgbClr val="000000"/>
                        </a:solidFill>
                        <a:effectLst/>
                        <a:latin typeface="Calibri"/>
                      </a:endParaRPr>
                    </a:p>
                  </a:txBody>
                  <a:tcPr marL="9525" marR="9525" marT="9525" marB="0" anchor="b">
                    <a:noFill/>
                  </a:tcPr>
                </a:tc>
                <a:extLst>
                  <a:ext uri="{0D108BD9-81ED-4DB2-BD59-A6C34878D82A}">
                    <a16:rowId xmlns:a16="http://schemas.microsoft.com/office/drawing/2014/main" val="10000"/>
                  </a:ext>
                </a:extLst>
              </a:tr>
              <a:tr h="190500">
                <a:tc>
                  <a:txBody>
                    <a:bodyPr/>
                    <a:lstStyle/>
                    <a:p>
                      <a:pPr algn="l" fontAlgn="b"/>
                      <a:r>
                        <a:rPr lang="en-US" sz="1400" u="none" strike="noStrike" dirty="0">
                          <a:effectLst/>
                        </a:rPr>
                        <a:t>B</a:t>
                      </a:r>
                      <a:endParaRPr lang="en-US" sz="1400" b="1" i="0" u="none" strike="noStrike" dirty="0">
                        <a:solidFill>
                          <a:srgbClr val="000000"/>
                        </a:solidFill>
                        <a:effectLst/>
                        <a:latin typeface="Calibri"/>
                      </a:endParaRPr>
                    </a:p>
                  </a:txBody>
                  <a:tcPr marL="9525" marR="9525" marT="9525" marB="0" anchor="b">
                    <a:noFill/>
                  </a:tcPr>
                </a:tc>
                <a:tc>
                  <a:txBody>
                    <a:bodyPr/>
                    <a:lstStyle/>
                    <a:p>
                      <a:pPr algn="l" fontAlgn="b"/>
                      <a:r>
                        <a:rPr lang="en-US" sz="1400" u="none" strike="noStrike">
                          <a:effectLst/>
                        </a:rPr>
                        <a:t>Pool PACU Capacity</a:t>
                      </a:r>
                      <a:endParaRPr lang="en-US" sz="1400" b="0" i="0" u="none" strike="noStrike">
                        <a:solidFill>
                          <a:srgbClr val="000000"/>
                        </a:solidFill>
                        <a:effectLst/>
                        <a:latin typeface="Calibri"/>
                      </a:endParaRPr>
                    </a:p>
                  </a:txBody>
                  <a:tcPr marL="9525" marR="9525" marT="9525" marB="0" anchor="b">
                    <a:noFill/>
                  </a:tcPr>
                </a:tc>
                <a:extLst>
                  <a:ext uri="{0D108BD9-81ED-4DB2-BD59-A6C34878D82A}">
                    <a16:rowId xmlns:a16="http://schemas.microsoft.com/office/drawing/2014/main" val="10001"/>
                  </a:ext>
                </a:extLst>
              </a:tr>
              <a:tr h="190500">
                <a:tc>
                  <a:txBody>
                    <a:bodyPr/>
                    <a:lstStyle/>
                    <a:p>
                      <a:pPr algn="l" fontAlgn="b"/>
                      <a:r>
                        <a:rPr lang="en-US" sz="1400" u="none" strike="noStrike">
                          <a:effectLst/>
                        </a:rPr>
                        <a:t>C</a:t>
                      </a:r>
                      <a:endParaRPr lang="en-US" sz="1400" b="1" i="0" u="none" strike="noStrike">
                        <a:solidFill>
                          <a:srgbClr val="000000"/>
                        </a:solidFill>
                        <a:effectLst/>
                        <a:latin typeface="Calibri"/>
                      </a:endParaRPr>
                    </a:p>
                  </a:txBody>
                  <a:tcPr marL="9525" marR="9525" marT="9525" marB="0" anchor="b">
                    <a:noFill/>
                  </a:tcPr>
                </a:tc>
                <a:tc>
                  <a:txBody>
                    <a:bodyPr/>
                    <a:lstStyle/>
                    <a:p>
                      <a:pPr algn="l" fontAlgn="b"/>
                      <a:r>
                        <a:rPr lang="en-US" sz="1400" u="none" strike="noStrike" dirty="0">
                          <a:effectLst/>
                        </a:rPr>
                        <a:t>Reduce Empty Bed Time</a:t>
                      </a:r>
                      <a:endParaRPr lang="en-US" sz="1400" b="0" i="0" u="none" strike="noStrike" dirty="0">
                        <a:solidFill>
                          <a:srgbClr val="000000"/>
                        </a:solidFill>
                        <a:effectLst/>
                        <a:latin typeface="Calibri"/>
                      </a:endParaRPr>
                    </a:p>
                  </a:txBody>
                  <a:tcPr marL="9525" marR="9525" marT="9525" marB="0" anchor="b">
                    <a:noFill/>
                  </a:tcPr>
                </a:tc>
                <a:extLst>
                  <a:ext uri="{0D108BD9-81ED-4DB2-BD59-A6C34878D82A}">
                    <a16:rowId xmlns:a16="http://schemas.microsoft.com/office/drawing/2014/main" val="10002"/>
                  </a:ext>
                </a:extLst>
              </a:tr>
              <a:tr h="190500">
                <a:tc>
                  <a:txBody>
                    <a:bodyPr/>
                    <a:lstStyle/>
                    <a:p>
                      <a:pPr algn="l" fontAlgn="b"/>
                      <a:r>
                        <a:rPr lang="en-US" sz="1400" u="none" strike="noStrike" dirty="0">
                          <a:effectLst/>
                        </a:rPr>
                        <a:t>D</a:t>
                      </a:r>
                      <a:endParaRPr lang="en-US" sz="1400" b="1" i="0" u="none" strike="noStrike" dirty="0">
                        <a:solidFill>
                          <a:srgbClr val="000000"/>
                        </a:solidFill>
                        <a:effectLst/>
                        <a:latin typeface="Calibri"/>
                      </a:endParaRPr>
                    </a:p>
                  </a:txBody>
                  <a:tcPr marL="9525" marR="9525" marT="9525" marB="0" anchor="b">
                    <a:noFill/>
                  </a:tcPr>
                </a:tc>
                <a:tc>
                  <a:txBody>
                    <a:bodyPr/>
                    <a:lstStyle/>
                    <a:p>
                      <a:pPr algn="l" fontAlgn="b"/>
                      <a:r>
                        <a:rPr lang="en-US" sz="1400" u="none" strike="noStrike">
                          <a:effectLst/>
                        </a:rPr>
                        <a:t>ED Process Improvement</a:t>
                      </a:r>
                      <a:endParaRPr lang="en-US" sz="1400" b="0" i="0" u="none" strike="noStrike">
                        <a:solidFill>
                          <a:srgbClr val="000000"/>
                        </a:solidFill>
                        <a:effectLst/>
                        <a:latin typeface="Calibri"/>
                      </a:endParaRPr>
                    </a:p>
                  </a:txBody>
                  <a:tcPr marL="9525" marR="9525" marT="9525" marB="0" anchor="b">
                    <a:noFill/>
                  </a:tcPr>
                </a:tc>
                <a:extLst>
                  <a:ext uri="{0D108BD9-81ED-4DB2-BD59-A6C34878D82A}">
                    <a16:rowId xmlns:a16="http://schemas.microsoft.com/office/drawing/2014/main" val="10003"/>
                  </a:ext>
                </a:extLst>
              </a:tr>
              <a:tr h="190500">
                <a:tc>
                  <a:txBody>
                    <a:bodyPr/>
                    <a:lstStyle/>
                    <a:p>
                      <a:pPr algn="l" fontAlgn="b"/>
                      <a:r>
                        <a:rPr lang="en-US" sz="1400" u="none" strike="noStrike" dirty="0">
                          <a:effectLst/>
                        </a:rPr>
                        <a:t>E</a:t>
                      </a:r>
                      <a:endParaRPr lang="en-US" sz="1400" b="1" i="0" u="none" strike="noStrike" dirty="0">
                        <a:solidFill>
                          <a:srgbClr val="000000"/>
                        </a:solidFill>
                        <a:effectLst/>
                        <a:latin typeface="Calibri"/>
                      </a:endParaRPr>
                    </a:p>
                  </a:txBody>
                  <a:tcPr marL="9525" marR="9525" marT="9525" marB="0" anchor="b">
                    <a:noFill/>
                  </a:tcPr>
                </a:tc>
                <a:tc>
                  <a:txBody>
                    <a:bodyPr/>
                    <a:lstStyle/>
                    <a:p>
                      <a:pPr algn="l" fontAlgn="b"/>
                      <a:r>
                        <a:rPr lang="en-US" sz="1400" u="none" strike="noStrike">
                          <a:effectLst/>
                        </a:rPr>
                        <a:t>Reduce PACU LOS</a:t>
                      </a:r>
                      <a:endParaRPr lang="en-US" sz="1400" b="0" i="0" u="none" strike="noStrike">
                        <a:solidFill>
                          <a:srgbClr val="000000"/>
                        </a:solidFill>
                        <a:effectLst/>
                        <a:latin typeface="Calibri"/>
                      </a:endParaRPr>
                    </a:p>
                  </a:txBody>
                  <a:tcPr marL="9525" marR="9525" marT="9525" marB="0" anchor="b">
                    <a:noFill/>
                  </a:tcPr>
                </a:tc>
                <a:extLst>
                  <a:ext uri="{0D108BD9-81ED-4DB2-BD59-A6C34878D82A}">
                    <a16:rowId xmlns:a16="http://schemas.microsoft.com/office/drawing/2014/main" val="10004"/>
                  </a:ext>
                </a:extLst>
              </a:tr>
              <a:tr h="190500">
                <a:tc>
                  <a:txBody>
                    <a:bodyPr/>
                    <a:lstStyle/>
                    <a:p>
                      <a:pPr algn="l" fontAlgn="b"/>
                      <a:r>
                        <a:rPr lang="en-US" sz="1400" u="none" strike="noStrike">
                          <a:effectLst/>
                        </a:rPr>
                        <a:t>F</a:t>
                      </a:r>
                      <a:endParaRPr lang="en-US" sz="1400" b="1" i="0" u="none" strike="noStrike">
                        <a:solidFill>
                          <a:srgbClr val="000000"/>
                        </a:solidFill>
                        <a:effectLst/>
                        <a:latin typeface="Calibri"/>
                      </a:endParaRPr>
                    </a:p>
                  </a:txBody>
                  <a:tcPr marL="9525" marR="9525" marT="9525" marB="0" anchor="b">
                    <a:noFill/>
                  </a:tcPr>
                </a:tc>
                <a:tc>
                  <a:txBody>
                    <a:bodyPr/>
                    <a:lstStyle/>
                    <a:p>
                      <a:pPr algn="l" fontAlgn="b"/>
                      <a:r>
                        <a:rPr lang="en-US" sz="1400" u="none" strike="noStrike">
                          <a:effectLst/>
                        </a:rPr>
                        <a:t>Add Monitored Beds</a:t>
                      </a:r>
                      <a:endParaRPr lang="en-US" sz="1400" b="0" i="0" u="none" strike="noStrike">
                        <a:solidFill>
                          <a:srgbClr val="000000"/>
                        </a:solidFill>
                        <a:effectLst/>
                        <a:latin typeface="Calibri"/>
                      </a:endParaRPr>
                    </a:p>
                  </a:txBody>
                  <a:tcPr marL="9525" marR="9525" marT="9525" marB="0" anchor="b">
                    <a:noFill/>
                  </a:tcPr>
                </a:tc>
                <a:extLst>
                  <a:ext uri="{0D108BD9-81ED-4DB2-BD59-A6C34878D82A}">
                    <a16:rowId xmlns:a16="http://schemas.microsoft.com/office/drawing/2014/main" val="10005"/>
                  </a:ext>
                </a:extLst>
              </a:tr>
              <a:tr h="190500">
                <a:tc>
                  <a:txBody>
                    <a:bodyPr/>
                    <a:lstStyle/>
                    <a:p>
                      <a:pPr algn="l" fontAlgn="b"/>
                      <a:r>
                        <a:rPr lang="en-US" sz="1400" u="none" strike="noStrike">
                          <a:effectLst/>
                        </a:rPr>
                        <a:t>G</a:t>
                      </a:r>
                      <a:endParaRPr lang="en-US" sz="1400" b="1" i="0" u="none" strike="noStrike">
                        <a:solidFill>
                          <a:srgbClr val="000000"/>
                        </a:solidFill>
                        <a:effectLst/>
                        <a:latin typeface="Calibri"/>
                      </a:endParaRPr>
                    </a:p>
                  </a:txBody>
                  <a:tcPr marL="9525" marR="9525" marT="9525" marB="0" anchor="b">
                    <a:noFill/>
                  </a:tcPr>
                </a:tc>
                <a:tc>
                  <a:txBody>
                    <a:bodyPr/>
                    <a:lstStyle/>
                    <a:p>
                      <a:pPr algn="l" fontAlgn="b"/>
                      <a:r>
                        <a:rPr lang="en-US" sz="1400" u="none" strike="noStrike">
                          <a:effectLst/>
                        </a:rPr>
                        <a:t>Sharing Capacity</a:t>
                      </a:r>
                      <a:endParaRPr lang="en-US" sz="1400" b="0" i="0" u="none" strike="noStrike">
                        <a:solidFill>
                          <a:srgbClr val="000000"/>
                        </a:solidFill>
                        <a:effectLst/>
                        <a:latin typeface="Calibri"/>
                      </a:endParaRPr>
                    </a:p>
                  </a:txBody>
                  <a:tcPr marL="9525" marR="9525" marT="9525" marB="0" anchor="b">
                    <a:noFill/>
                  </a:tcPr>
                </a:tc>
                <a:extLst>
                  <a:ext uri="{0D108BD9-81ED-4DB2-BD59-A6C34878D82A}">
                    <a16:rowId xmlns:a16="http://schemas.microsoft.com/office/drawing/2014/main" val="10006"/>
                  </a:ext>
                </a:extLst>
              </a:tr>
              <a:tr h="190500">
                <a:tc>
                  <a:txBody>
                    <a:bodyPr/>
                    <a:lstStyle/>
                    <a:p>
                      <a:pPr algn="l" fontAlgn="b"/>
                      <a:r>
                        <a:rPr lang="en-US" sz="1400" u="none" strike="noStrike" dirty="0">
                          <a:effectLst/>
                        </a:rPr>
                        <a:t>H</a:t>
                      </a:r>
                      <a:endParaRPr lang="en-US" sz="1400" b="1" i="0" u="none" strike="noStrike" dirty="0">
                        <a:solidFill>
                          <a:srgbClr val="000000"/>
                        </a:solidFill>
                        <a:effectLst/>
                        <a:latin typeface="Calibri"/>
                      </a:endParaRPr>
                    </a:p>
                  </a:txBody>
                  <a:tcPr marL="9525" marR="9525" marT="9525" marB="0" anchor="b">
                    <a:noFill/>
                  </a:tcPr>
                </a:tc>
                <a:tc>
                  <a:txBody>
                    <a:bodyPr/>
                    <a:lstStyle/>
                    <a:p>
                      <a:pPr algn="l" fontAlgn="b"/>
                      <a:r>
                        <a:rPr lang="en-US" sz="1400" u="none" strike="noStrike">
                          <a:effectLst/>
                        </a:rPr>
                        <a:t>Fully Staff ICUs</a:t>
                      </a:r>
                      <a:endParaRPr lang="en-US" sz="1400" b="0" i="0" u="none" strike="noStrike">
                        <a:solidFill>
                          <a:srgbClr val="000000"/>
                        </a:solidFill>
                        <a:effectLst/>
                        <a:latin typeface="Calibri"/>
                      </a:endParaRPr>
                    </a:p>
                  </a:txBody>
                  <a:tcPr marL="9525" marR="9525" marT="9525" marB="0" anchor="b">
                    <a:noFill/>
                  </a:tcPr>
                </a:tc>
                <a:extLst>
                  <a:ext uri="{0D108BD9-81ED-4DB2-BD59-A6C34878D82A}">
                    <a16:rowId xmlns:a16="http://schemas.microsoft.com/office/drawing/2014/main" val="10007"/>
                  </a:ext>
                </a:extLst>
              </a:tr>
              <a:tr h="190500">
                <a:tc>
                  <a:txBody>
                    <a:bodyPr/>
                    <a:lstStyle/>
                    <a:p>
                      <a:pPr algn="l" fontAlgn="b"/>
                      <a:r>
                        <a:rPr lang="en-US" sz="1400" u="none" strike="noStrike" dirty="0">
                          <a:effectLst/>
                        </a:rPr>
                        <a:t>I</a:t>
                      </a:r>
                      <a:endParaRPr lang="en-US" sz="1400" b="1" i="0" u="none" strike="noStrike" dirty="0">
                        <a:solidFill>
                          <a:srgbClr val="000000"/>
                        </a:solidFill>
                        <a:effectLst/>
                        <a:latin typeface="Calibri"/>
                      </a:endParaRPr>
                    </a:p>
                  </a:txBody>
                  <a:tcPr marL="9525" marR="9525" marT="9525" marB="0" anchor="b">
                    <a:noFill/>
                  </a:tcPr>
                </a:tc>
                <a:tc>
                  <a:txBody>
                    <a:bodyPr/>
                    <a:lstStyle/>
                    <a:p>
                      <a:pPr algn="l" fontAlgn="b"/>
                      <a:r>
                        <a:rPr lang="en-US" sz="1400" u="none" strike="noStrike">
                          <a:effectLst/>
                        </a:rPr>
                        <a:t>Shift OP Volume to JHOC</a:t>
                      </a:r>
                      <a:endParaRPr lang="en-US" sz="1400" b="0" i="0" u="none" strike="noStrike">
                        <a:solidFill>
                          <a:srgbClr val="000000"/>
                        </a:solidFill>
                        <a:effectLst/>
                        <a:latin typeface="Calibri"/>
                      </a:endParaRPr>
                    </a:p>
                  </a:txBody>
                  <a:tcPr marL="9525" marR="9525" marT="9525" marB="0" anchor="b">
                    <a:noFill/>
                  </a:tcPr>
                </a:tc>
                <a:extLst>
                  <a:ext uri="{0D108BD9-81ED-4DB2-BD59-A6C34878D82A}">
                    <a16:rowId xmlns:a16="http://schemas.microsoft.com/office/drawing/2014/main" val="10008"/>
                  </a:ext>
                </a:extLst>
              </a:tr>
              <a:tr h="190500">
                <a:tc>
                  <a:txBody>
                    <a:bodyPr/>
                    <a:lstStyle/>
                    <a:p>
                      <a:pPr algn="l" fontAlgn="b"/>
                      <a:r>
                        <a:rPr lang="en-US" sz="1400" u="none" strike="noStrike" dirty="0">
                          <a:effectLst/>
                        </a:rPr>
                        <a:t>J</a:t>
                      </a:r>
                      <a:endParaRPr lang="en-US" sz="1400" b="1" i="0" u="none" strike="noStrike" dirty="0">
                        <a:solidFill>
                          <a:srgbClr val="000000"/>
                        </a:solidFill>
                        <a:effectLst/>
                        <a:latin typeface="Calibri"/>
                      </a:endParaRPr>
                    </a:p>
                  </a:txBody>
                  <a:tcPr marL="9525" marR="9525" marT="9525" marB="0" anchor="b">
                    <a:noFill/>
                  </a:tcPr>
                </a:tc>
                <a:tc>
                  <a:txBody>
                    <a:bodyPr/>
                    <a:lstStyle/>
                    <a:p>
                      <a:pPr algn="l" fontAlgn="b"/>
                      <a:r>
                        <a:rPr lang="en-US" sz="1400" u="none" strike="noStrike">
                          <a:effectLst/>
                        </a:rPr>
                        <a:t>Discharge</a:t>
                      </a:r>
                      <a:endParaRPr lang="en-US" sz="1400" b="0" i="0" u="none" strike="noStrike">
                        <a:solidFill>
                          <a:srgbClr val="000000"/>
                        </a:solidFill>
                        <a:effectLst/>
                        <a:latin typeface="Calibri"/>
                      </a:endParaRPr>
                    </a:p>
                  </a:txBody>
                  <a:tcPr marL="9525" marR="9525" marT="9525" marB="0" anchor="b">
                    <a:noFill/>
                  </a:tcPr>
                </a:tc>
                <a:extLst>
                  <a:ext uri="{0D108BD9-81ED-4DB2-BD59-A6C34878D82A}">
                    <a16:rowId xmlns:a16="http://schemas.microsoft.com/office/drawing/2014/main" val="10009"/>
                  </a:ext>
                </a:extLst>
              </a:tr>
              <a:tr h="190500">
                <a:tc>
                  <a:txBody>
                    <a:bodyPr/>
                    <a:lstStyle/>
                    <a:p>
                      <a:pPr algn="l" fontAlgn="b"/>
                      <a:r>
                        <a:rPr lang="en-US" sz="1400" u="none" strike="noStrike" dirty="0">
                          <a:effectLst/>
                        </a:rPr>
                        <a:t>K</a:t>
                      </a:r>
                      <a:endParaRPr lang="en-US" sz="1400" b="1" i="0" u="none" strike="noStrike" dirty="0">
                        <a:solidFill>
                          <a:srgbClr val="000000"/>
                        </a:solidFill>
                        <a:effectLst/>
                        <a:latin typeface="Calibri"/>
                      </a:endParaRPr>
                    </a:p>
                  </a:txBody>
                  <a:tcPr marL="9525" marR="9525" marT="9525" marB="0" anchor="b">
                    <a:noFill/>
                  </a:tcPr>
                </a:tc>
                <a:tc>
                  <a:txBody>
                    <a:bodyPr/>
                    <a:lstStyle/>
                    <a:p>
                      <a:pPr algn="l" fontAlgn="b"/>
                      <a:r>
                        <a:rPr lang="en-US" sz="1400" u="none" strike="noStrike">
                          <a:effectLst/>
                        </a:rPr>
                        <a:t>Reduced LOS</a:t>
                      </a:r>
                      <a:endParaRPr lang="en-US" sz="1400" b="0" i="0" u="none" strike="noStrike">
                        <a:solidFill>
                          <a:srgbClr val="000000"/>
                        </a:solidFill>
                        <a:effectLst/>
                        <a:latin typeface="Calibri"/>
                      </a:endParaRPr>
                    </a:p>
                  </a:txBody>
                  <a:tcPr marL="9525" marR="9525" marT="9525" marB="0" anchor="b">
                    <a:noFill/>
                  </a:tcPr>
                </a:tc>
                <a:extLst>
                  <a:ext uri="{0D108BD9-81ED-4DB2-BD59-A6C34878D82A}">
                    <a16:rowId xmlns:a16="http://schemas.microsoft.com/office/drawing/2014/main" val="10010"/>
                  </a:ext>
                </a:extLst>
              </a:tr>
              <a:tr h="190500">
                <a:tc>
                  <a:txBody>
                    <a:bodyPr/>
                    <a:lstStyle/>
                    <a:p>
                      <a:pPr algn="l" fontAlgn="b"/>
                      <a:r>
                        <a:rPr lang="en-US" sz="1400" u="none" strike="noStrike" dirty="0">
                          <a:effectLst/>
                        </a:rPr>
                        <a:t>L</a:t>
                      </a:r>
                      <a:endParaRPr lang="en-US" sz="1400" b="1" i="0" u="none" strike="noStrike" dirty="0">
                        <a:solidFill>
                          <a:srgbClr val="000000"/>
                        </a:solidFill>
                        <a:effectLst/>
                        <a:latin typeface="Calibri"/>
                      </a:endParaRPr>
                    </a:p>
                  </a:txBody>
                  <a:tcPr marL="9525" marR="9525" marT="9525" marB="0" anchor="b">
                    <a:noFill/>
                  </a:tcPr>
                </a:tc>
                <a:tc>
                  <a:txBody>
                    <a:bodyPr/>
                    <a:lstStyle/>
                    <a:p>
                      <a:pPr algn="l" fontAlgn="b"/>
                      <a:r>
                        <a:rPr lang="en-US" sz="1400" u="none" strike="noStrike">
                          <a:effectLst/>
                        </a:rPr>
                        <a:t>Pediatric OBS unit</a:t>
                      </a:r>
                      <a:endParaRPr lang="en-US" sz="1400" b="0" i="0" u="none" strike="noStrike">
                        <a:solidFill>
                          <a:srgbClr val="000000"/>
                        </a:solidFill>
                        <a:effectLst/>
                        <a:latin typeface="Calibri"/>
                      </a:endParaRPr>
                    </a:p>
                  </a:txBody>
                  <a:tcPr marL="9525" marR="9525" marT="9525" marB="0" anchor="b">
                    <a:noFill/>
                  </a:tcPr>
                </a:tc>
                <a:extLst>
                  <a:ext uri="{0D108BD9-81ED-4DB2-BD59-A6C34878D82A}">
                    <a16:rowId xmlns:a16="http://schemas.microsoft.com/office/drawing/2014/main" val="10011"/>
                  </a:ext>
                </a:extLst>
              </a:tr>
              <a:tr h="190500">
                <a:tc>
                  <a:txBody>
                    <a:bodyPr/>
                    <a:lstStyle/>
                    <a:p>
                      <a:pPr algn="l" fontAlgn="b"/>
                      <a:r>
                        <a:rPr lang="en-US" sz="1400" u="none" strike="noStrike" dirty="0">
                          <a:effectLst/>
                        </a:rPr>
                        <a:t>M</a:t>
                      </a:r>
                      <a:endParaRPr lang="en-US" sz="1400" b="1" i="0" u="none" strike="noStrike" dirty="0">
                        <a:solidFill>
                          <a:srgbClr val="000000"/>
                        </a:solidFill>
                        <a:effectLst/>
                        <a:latin typeface="Calibri"/>
                      </a:endParaRPr>
                    </a:p>
                  </a:txBody>
                  <a:tcPr marL="9525" marR="9525" marT="9525" marB="0" anchor="b">
                    <a:noFill/>
                  </a:tcPr>
                </a:tc>
                <a:tc>
                  <a:txBody>
                    <a:bodyPr/>
                    <a:lstStyle/>
                    <a:p>
                      <a:pPr algn="l" fontAlgn="b"/>
                      <a:r>
                        <a:rPr lang="en-US" sz="1400" u="none" strike="noStrike">
                          <a:effectLst/>
                        </a:rPr>
                        <a:t>Peds Routing by Age Only</a:t>
                      </a:r>
                      <a:endParaRPr lang="en-US" sz="1400" b="0" i="0" u="none" strike="noStrike">
                        <a:solidFill>
                          <a:srgbClr val="000000"/>
                        </a:solidFill>
                        <a:effectLst/>
                        <a:latin typeface="Calibri"/>
                      </a:endParaRPr>
                    </a:p>
                  </a:txBody>
                  <a:tcPr marL="9525" marR="9525" marT="9525" marB="0" anchor="b">
                    <a:noFill/>
                  </a:tcPr>
                </a:tc>
                <a:extLst>
                  <a:ext uri="{0D108BD9-81ED-4DB2-BD59-A6C34878D82A}">
                    <a16:rowId xmlns:a16="http://schemas.microsoft.com/office/drawing/2014/main" val="10012"/>
                  </a:ext>
                </a:extLst>
              </a:tr>
              <a:tr h="190500">
                <a:tc>
                  <a:txBody>
                    <a:bodyPr/>
                    <a:lstStyle/>
                    <a:p>
                      <a:pPr algn="l" fontAlgn="b"/>
                      <a:r>
                        <a:rPr lang="en-US" sz="1400" u="none" strike="noStrike" dirty="0">
                          <a:effectLst/>
                        </a:rPr>
                        <a:t>N</a:t>
                      </a:r>
                      <a:endParaRPr lang="en-US" sz="1400" b="1" i="0" u="none" strike="noStrike" dirty="0">
                        <a:solidFill>
                          <a:srgbClr val="000000"/>
                        </a:solidFill>
                        <a:effectLst/>
                        <a:latin typeface="Calibri"/>
                      </a:endParaRPr>
                    </a:p>
                  </a:txBody>
                  <a:tcPr marL="9525" marR="9525" marT="9525" marB="0" anchor="b">
                    <a:noFill/>
                  </a:tcPr>
                </a:tc>
                <a:tc>
                  <a:txBody>
                    <a:bodyPr/>
                    <a:lstStyle/>
                    <a:p>
                      <a:pPr algn="l" fontAlgn="b"/>
                      <a:r>
                        <a:rPr lang="en-US" sz="1400" u="none" strike="noStrike">
                          <a:effectLst/>
                        </a:rPr>
                        <a:t>Case sequencing within the day</a:t>
                      </a:r>
                      <a:endParaRPr lang="en-US" sz="1400" b="0" i="0" u="none" strike="noStrike">
                        <a:solidFill>
                          <a:srgbClr val="000000"/>
                        </a:solidFill>
                        <a:effectLst/>
                        <a:latin typeface="Calibri"/>
                      </a:endParaRPr>
                    </a:p>
                  </a:txBody>
                  <a:tcPr marL="9525" marR="9525" marT="9525" marB="0" anchor="b">
                    <a:noFill/>
                  </a:tcPr>
                </a:tc>
                <a:extLst>
                  <a:ext uri="{0D108BD9-81ED-4DB2-BD59-A6C34878D82A}">
                    <a16:rowId xmlns:a16="http://schemas.microsoft.com/office/drawing/2014/main" val="10013"/>
                  </a:ext>
                </a:extLst>
              </a:tr>
              <a:tr h="190500">
                <a:tc>
                  <a:txBody>
                    <a:bodyPr/>
                    <a:lstStyle/>
                    <a:p>
                      <a:pPr algn="l" fontAlgn="b"/>
                      <a:r>
                        <a:rPr lang="en-US" sz="1400" u="none" strike="noStrike" dirty="0">
                          <a:effectLst/>
                        </a:rPr>
                        <a:t>O</a:t>
                      </a:r>
                      <a:endParaRPr lang="en-US" sz="1400" b="1" i="0" u="none" strike="noStrike" dirty="0">
                        <a:solidFill>
                          <a:srgbClr val="000000"/>
                        </a:solidFill>
                        <a:effectLst/>
                        <a:latin typeface="Calibri"/>
                      </a:endParaRPr>
                    </a:p>
                  </a:txBody>
                  <a:tcPr marL="9525" marR="9525" marT="9525" marB="0" anchor="b">
                    <a:noFill/>
                  </a:tcPr>
                </a:tc>
                <a:tc>
                  <a:txBody>
                    <a:bodyPr/>
                    <a:lstStyle/>
                    <a:p>
                      <a:pPr algn="l" fontAlgn="b"/>
                      <a:r>
                        <a:rPr lang="nl-NL" sz="1400" u="none" strike="noStrike">
                          <a:effectLst/>
                        </a:rPr>
                        <a:t>Dedicated OP PACU in Weinberg</a:t>
                      </a:r>
                      <a:endParaRPr lang="nl-NL" sz="1400" b="0" i="0" u="none" strike="noStrike">
                        <a:solidFill>
                          <a:srgbClr val="000000"/>
                        </a:solidFill>
                        <a:effectLst/>
                        <a:latin typeface="Calibri"/>
                      </a:endParaRPr>
                    </a:p>
                  </a:txBody>
                  <a:tcPr marL="9525" marR="9525" marT="9525" marB="0" anchor="b">
                    <a:noFill/>
                  </a:tcPr>
                </a:tc>
                <a:extLst>
                  <a:ext uri="{0D108BD9-81ED-4DB2-BD59-A6C34878D82A}">
                    <a16:rowId xmlns:a16="http://schemas.microsoft.com/office/drawing/2014/main" val="10014"/>
                  </a:ext>
                </a:extLst>
              </a:tr>
              <a:tr h="190500">
                <a:tc>
                  <a:txBody>
                    <a:bodyPr/>
                    <a:lstStyle/>
                    <a:p>
                      <a:pPr algn="l" fontAlgn="b"/>
                      <a:r>
                        <a:rPr lang="en-US" sz="1400" u="none" strike="noStrike" dirty="0">
                          <a:effectLst/>
                        </a:rPr>
                        <a:t>P</a:t>
                      </a:r>
                      <a:endParaRPr lang="en-US" sz="1400" b="1" i="0" u="none" strike="noStrike" dirty="0">
                        <a:solidFill>
                          <a:srgbClr val="000000"/>
                        </a:solidFill>
                        <a:effectLst/>
                        <a:latin typeface="Calibri"/>
                      </a:endParaRPr>
                    </a:p>
                  </a:txBody>
                  <a:tcPr marL="9525" marR="9525" marT="9525" marB="0" anchor="b">
                    <a:noFill/>
                  </a:tcPr>
                </a:tc>
                <a:tc>
                  <a:txBody>
                    <a:bodyPr/>
                    <a:lstStyle/>
                    <a:p>
                      <a:pPr algn="l" fontAlgn="b"/>
                      <a:r>
                        <a:rPr lang="en-US" sz="1400" u="none" strike="noStrike">
                          <a:effectLst/>
                        </a:rPr>
                        <a:t>Fully Staff PACU</a:t>
                      </a:r>
                      <a:endParaRPr lang="en-US" sz="1400" b="0" i="0" u="none" strike="noStrike">
                        <a:solidFill>
                          <a:srgbClr val="000000"/>
                        </a:solidFill>
                        <a:effectLst/>
                        <a:latin typeface="Calibri"/>
                      </a:endParaRPr>
                    </a:p>
                  </a:txBody>
                  <a:tcPr marL="9525" marR="9525" marT="9525" marB="0" anchor="b">
                    <a:noFill/>
                  </a:tcPr>
                </a:tc>
                <a:extLst>
                  <a:ext uri="{0D108BD9-81ED-4DB2-BD59-A6C34878D82A}">
                    <a16:rowId xmlns:a16="http://schemas.microsoft.com/office/drawing/2014/main" val="10015"/>
                  </a:ext>
                </a:extLst>
              </a:tr>
              <a:tr h="190500">
                <a:tc>
                  <a:txBody>
                    <a:bodyPr/>
                    <a:lstStyle/>
                    <a:p>
                      <a:pPr algn="l" fontAlgn="b"/>
                      <a:r>
                        <a:rPr lang="en-US" sz="1400" u="none" strike="noStrike" dirty="0">
                          <a:effectLst/>
                        </a:rPr>
                        <a:t>Q</a:t>
                      </a:r>
                      <a:endParaRPr lang="en-US" sz="1400" b="1" i="0" u="none" strike="noStrike" dirty="0">
                        <a:solidFill>
                          <a:srgbClr val="000000"/>
                        </a:solidFill>
                        <a:effectLst/>
                        <a:latin typeface="Calibri"/>
                      </a:endParaRPr>
                    </a:p>
                  </a:txBody>
                  <a:tcPr marL="9525" marR="9525" marT="9525" marB="0" anchor="b">
                    <a:noFill/>
                  </a:tcPr>
                </a:tc>
                <a:tc>
                  <a:txBody>
                    <a:bodyPr/>
                    <a:lstStyle/>
                    <a:p>
                      <a:pPr algn="l" fontAlgn="b"/>
                      <a:r>
                        <a:rPr lang="en-US" sz="1400" u="none" strike="noStrike" dirty="0">
                          <a:effectLst/>
                        </a:rPr>
                        <a:t>ESRU</a:t>
                      </a:r>
                      <a:endParaRPr lang="en-US" sz="1400" b="0" i="0" u="none" strike="noStrike" dirty="0">
                        <a:solidFill>
                          <a:srgbClr val="000000"/>
                        </a:solidFill>
                        <a:effectLst/>
                        <a:latin typeface="Calibri"/>
                      </a:endParaRPr>
                    </a:p>
                  </a:txBody>
                  <a:tcPr marL="9525" marR="9525" marT="9525" marB="0" anchor="b">
                    <a:noFill/>
                  </a:tcPr>
                </a:tc>
                <a:extLst>
                  <a:ext uri="{0D108BD9-81ED-4DB2-BD59-A6C34878D82A}">
                    <a16:rowId xmlns:a16="http://schemas.microsoft.com/office/drawing/2014/main" val="10016"/>
                  </a:ext>
                </a:extLst>
              </a:tr>
            </a:tbl>
          </a:graphicData>
        </a:graphic>
      </p:graphicFrame>
    </p:spTree>
    <p:extLst>
      <p:ext uri="{BB962C8B-B14F-4D97-AF65-F5344CB8AC3E}">
        <p14:creationId xmlns:p14="http://schemas.microsoft.com/office/powerpoint/2010/main" val="149646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0E6A5BD-C011-4A45-AA3A-201790FB7F2B}" type="slidenum">
              <a:rPr lang="en-CA" smtClean="0"/>
              <a:pPr/>
              <a:t>4</a:t>
            </a:fld>
            <a:endParaRPr lang="en-CA" dirty="0"/>
          </a:p>
        </p:txBody>
      </p:sp>
      <p:pic>
        <p:nvPicPr>
          <p:cNvPr id="4" name="Picture 3"/>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5" name="Rounded Rectangle 4"/>
          <p:cNvSpPr/>
          <p:nvPr/>
        </p:nvSpPr>
        <p:spPr>
          <a:xfrm>
            <a:off x="822960" y="1110343"/>
            <a:ext cx="10877708" cy="295220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Deloitte: </a:t>
            </a:r>
            <a:r>
              <a:rPr lang="en-US" sz="2800" b="1" dirty="0">
                <a:solidFill>
                  <a:srgbClr val="FFC000"/>
                </a:solidFill>
              </a:rPr>
              <a:t>The hospital of the future</a:t>
            </a:r>
          </a:p>
          <a:p>
            <a:endParaRPr lang="en-US" sz="1000" b="1" dirty="0">
              <a:solidFill>
                <a:schemeClr val="tx1"/>
              </a:solidFill>
            </a:endParaRPr>
          </a:p>
          <a:p>
            <a:r>
              <a:rPr lang="en-US" sz="2000" b="1" dirty="0">
                <a:solidFill>
                  <a:schemeClr val="bg1"/>
                </a:solidFill>
              </a:rPr>
              <a:t>“In the future, hospitals could have similar command centers (ATC) that equip decision makers with</a:t>
            </a:r>
            <a:r>
              <a:rPr lang="en-US" sz="2000" b="1" i="1" dirty="0">
                <a:solidFill>
                  <a:srgbClr val="FFC000"/>
                </a:solidFill>
              </a:rPr>
              <a:t> real time support tools to help them make quicker clinical and operational decisions.”  </a:t>
            </a:r>
          </a:p>
          <a:p>
            <a:endParaRPr lang="en-US" sz="2000" b="1" dirty="0">
              <a:solidFill>
                <a:schemeClr val="bg1"/>
              </a:solidFill>
            </a:endParaRPr>
          </a:p>
          <a:p>
            <a:r>
              <a:rPr lang="en-US" sz="2000" b="1" i="1" dirty="0">
                <a:solidFill>
                  <a:srgbClr val="FFC000"/>
                </a:solidFill>
              </a:rPr>
              <a:t>“ATC-like centers already exist ...Why not more broadly at hospitals?”</a:t>
            </a:r>
          </a:p>
        </p:txBody>
      </p:sp>
    </p:spTree>
    <p:extLst>
      <p:ext uri="{BB962C8B-B14F-4D97-AF65-F5344CB8AC3E}">
        <p14:creationId xmlns:p14="http://schemas.microsoft.com/office/powerpoint/2010/main" val="2065255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1869" y="570907"/>
            <a:ext cx="8201025" cy="1143000"/>
          </a:xfrm>
        </p:spPr>
        <p:txBody>
          <a:bodyPr/>
          <a:lstStyle/>
          <a:p>
            <a:r>
              <a:rPr lang="en-US" dirty="0">
                <a:latin typeface="Calibri" panose="020F0502020204030204" pitchFamily="34" charset="0"/>
              </a:rPr>
              <a:t>Reaching the Capacity Goals</a:t>
            </a:r>
            <a:br>
              <a:rPr lang="en-US" dirty="0">
                <a:latin typeface="Calibri" panose="020F0502020204030204" pitchFamily="34" charset="0"/>
              </a:rPr>
            </a:br>
            <a:r>
              <a:rPr lang="en-US" sz="1800" dirty="0">
                <a:solidFill>
                  <a:srgbClr val="00B0F0"/>
                </a:solidFill>
                <a:latin typeface="Calibri" panose="020F0502020204030204" pitchFamily="34" charset="0"/>
              </a:rPr>
              <a:t>Requires a combination of solutions</a:t>
            </a:r>
            <a:endParaRPr lang="en-US" sz="2000" dirty="0">
              <a:solidFill>
                <a:srgbClr val="00B0F0"/>
              </a:solidFill>
              <a:latin typeface="Calibri" panose="020F0502020204030204" pitchFamily="34" charset="0"/>
            </a:endParaRPr>
          </a:p>
        </p:txBody>
      </p:sp>
      <p:sp>
        <p:nvSpPr>
          <p:cNvPr id="76" name="Slide Number Placeholder 3"/>
          <p:cNvSpPr>
            <a:spLocks noGrp="1"/>
          </p:cNvSpPr>
          <p:nvPr>
            <p:ph type="sldNum" sz="quarter" idx="12"/>
          </p:nvPr>
        </p:nvSpPr>
        <p:spPr>
          <a:xfrm>
            <a:off x="8763000" y="6465888"/>
            <a:ext cx="1905000" cy="304800"/>
          </a:xfrm>
          <a:prstGeom prst="rect">
            <a:avLst/>
          </a:prstGeom>
        </p:spPr>
        <p:txBody>
          <a:bodyPr/>
          <a:lstStyle/>
          <a:p>
            <a:pPr eaLnBrk="0" fontAlgn="base" hangingPunct="0">
              <a:spcBef>
                <a:spcPct val="0"/>
              </a:spcBef>
              <a:spcAft>
                <a:spcPct val="0"/>
              </a:spcAft>
              <a:defRPr/>
            </a:pPr>
            <a:fld id="{F8D06C2D-6FCF-4E35-84E0-90A8C750A24F}" type="slidenum">
              <a:rPr lang="en-US">
                <a:latin typeface="Arial"/>
              </a:rPr>
              <a:pPr eaLnBrk="0" fontAlgn="base" hangingPunct="0">
                <a:spcBef>
                  <a:spcPct val="0"/>
                </a:spcBef>
                <a:spcAft>
                  <a:spcPct val="0"/>
                </a:spcAft>
                <a:defRPr/>
              </a:pPr>
              <a:t>40</a:t>
            </a:fld>
            <a:endParaRPr lang="en-US">
              <a:latin typeface="Arial"/>
            </a:endParaRPr>
          </a:p>
        </p:txBody>
      </p:sp>
      <p:grpSp>
        <p:nvGrpSpPr>
          <p:cNvPr id="10" name="Group 9"/>
          <p:cNvGrpSpPr/>
          <p:nvPr/>
        </p:nvGrpSpPr>
        <p:grpSpPr>
          <a:xfrm>
            <a:off x="1837899" y="1603664"/>
            <a:ext cx="8375183" cy="1896185"/>
            <a:chOff x="313898" y="1999455"/>
            <a:chExt cx="8375183" cy="1896185"/>
          </a:xfrm>
        </p:grpSpPr>
        <p:sp>
          <p:nvSpPr>
            <p:cNvPr id="18" name="Pentagon 17"/>
            <p:cNvSpPr/>
            <p:nvPr/>
          </p:nvSpPr>
          <p:spPr>
            <a:xfrm>
              <a:off x="313898" y="1999455"/>
              <a:ext cx="6134887" cy="513991"/>
            </a:xfrm>
            <a:prstGeom prst="homePlat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0" fontAlgn="base" hangingPunct="0">
                <a:spcBef>
                  <a:spcPct val="0"/>
                </a:spcBef>
                <a:spcAft>
                  <a:spcPct val="0"/>
                </a:spcAft>
              </a:pPr>
              <a:r>
                <a:rPr lang="en-US" sz="1600" dirty="0">
                  <a:solidFill>
                    <a:prstClr val="white"/>
                  </a:solidFill>
                  <a:latin typeface="Arial"/>
                </a:rPr>
                <a:t>Adding additional 12 beds in Adult </a:t>
              </a:r>
            </a:p>
            <a:p>
              <a:pPr eaLnBrk="0" fontAlgn="base" hangingPunct="0">
                <a:spcBef>
                  <a:spcPct val="0"/>
                </a:spcBef>
                <a:spcAft>
                  <a:spcPct val="0"/>
                </a:spcAft>
              </a:pPr>
              <a:r>
                <a:rPr lang="en-US" sz="1600" dirty="0">
                  <a:solidFill>
                    <a:prstClr val="white"/>
                  </a:solidFill>
                  <a:latin typeface="Arial"/>
                </a:rPr>
                <a:t>(Nelson move) and 4 in </a:t>
              </a:r>
              <a:r>
                <a:rPr lang="en-US" sz="1600" dirty="0" err="1">
                  <a:solidFill>
                    <a:prstClr val="white"/>
                  </a:solidFill>
                  <a:latin typeface="Arial"/>
                </a:rPr>
                <a:t>Peds</a:t>
              </a:r>
              <a:endParaRPr lang="en-US" sz="1600" dirty="0">
                <a:solidFill>
                  <a:prstClr val="white"/>
                </a:solidFill>
                <a:latin typeface="Arial"/>
              </a:endParaRPr>
            </a:p>
          </p:txBody>
        </p:sp>
        <p:sp>
          <p:nvSpPr>
            <p:cNvPr id="20" name="Bent Arrow 19"/>
            <p:cNvSpPr/>
            <p:nvPr/>
          </p:nvSpPr>
          <p:spPr>
            <a:xfrm rot="5400000">
              <a:off x="6232911" y="1439470"/>
              <a:ext cx="1896185" cy="3016155"/>
            </a:xfrm>
            <a:prstGeom prst="bentArrow">
              <a:avLst>
                <a:gd name="adj1" fmla="val 27159"/>
                <a:gd name="adj2" fmla="val 25000"/>
                <a:gd name="adj3" fmla="val 25000"/>
                <a:gd name="adj4" fmla="val 4375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sz="3200">
                <a:solidFill>
                  <a:prstClr val="black"/>
                </a:solidFill>
                <a:latin typeface="Arial"/>
              </a:endParaRPr>
            </a:p>
          </p:txBody>
        </p:sp>
        <p:sp>
          <p:nvSpPr>
            <p:cNvPr id="40" name="Rounded Rectangle 39"/>
            <p:cNvSpPr/>
            <p:nvPr/>
          </p:nvSpPr>
          <p:spPr>
            <a:xfrm>
              <a:off x="4911337" y="2080918"/>
              <a:ext cx="838945" cy="35106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r>
                <a:rPr lang="en-US" sz="1200" dirty="0">
                  <a:solidFill>
                    <a:prstClr val="black"/>
                  </a:solidFill>
                  <a:latin typeface="Arial"/>
                  <a:sym typeface="Wingdings"/>
                </a:rPr>
                <a:t></a:t>
              </a:r>
              <a:r>
                <a:rPr lang="en-US" sz="1200" dirty="0">
                  <a:solidFill>
                    <a:prstClr val="black"/>
                  </a:solidFill>
                  <a:latin typeface="Arial"/>
                </a:rPr>
                <a:t>ED Boarding</a:t>
              </a:r>
            </a:p>
          </p:txBody>
        </p:sp>
        <p:sp>
          <p:nvSpPr>
            <p:cNvPr id="41" name="Rounded Rectangle 40"/>
            <p:cNvSpPr/>
            <p:nvPr/>
          </p:nvSpPr>
          <p:spPr>
            <a:xfrm>
              <a:off x="5883291" y="2094566"/>
              <a:ext cx="894874" cy="35106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r>
                <a:rPr lang="en-US" sz="1200" dirty="0">
                  <a:solidFill>
                    <a:prstClr val="black"/>
                  </a:solidFill>
                  <a:latin typeface="Arial"/>
                  <a:sym typeface="Wingdings"/>
                </a:rPr>
                <a:t></a:t>
              </a:r>
              <a:r>
                <a:rPr lang="en-US" sz="1200" dirty="0">
                  <a:solidFill>
                    <a:prstClr val="black"/>
                  </a:solidFill>
                  <a:latin typeface="Arial"/>
                </a:rPr>
                <a:t> HAL Boarding</a:t>
              </a:r>
            </a:p>
          </p:txBody>
        </p:sp>
      </p:grpSp>
      <p:grpSp>
        <p:nvGrpSpPr>
          <p:cNvPr id="9" name="Group 8"/>
          <p:cNvGrpSpPr/>
          <p:nvPr/>
        </p:nvGrpSpPr>
        <p:grpSpPr>
          <a:xfrm>
            <a:off x="1837898" y="2216348"/>
            <a:ext cx="8375184" cy="1896183"/>
            <a:chOff x="313898" y="2608664"/>
            <a:chExt cx="8375184" cy="1896183"/>
          </a:xfrm>
        </p:grpSpPr>
        <p:sp>
          <p:nvSpPr>
            <p:cNvPr id="12" name="Pentagon 11"/>
            <p:cNvSpPr/>
            <p:nvPr/>
          </p:nvSpPr>
          <p:spPr>
            <a:xfrm>
              <a:off x="313898" y="2608664"/>
              <a:ext cx="6134887" cy="513991"/>
            </a:xfrm>
            <a:prstGeom prst="homePlate">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0" fontAlgn="base" hangingPunct="0">
                <a:spcBef>
                  <a:spcPct val="0"/>
                </a:spcBef>
                <a:spcAft>
                  <a:spcPct val="0"/>
                </a:spcAft>
              </a:pPr>
              <a:r>
                <a:rPr lang="en-US" sz="1600" dirty="0">
                  <a:solidFill>
                    <a:prstClr val="white"/>
                  </a:solidFill>
                  <a:latin typeface="Arial"/>
                </a:rPr>
                <a:t>Streamline and Empower patient placement</a:t>
              </a:r>
            </a:p>
          </p:txBody>
        </p:sp>
        <p:sp>
          <p:nvSpPr>
            <p:cNvPr id="26" name="Bent Arrow 25"/>
            <p:cNvSpPr/>
            <p:nvPr/>
          </p:nvSpPr>
          <p:spPr>
            <a:xfrm rot="5400000">
              <a:off x="6232913" y="2048678"/>
              <a:ext cx="1896183" cy="3016155"/>
            </a:xfrm>
            <a:prstGeom prst="bentArrow">
              <a:avLst>
                <a:gd name="adj1" fmla="val 27159"/>
                <a:gd name="adj2" fmla="val 25000"/>
                <a:gd name="adj3" fmla="val 25000"/>
                <a:gd name="adj4" fmla="val 43750"/>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sz="3200">
                <a:solidFill>
                  <a:prstClr val="black"/>
                </a:solidFill>
                <a:latin typeface="Arial"/>
              </a:endParaRPr>
            </a:p>
          </p:txBody>
        </p:sp>
        <p:sp>
          <p:nvSpPr>
            <p:cNvPr id="42" name="Rounded Rectangle 41"/>
            <p:cNvSpPr/>
            <p:nvPr/>
          </p:nvSpPr>
          <p:spPr>
            <a:xfrm>
              <a:off x="4451453" y="2676479"/>
              <a:ext cx="838945" cy="35106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r>
                <a:rPr lang="en-US" sz="1200" dirty="0">
                  <a:solidFill>
                    <a:prstClr val="black"/>
                  </a:solidFill>
                  <a:latin typeface="Arial"/>
                  <a:sym typeface="Wingdings"/>
                </a:rPr>
                <a:t></a:t>
              </a:r>
              <a:r>
                <a:rPr lang="en-US" sz="1200" dirty="0">
                  <a:solidFill>
                    <a:prstClr val="black"/>
                  </a:solidFill>
                  <a:latin typeface="Arial"/>
                </a:rPr>
                <a:t>ED Boarding</a:t>
              </a:r>
            </a:p>
          </p:txBody>
        </p:sp>
        <p:sp>
          <p:nvSpPr>
            <p:cNvPr id="43" name="Rounded Rectangle 42"/>
            <p:cNvSpPr/>
            <p:nvPr/>
          </p:nvSpPr>
          <p:spPr>
            <a:xfrm>
              <a:off x="5388115" y="2690127"/>
              <a:ext cx="894874" cy="35106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r>
                <a:rPr lang="en-US" sz="1200" dirty="0">
                  <a:solidFill>
                    <a:prstClr val="black"/>
                  </a:solidFill>
                  <a:latin typeface="Arial"/>
                  <a:sym typeface="Wingdings"/>
                </a:rPr>
                <a:t></a:t>
              </a:r>
              <a:r>
                <a:rPr lang="en-US" sz="1200" dirty="0">
                  <a:solidFill>
                    <a:prstClr val="black"/>
                  </a:solidFill>
                  <a:latin typeface="Arial"/>
                </a:rPr>
                <a:t> HAL Boarding</a:t>
              </a:r>
            </a:p>
          </p:txBody>
        </p:sp>
        <p:sp>
          <p:nvSpPr>
            <p:cNvPr id="44" name="Rounded Rectangle 43"/>
            <p:cNvSpPr/>
            <p:nvPr/>
          </p:nvSpPr>
          <p:spPr>
            <a:xfrm>
              <a:off x="6369225" y="2690127"/>
              <a:ext cx="894874" cy="35106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r>
                <a:rPr lang="en-US" sz="1200" dirty="0">
                  <a:solidFill>
                    <a:prstClr val="black"/>
                  </a:solidFill>
                  <a:latin typeface="Arial"/>
                  <a:sym typeface="Wingdings"/>
                </a:rPr>
                <a:t></a:t>
              </a:r>
              <a:r>
                <a:rPr lang="en-US" sz="1200" dirty="0">
                  <a:solidFill>
                    <a:prstClr val="black"/>
                  </a:solidFill>
                  <a:latin typeface="Arial"/>
                </a:rPr>
                <a:t> PACU Boarding</a:t>
              </a:r>
            </a:p>
          </p:txBody>
        </p:sp>
      </p:grpSp>
      <p:grpSp>
        <p:nvGrpSpPr>
          <p:cNvPr id="8" name="Group 7"/>
          <p:cNvGrpSpPr/>
          <p:nvPr/>
        </p:nvGrpSpPr>
        <p:grpSpPr>
          <a:xfrm>
            <a:off x="1837899" y="2829030"/>
            <a:ext cx="8375183" cy="1896183"/>
            <a:chOff x="313898" y="3231521"/>
            <a:chExt cx="8375183" cy="1896183"/>
          </a:xfrm>
        </p:grpSpPr>
        <p:sp>
          <p:nvSpPr>
            <p:cNvPr id="15" name="Pentagon 14"/>
            <p:cNvSpPr/>
            <p:nvPr/>
          </p:nvSpPr>
          <p:spPr>
            <a:xfrm>
              <a:off x="313898" y="3231521"/>
              <a:ext cx="6134887" cy="513991"/>
            </a:xfrm>
            <a:prstGeom prst="homePlate">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0" fontAlgn="base" hangingPunct="0">
                <a:spcBef>
                  <a:spcPct val="0"/>
                </a:spcBef>
                <a:spcAft>
                  <a:spcPct val="0"/>
                </a:spcAft>
              </a:pPr>
              <a:r>
                <a:rPr lang="en-US" sz="1600" dirty="0">
                  <a:solidFill>
                    <a:prstClr val="white"/>
                  </a:solidFill>
                  <a:latin typeface="Arial"/>
                </a:rPr>
                <a:t>Conditionally Share Beds</a:t>
              </a:r>
            </a:p>
          </p:txBody>
        </p:sp>
        <p:sp>
          <p:nvSpPr>
            <p:cNvPr id="27" name="Bent Arrow 26"/>
            <p:cNvSpPr/>
            <p:nvPr/>
          </p:nvSpPr>
          <p:spPr>
            <a:xfrm rot="5400000">
              <a:off x="6232912" y="2671535"/>
              <a:ext cx="1896183" cy="3016155"/>
            </a:xfrm>
            <a:prstGeom prst="bentArrow">
              <a:avLst>
                <a:gd name="adj1" fmla="val 27159"/>
                <a:gd name="adj2" fmla="val 25000"/>
                <a:gd name="adj3" fmla="val 25000"/>
                <a:gd name="adj4" fmla="val 43750"/>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sz="3200">
                <a:solidFill>
                  <a:prstClr val="black"/>
                </a:solidFill>
                <a:latin typeface="Arial"/>
              </a:endParaRPr>
            </a:p>
          </p:txBody>
        </p:sp>
        <p:sp>
          <p:nvSpPr>
            <p:cNvPr id="45" name="Rounded Rectangle 44"/>
            <p:cNvSpPr/>
            <p:nvPr/>
          </p:nvSpPr>
          <p:spPr>
            <a:xfrm>
              <a:off x="4455719" y="3299336"/>
              <a:ext cx="838945" cy="35106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r>
                <a:rPr lang="en-US" sz="1200" dirty="0">
                  <a:solidFill>
                    <a:prstClr val="black"/>
                  </a:solidFill>
                  <a:latin typeface="Arial"/>
                  <a:sym typeface="Wingdings"/>
                </a:rPr>
                <a:t></a:t>
              </a:r>
              <a:r>
                <a:rPr lang="en-US" sz="1200" dirty="0">
                  <a:solidFill>
                    <a:prstClr val="black"/>
                  </a:solidFill>
                  <a:latin typeface="Arial"/>
                </a:rPr>
                <a:t>ED Boarding</a:t>
              </a:r>
            </a:p>
          </p:txBody>
        </p:sp>
        <p:sp>
          <p:nvSpPr>
            <p:cNvPr id="46" name="Rounded Rectangle 45"/>
            <p:cNvSpPr/>
            <p:nvPr/>
          </p:nvSpPr>
          <p:spPr>
            <a:xfrm>
              <a:off x="5388115" y="3312984"/>
              <a:ext cx="894874" cy="35106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r>
                <a:rPr lang="en-US" sz="1200" dirty="0">
                  <a:solidFill>
                    <a:prstClr val="black"/>
                  </a:solidFill>
                  <a:latin typeface="Arial"/>
                  <a:sym typeface="Wingdings"/>
                </a:rPr>
                <a:t></a:t>
              </a:r>
              <a:r>
                <a:rPr lang="en-US" sz="1200" dirty="0">
                  <a:solidFill>
                    <a:prstClr val="black"/>
                  </a:solidFill>
                  <a:latin typeface="Arial"/>
                </a:rPr>
                <a:t> HAL Boarding</a:t>
              </a:r>
            </a:p>
          </p:txBody>
        </p:sp>
        <p:sp>
          <p:nvSpPr>
            <p:cNvPr id="47" name="Rounded Rectangle 46"/>
            <p:cNvSpPr/>
            <p:nvPr/>
          </p:nvSpPr>
          <p:spPr>
            <a:xfrm>
              <a:off x="6373491" y="3312984"/>
              <a:ext cx="894874" cy="35106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r>
                <a:rPr lang="en-US" sz="1200" dirty="0">
                  <a:solidFill>
                    <a:prstClr val="black"/>
                  </a:solidFill>
                  <a:latin typeface="Arial"/>
                  <a:sym typeface="Wingdings"/>
                </a:rPr>
                <a:t></a:t>
              </a:r>
              <a:r>
                <a:rPr lang="en-US" sz="1200" dirty="0">
                  <a:solidFill>
                    <a:prstClr val="black"/>
                  </a:solidFill>
                  <a:latin typeface="Arial"/>
                </a:rPr>
                <a:t> PACU Boarding</a:t>
              </a:r>
            </a:p>
          </p:txBody>
        </p:sp>
      </p:grpSp>
      <p:sp>
        <p:nvSpPr>
          <p:cNvPr id="31" name="Rounded Rectangle 30"/>
          <p:cNvSpPr/>
          <p:nvPr/>
        </p:nvSpPr>
        <p:spPr>
          <a:xfrm>
            <a:off x="4860548" y="5633979"/>
            <a:ext cx="4883397" cy="866458"/>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eaLnBrk="0" fontAlgn="base" hangingPunct="0">
              <a:spcBef>
                <a:spcPct val="0"/>
              </a:spcBef>
              <a:spcAft>
                <a:spcPct val="0"/>
              </a:spcAft>
              <a:buFont typeface="Arial" panose="020B0604020202020204" pitchFamily="34" charset="0"/>
              <a:buChar char="•"/>
            </a:pPr>
            <a:r>
              <a:rPr lang="en-US" sz="1400" dirty="0">
                <a:solidFill>
                  <a:prstClr val="black"/>
                </a:solidFill>
                <a:latin typeface="Arial"/>
              </a:rPr>
              <a:t>89% patients board in ED &lt; 4 </a:t>
            </a:r>
            <a:r>
              <a:rPr lang="en-US" sz="1400" dirty="0" err="1">
                <a:solidFill>
                  <a:prstClr val="black"/>
                </a:solidFill>
                <a:latin typeface="Arial"/>
              </a:rPr>
              <a:t>hrs</a:t>
            </a:r>
            <a:endParaRPr lang="en-US" sz="1400" dirty="0">
              <a:solidFill>
                <a:prstClr val="black"/>
              </a:solidFill>
              <a:latin typeface="Arial"/>
            </a:endParaRPr>
          </a:p>
          <a:p>
            <a:pPr marL="285750" indent="-285750" eaLnBrk="0" fontAlgn="base" hangingPunct="0">
              <a:spcBef>
                <a:spcPct val="0"/>
              </a:spcBef>
              <a:spcAft>
                <a:spcPct val="0"/>
              </a:spcAft>
              <a:buFont typeface="Arial" panose="020B0604020202020204" pitchFamily="34" charset="0"/>
              <a:buChar char="•"/>
            </a:pPr>
            <a:r>
              <a:rPr lang="en-US" sz="1400" dirty="0">
                <a:solidFill>
                  <a:prstClr val="black"/>
                </a:solidFill>
                <a:latin typeface="Arial"/>
              </a:rPr>
              <a:t>Capacity to see additional 8 patients in ED</a:t>
            </a:r>
          </a:p>
          <a:p>
            <a:pPr marL="285750" indent="-285750" eaLnBrk="0" fontAlgn="base" hangingPunct="0">
              <a:spcBef>
                <a:spcPct val="0"/>
              </a:spcBef>
              <a:spcAft>
                <a:spcPct val="0"/>
              </a:spcAft>
              <a:buFont typeface="Arial" panose="020B0604020202020204" pitchFamily="34" charset="0"/>
              <a:buChar char="•"/>
            </a:pPr>
            <a:r>
              <a:rPr lang="en-US" sz="1400" dirty="0">
                <a:solidFill>
                  <a:prstClr val="black"/>
                </a:solidFill>
                <a:latin typeface="Arial"/>
              </a:rPr>
              <a:t>36% reduction in OR holds (55% in  WBG OR) </a:t>
            </a:r>
          </a:p>
          <a:p>
            <a:pPr marL="285750" indent="-285750" eaLnBrk="0" fontAlgn="base" hangingPunct="0">
              <a:spcBef>
                <a:spcPct val="0"/>
              </a:spcBef>
              <a:spcAft>
                <a:spcPct val="0"/>
              </a:spcAft>
              <a:buFont typeface="Arial" panose="020B0604020202020204" pitchFamily="34" charset="0"/>
              <a:buChar char="•"/>
            </a:pPr>
            <a:r>
              <a:rPr lang="en-US" sz="1400" dirty="0">
                <a:solidFill>
                  <a:prstClr val="black"/>
                </a:solidFill>
                <a:latin typeface="Arial"/>
              </a:rPr>
              <a:t>60% reduction in HAL boarding </a:t>
            </a:r>
          </a:p>
        </p:txBody>
      </p:sp>
      <p:grpSp>
        <p:nvGrpSpPr>
          <p:cNvPr id="5" name="Group 4"/>
          <p:cNvGrpSpPr/>
          <p:nvPr/>
        </p:nvGrpSpPr>
        <p:grpSpPr>
          <a:xfrm>
            <a:off x="1854645" y="4581350"/>
            <a:ext cx="8375180" cy="1409026"/>
            <a:chOff x="340170" y="5186692"/>
            <a:chExt cx="8375180" cy="1409026"/>
          </a:xfrm>
        </p:grpSpPr>
        <p:sp>
          <p:nvSpPr>
            <p:cNvPr id="39" name="Pentagon 38"/>
            <p:cNvSpPr/>
            <p:nvPr/>
          </p:nvSpPr>
          <p:spPr>
            <a:xfrm>
              <a:off x="340170" y="5186692"/>
              <a:ext cx="6134887" cy="513991"/>
            </a:xfrm>
            <a:prstGeom prst="homePlat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0" fontAlgn="base" hangingPunct="0">
                <a:spcBef>
                  <a:spcPct val="0"/>
                </a:spcBef>
                <a:spcAft>
                  <a:spcPct val="0"/>
                </a:spcAft>
              </a:pPr>
              <a:r>
                <a:rPr lang="en-US" sz="1600" dirty="0">
                  <a:solidFill>
                    <a:prstClr val="white"/>
                  </a:solidFill>
                  <a:latin typeface="Arial"/>
                </a:rPr>
                <a:t>Discharge based on needed supply</a:t>
              </a:r>
            </a:p>
          </p:txBody>
        </p:sp>
        <p:sp>
          <p:nvSpPr>
            <p:cNvPr id="53" name="Bent Arrow 52"/>
            <p:cNvSpPr/>
            <p:nvPr/>
          </p:nvSpPr>
          <p:spPr>
            <a:xfrm rot="5400000">
              <a:off x="6502760" y="4383128"/>
              <a:ext cx="1409025" cy="3016155"/>
            </a:xfrm>
            <a:prstGeom prst="bentArrow">
              <a:avLst>
                <a:gd name="adj1" fmla="val 36117"/>
                <a:gd name="adj2" fmla="val 35773"/>
                <a:gd name="adj3" fmla="val 25000"/>
                <a:gd name="adj4" fmla="val 4375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sz="3200">
                <a:solidFill>
                  <a:prstClr val="black"/>
                </a:solidFill>
                <a:latin typeface="Arial"/>
              </a:endParaRPr>
            </a:p>
          </p:txBody>
        </p:sp>
      </p:grpSp>
      <p:grpSp>
        <p:nvGrpSpPr>
          <p:cNvPr id="54" name="Group 53"/>
          <p:cNvGrpSpPr/>
          <p:nvPr/>
        </p:nvGrpSpPr>
        <p:grpSpPr>
          <a:xfrm>
            <a:off x="1841247" y="1626567"/>
            <a:ext cx="8375183" cy="1896185"/>
            <a:chOff x="313898" y="1999455"/>
            <a:chExt cx="8375183" cy="1896185"/>
          </a:xfrm>
          <a:solidFill>
            <a:schemeClr val="tx2"/>
          </a:solidFill>
        </p:grpSpPr>
        <p:sp>
          <p:nvSpPr>
            <p:cNvPr id="55" name="Pentagon 54"/>
            <p:cNvSpPr/>
            <p:nvPr/>
          </p:nvSpPr>
          <p:spPr>
            <a:xfrm>
              <a:off x="313898" y="1999455"/>
              <a:ext cx="6134887" cy="513991"/>
            </a:xfrm>
            <a:prstGeom prst="homePlat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0" fontAlgn="base" hangingPunct="0">
                <a:spcBef>
                  <a:spcPct val="0"/>
                </a:spcBef>
                <a:spcAft>
                  <a:spcPct val="0"/>
                </a:spcAft>
              </a:pPr>
              <a:r>
                <a:rPr lang="en-US" sz="1600" dirty="0">
                  <a:solidFill>
                    <a:prstClr val="white"/>
                  </a:solidFill>
                  <a:latin typeface="Arial"/>
                </a:rPr>
                <a:t>Adding additional 12 beds in Adult </a:t>
              </a:r>
            </a:p>
            <a:p>
              <a:pPr eaLnBrk="0" fontAlgn="base" hangingPunct="0">
                <a:spcBef>
                  <a:spcPct val="0"/>
                </a:spcBef>
                <a:spcAft>
                  <a:spcPct val="0"/>
                </a:spcAft>
              </a:pPr>
              <a:r>
                <a:rPr lang="en-US" sz="1600" dirty="0">
                  <a:solidFill>
                    <a:prstClr val="white"/>
                  </a:solidFill>
                  <a:latin typeface="Arial"/>
                </a:rPr>
                <a:t>(Nelson move) and 4 in </a:t>
              </a:r>
              <a:r>
                <a:rPr lang="en-US" sz="1600" dirty="0" err="1">
                  <a:solidFill>
                    <a:prstClr val="white"/>
                  </a:solidFill>
                  <a:latin typeface="Arial"/>
                </a:rPr>
                <a:t>Peds</a:t>
              </a:r>
              <a:endParaRPr lang="en-US" sz="1600" dirty="0">
                <a:solidFill>
                  <a:prstClr val="white"/>
                </a:solidFill>
                <a:latin typeface="Arial"/>
              </a:endParaRPr>
            </a:p>
          </p:txBody>
        </p:sp>
        <p:sp>
          <p:nvSpPr>
            <p:cNvPr id="56" name="Bent Arrow 55"/>
            <p:cNvSpPr/>
            <p:nvPr/>
          </p:nvSpPr>
          <p:spPr>
            <a:xfrm rot="5400000">
              <a:off x="6232911" y="1439470"/>
              <a:ext cx="1896185" cy="3016155"/>
            </a:xfrm>
            <a:prstGeom prst="bentArrow">
              <a:avLst>
                <a:gd name="adj1" fmla="val 27159"/>
                <a:gd name="adj2" fmla="val 25000"/>
                <a:gd name="adj3" fmla="val 25000"/>
                <a:gd name="adj4" fmla="val 4375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sz="3200">
                <a:solidFill>
                  <a:prstClr val="black"/>
                </a:solidFill>
                <a:latin typeface="Arial"/>
              </a:endParaRPr>
            </a:p>
          </p:txBody>
        </p:sp>
        <p:sp>
          <p:nvSpPr>
            <p:cNvPr id="57" name="Rounded Rectangle 56"/>
            <p:cNvSpPr/>
            <p:nvPr/>
          </p:nvSpPr>
          <p:spPr>
            <a:xfrm>
              <a:off x="4911337" y="2080918"/>
              <a:ext cx="838945" cy="35106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r>
                <a:rPr lang="en-US" sz="1200" dirty="0">
                  <a:solidFill>
                    <a:prstClr val="black"/>
                  </a:solidFill>
                  <a:latin typeface="Arial"/>
                  <a:sym typeface="Wingdings"/>
                </a:rPr>
                <a:t></a:t>
              </a:r>
              <a:r>
                <a:rPr lang="en-US" sz="1200" dirty="0">
                  <a:solidFill>
                    <a:prstClr val="black"/>
                  </a:solidFill>
                  <a:latin typeface="Arial"/>
                </a:rPr>
                <a:t>ED Boarding</a:t>
              </a:r>
            </a:p>
          </p:txBody>
        </p:sp>
        <p:sp>
          <p:nvSpPr>
            <p:cNvPr id="58" name="Rounded Rectangle 57"/>
            <p:cNvSpPr/>
            <p:nvPr/>
          </p:nvSpPr>
          <p:spPr>
            <a:xfrm>
              <a:off x="5883291" y="2094566"/>
              <a:ext cx="894874" cy="35106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r>
                <a:rPr lang="en-US" sz="1200" dirty="0">
                  <a:solidFill>
                    <a:prstClr val="black"/>
                  </a:solidFill>
                  <a:latin typeface="Arial"/>
                  <a:sym typeface="Wingdings"/>
                </a:rPr>
                <a:t></a:t>
              </a:r>
              <a:r>
                <a:rPr lang="en-US" sz="1200" dirty="0">
                  <a:solidFill>
                    <a:prstClr val="black"/>
                  </a:solidFill>
                  <a:latin typeface="Arial"/>
                </a:rPr>
                <a:t> HAL Boarding</a:t>
              </a:r>
            </a:p>
          </p:txBody>
        </p:sp>
      </p:grpSp>
      <p:grpSp>
        <p:nvGrpSpPr>
          <p:cNvPr id="59" name="Group 58"/>
          <p:cNvGrpSpPr/>
          <p:nvPr/>
        </p:nvGrpSpPr>
        <p:grpSpPr>
          <a:xfrm>
            <a:off x="1851295" y="2222106"/>
            <a:ext cx="8375184" cy="1896183"/>
            <a:chOff x="313898" y="2608664"/>
            <a:chExt cx="8375184" cy="1896183"/>
          </a:xfrm>
          <a:solidFill>
            <a:schemeClr val="tx2">
              <a:lumMod val="60000"/>
              <a:lumOff val="40000"/>
            </a:schemeClr>
          </a:solidFill>
        </p:grpSpPr>
        <p:sp>
          <p:nvSpPr>
            <p:cNvPr id="60" name="Pentagon 59"/>
            <p:cNvSpPr/>
            <p:nvPr/>
          </p:nvSpPr>
          <p:spPr>
            <a:xfrm>
              <a:off x="313898" y="2608664"/>
              <a:ext cx="6134887" cy="513991"/>
            </a:xfrm>
            <a:prstGeom prst="homePlat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0" fontAlgn="base" hangingPunct="0">
                <a:spcBef>
                  <a:spcPct val="0"/>
                </a:spcBef>
                <a:spcAft>
                  <a:spcPct val="0"/>
                </a:spcAft>
              </a:pPr>
              <a:r>
                <a:rPr lang="en-US" sz="1600" dirty="0">
                  <a:solidFill>
                    <a:prstClr val="white"/>
                  </a:solidFill>
                  <a:latin typeface="Arial"/>
                </a:rPr>
                <a:t>Streamline and Empower patient placement</a:t>
              </a:r>
            </a:p>
          </p:txBody>
        </p:sp>
        <p:sp>
          <p:nvSpPr>
            <p:cNvPr id="61" name="Bent Arrow 60"/>
            <p:cNvSpPr/>
            <p:nvPr/>
          </p:nvSpPr>
          <p:spPr>
            <a:xfrm rot="5400000">
              <a:off x="6232913" y="2048678"/>
              <a:ext cx="1896183" cy="3016155"/>
            </a:xfrm>
            <a:prstGeom prst="bentArrow">
              <a:avLst>
                <a:gd name="adj1" fmla="val 27159"/>
                <a:gd name="adj2" fmla="val 25000"/>
                <a:gd name="adj3" fmla="val 25000"/>
                <a:gd name="adj4" fmla="val 4375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sz="3200">
                <a:solidFill>
                  <a:prstClr val="black"/>
                </a:solidFill>
                <a:latin typeface="Arial"/>
              </a:endParaRPr>
            </a:p>
          </p:txBody>
        </p:sp>
        <p:sp>
          <p:nvSpPr>
            <p:cNvPr id="62" name="Rounded Rectangle 61"/>
            <p:cNvSpPr/>
            <p:nvPr/>
          </p:nvSpPr>
          <p:spPr>
            <a:xfrm>
              <a:off x="4451453" y="2676479"/>
              <a:ext cx="838945" cy="35106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r>
                <a:rPr lang="en-US" sz="1200" dirty="0">
                  <a:solidFill>
                    <a:prstClr val="black"/>
                  </a:solidFill>
                  <a:latin typeface="Arial"/>
                  <a:sym typeface="Wingdings"/>
                </a:rPr>
                <a:t></a:t>
              </a:r>
              <a:r>
                <a:rPr lang="en-US" sz="1200" dirty="0">
                  <a:solidFill>
                    <a:prstClr val="black"/>
                  </a:solidFill>
                  <a:latin typeface="Arial"/>
                </a:rPr>
                <a:t>ED Boarding</a:t>
              </a:r>
            </a:p>
          </p:txBody>
        </p:sp>
        <p:sp>
          <p:nvSpPr>
            <p:cNvPr id="63" name="Rounded Rectangle 62"/>
            <p:cNvSpPr/>
            <p:nvPr/>
          </p:nvSpPr>
          <p:spPr>
            <a:xfrm>
              <a:off x="5388115" y="2690127"/>
              <a:ext cx="894874" cy="35106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r>
                <a:rPr lang="en-US" sz="1200" dirty="0">
                  <a:solidFill>
                    <a:prstClr val="black"/>
                  </a:solidFill>
                  <a:latin typeface="Arial"/>
                  <a:sym typeface="Wingdings"/>
                </a:rPr>
                <a:t></a:t>
              </a:r>
              <a:r>
                <a:rPr lang="en-US" sz="1200" dirty="0">
                  <a:solidFill>
                    <a:prstClr val="black"/>
                  </a:solidFill>
                  <a:latin typeface="Arial"/>
                </a:rPr>
                <a:t> HAL Boarding</a:t>
              </a:r>
            </a:p>
          </p:txBody>
        </p:sp>
        <p:sp>
          <p:nvSpPr>
            <p:cNvPr id="64" name="Rounded Rectangle 63"/>
            <p:cNvSpPr/>
            <p:nvPr/>
          </p:nvSpPr>
          <p:spPr>
            <a:xfrm>
              <a:off x="6369225" y="2690127"/>
              <a:ext cx="894874" cy="35106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r>
                <a:rPr lang="en-US" sz="1200" dirty="0">
                  <a:solidFill>
                    <a:prstClr val="black"/>
                  </a:solidFill>
                  <a:latin typeface="Arial"/>
                  <a:sym typeface="Wingdings"/>
                </a:rPr>
                <a:t></a:t>
              </a:r>
              <a:r>
                <a:rPr lang="en-US" sz="1200" dirty="0">
                  <a:solidFill>
                    <a:prstClr val="black"/>
                  </a:solidFill>
                  <a:latin typeface="Arial"/>
                </a:rPr>
                <a:t> PACU Boarding</a:t>
              </a:r>
            </a:p>
          </p:txBody>
        </p:sp>
      </p:grpSp>
      <p:grpSp>
        <p:nvGrpSpPr>
          <p:cNvPr id="65" name="Group 64"/>
          <p:cNvGrpSpPr/>
          <p:nvPr/>
        </p:nvGrpSpPr>
        <p:grpSpPr>
          <a:xfrm>
            <a:off x="1844597" y="2817643"/>
            <a:ext cx="8375183" cy="1896183"/>
            <a:chOff x="313898" y="3231521"/>
            <a:chExt cx="8375183" cy="1896183"/>
          </a:xfrm>
          <a:solidFill>
            <a:schemeClr val="tx2">
              <a:lumMod val="20000"/>
              <a:lumOff val="80000"/>
            </a:schemeClr>
          </a:solidFill>
        </p:grpSpPr>
        <p:sp>
          <p:nvSpPr>
            <p:cNvPr id="66" name="Pentagon 65"/>
            <p:cNvSpPr/>
            <p:nvPr/>
          </p:nvSpPr>
          <p:spPr>
            <a:xfrm>
              <a:off x="313898" y="3231521"/>
              <a:ext cx="6134887" cy="513991"/>
            </a:xfrm>
            <a:prstGeom prst="homePlat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0" fontAlgn="base" hangingPunct="0">
                <a:spcBef>
                  <a:spcPct val="0"/>
                </a:spcBef>
                <a:spcAft>
                  <a:spcPct val="0"/>
                </a:spcAft>
              </a:pPr>
              <a:r>
                <a:rPr lang="en-US" sz="1600" dirty="0">
                  <a:solidFill>
                    <a:prstClr val="white"/>
                  </a:solidFill>
                  <a:latin typeface="Arial"/>
                </a:rPr>
                <a:t>Conditionally Share Beds</a:t>
              </a:r>
            </a:p>
          </p:txBody>
        </p:sp>
        <p:sp>
          <p:nvSpPr>
            <p:cNvPr id="67" name="Bent Arrow 66"/>
            <p:cNvSpPr/>
            <p:nvPr/>
          </p:nvSpPr>
          <p:spPr>
            <a:xfrm rot="5400000">
              <a:off x="6232912" y="2671535"/>
              <a:ext cx="1896183" cy="3016155"/>
            </a:xfrm>
            <a:prstGeom prst="bentArrow">
              <a:avLst>
                <a:gd name="adj1" fmla="val 27159"/>
                <a:gd name="adj2" fmla="val 25000"/>
                <a:gd name="adj3" fmla="val 25000"/>
                <a:gd name="adj4" fmla="val 4375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sz="3200">
                <a:solidFill>
                  <a:prstClr val="black"/>
                </a:solidFill>
                <a:latin typeface="Arial"/>
              </a:endParaRPr>
            </a:p>
          </p:txBody>
        </p:sp>
        <p:sp>
          <p:nvSpPr>
            <p:cNvPr id="68" name="Rounded Rectangle 67"/>
            <p:cNvSpPr/>
            <p:nvPr/>
          </p:nvSpPr>
          <p:spPr>
            <a:xfrm>
              <a:off x="4455719" y="3299336"/>
              <a:ext cx="838945" cy="35106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r>
                <a:rPr lang="en-US" sz="1200" dirty="0">
                  <a:solidFill>
                    <a:prstClr val="black"/>
                  </a:solidFill>
                  <a:latin typeface="Arial"/>
                  <a:sym typeface="Wingdings"/>
                </a:rPr>
                <a:t></a:t>
              </a:r>
              <a:r>
                <a:rPr lang="en-US" sz="1200" dirty="0">
                  <a:solidFill>
                    <a:prstClr val="black"/>
                  </a:solidFill>
                  <a:latin typeface="Arial"/>
                </a:rPr>
                <a:t>ED Boarding</a:t>
              </a:r>
            </a:p>
          </p:txBody>
        </p:sp>
        <p:sp>
          <p:nvSpPr>
            <p:cNvPr id="69" name="Rounded Rectangle 68"/>
            <p:cNvSpPr/>
            <p:nvPr/>
          </p:nvSpPr>
          <p:spPr>
            <a:xfrm>
              <a:off x="5388115" y="3312984"/>
              <a:ext cx="894874" cy="35106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r>
                <a:rPr lang="en-US" sz="1200" dirty="0">
                  <a:solidFill>
                    <a:prstClr val="black"/>
                  </a:solidFill>
                  <a:latin typeface="Arial"/>
                  <a:sym typeface="Wingdings"/>
                </a:rPr>
                <a:t></a:t>
              </a:r>
              <a:r>
                <a:rPr lang="en-US" sz="1200" dirty="0">
                  <a:solidFill>
                    <a:prstClr val="black"/>
                  </a:solidFill>
                  <a:latin typeface="Arial"/>
                </a:rPr>
                <a:t> HAL Boarding</a:t>
              </a:r>
            </a:p>
          </p:txBody>
        </p:sp>
        <p:sp>
          <p:nvSpPr>
            <p:cNvPr id="70" name="Rounded Rectangle 69"/>
            <p:cNvSpPr/>
            <p:nvPr/>
          </p:nvSpPr>
          <p:spPr>
            <a:xfrm>
              <a:off x="6373491" y="3312984"/>
              <a:ext cx="894874" cy="35106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r>
                <a:rPr lang="en-US" sz="1200" dirty="0">
                  <a:solidFill>
                    <a:prstClr val="black"/>
                  </a:solidFill>
                  <a:latin typeface="Arial"/>
                  <a:sym typeface="Wingdings"/>
                </a:rPr>
                <a:t></a:t>
              </a:r>
              <a:r>
                <a:rPr lang="en-US" sz="1200" dirty="0">
                  <a:solidFill>
                    <a:prstClr val="black"/>
                  </a:solidFill>
                  <a:latin typeface="Arial"/>
                </a:rPr>
                <a:t> PACU Boarding</a:t>
              </a:r>
            </a:p>
          </p:txBody>
        </p:sp>
      </p:grpSp>
      <p:grpSp>
        <p:nvGrpSpPr>
          <p:cNvPr id="7" name="Group 6"/>
          <p:cNvGrpSpPr/>
          <p:nvPr/>
        </p:nvGrpSpPr>
        <p:grpSpPr>
          <a:xfrm>
            <a:off x="1847946" y="3413180"/>
            <a:ext cx="8375182" cy="1896183"/>
            <a:chOff x="313898" y="3884835"/>
            <a:chExt cx="8375182" cy="1896183"/>
          </a:xfrm>
        </p:grpSpPr>
        <p:sp>
          <p:nvSpPr>
            <p:cNvPr id="16" name="Pentagon 15"/>
            <p:cNvSpPr/>
            <p:nvPr/>
          </p:nvSpPr>
          <p:spPr>
            <a:xfrm>
              <a:off x="313898" y="3884835"/>
              <a:ext cx="6134887" cy="513991"/>
            </a:xfrm>
            <a:prstGeom prst="homePlat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0" fontAlgn="base" hangingPunct="0">
                <a:spcBef>
                  <a:spcPct val="0"/>
                </a:spcBef>
                <a:spcAft>
                  <a:spcPct val="0"/>
                </a:spcAft>
              </a:pPr>
              <a:r>
                <a:rPr lang="en-US" sz="1600" dirty="0">
                  <a:solidFill>
                    <a:prstClr val="white"/>
                  </a:solidFill>
                  <a:latin typeface="Arial"/>
                </a:rPr>
                <a:t>Streamline ED admission process</a:t>
              </a:r>
            </a:p>
          </p:txBody>
        </p:sp>
        <p:sp>
          <p:nvSpPr>
            <p:cNvPr id="28" name="Bent Arrow 27"/>
            <p:cNvSpPr/>
            <p:nvPr/>
          </p:nvSpPr>
          <p:spPr>
            <a:xfrm rot="5400000">
              <a:off x="6232911" y="3324849"/>
              <a:ext cx="1896183" cy="3016155"/>
            </a:xfrm>
            <a:prstGeom prst="bentArrow">
              <a:avLst>
                <a:gd name="adj1" fmla="val 27159"/>
                <a:gd name="adj2" fmla="val 25000"/>
                <a:gd name="adj3" fmla="val 25000"/>
                <a:gd name="adj4" fmla="val 43750"/>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sz="3200">
                <a:solidFill>
                  <a:prstClr val="black"/>
                </a:solidFill>
                <a:latin typeface="Arial"/>
              </a:endParaRPr>
            </a:p>
          </p:txBody>
        </p:sp>
        <p:sp>
          <p:nvSpPr>
            <p:cNvPr id="48" name="Rounded Rectangle 47"/>
            <p:cNvSpPr/>
            <p:nvPr/>
          </p:nvSpPr>
          <p:spPr>
            <a:xfrm>
              <a:off x="5416080" y="3965875"/>
              <a:ext cx="838945" cy="35106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r>
                <a:rPr lang="en-US" sz="1200" dirty="0">
                  <a:solidFill>
                    <a:prstClr val="black"/>
                  </a:solidFill>
                  <a:latin typeface="Arial"/>
                  <a:sym typeface="Wingdings"/>
                </a:rPr>
                <a:t></a:t>
              </a:r>
              <a:r>
                <a:rPr lang="en-US" sz="1200" dirty="0">
                  <a:solidFill>
                    <a:prstClr val="black"/>
                  </a:solidFill>
                  <a:latin typeface="Arial"/>
                </a:rPr>
                <a:t>ED Boarding</a:t>
              </a:r>
            </a:p>
          </p:txBody>
        </p:sp>
      </p:grpSp>
      <p:grpSp>
        <p:nvGrpSpPr>
          <p:cNvPr id="6" name="Group 5"/>
          <p:cNvGrpSpPr/>
          <p:nvPr/>
        </p:nvGrpSpPr>
        <p:grpSpPr>
          <a:xfrm>
            <a:off x="1837899" y="4008717"/>
            <a:ext cx="8375181" cy="1896183"/>
            <a:chOff x="313898" y="4514014"/>
            <a:chExt cx="8375181" cy="1896183"/>
          </a:xfrm>
          <a:solidFill>
            <a:schemeClr val="accent3">
              <a:lumMod val="75000"/>
            </a:schemeClr>
          </a:solidFill>
        </p:grpSpPr>
        <p:sp>
          <p:nvSpPr>
            <p:cNvPr id="17" name="Pentagon 16"/>
            <p:cNvSpPr/>
            <p:nvPr/>
          </p:nvSpPr>
          <p:spPr>
            <a:xfrm>
              <a:off x="313898" y="4514014"/>
              <a:ext cx="6134887" cy="513991"/>
            </a:xfrm>
            <a:prstGeom prst="homePlat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0" fontAlgn="base" hangingPunct="0">
                <a:spcBef>
                  <a:spcPct val="0"/>
                </a:spcBef>
                <a:spcAft>
                  <a:spcPct val="0"/>
                </a:spcAft>
              </a:pPr>
              <a:r>
                <a:rPr lang="en-US" sz="1600" dirty="0">
                  <a:solidFill>
                    <a:prstClr val="white"/>
                  </a:solidFill>
                  <a:latin typeface="Arial"/>
                </a:rPr>
                <a:t>Discharge based on needed supply</a:t>
              </a:r>
            </a:p>
          </p:txBody>
        </p:sp>
        <p:sp>
          <p:nvSpPr>
            <p:cNvPr id="29" name="Bent Arrow 28"/>
            <p:cNvSpPr/>
            <p:nvPr/>
          </p:nvSpPr>
          <p:spPr>
            <a:xfrm rot="5400000">
              <a:off x="6232910" y="3954028"/>
              <a:ext cx="1896183" cy="3016155"/>
            </a:xfrm>
            <a:prstGeom prst="bentArrow">
              <a:avLst>
                <a:gd name="adj1" fmla="val 27159"/>
                <a:gd name="adj2" fmla="val 25000"/>
                <a:gd name="adj3" fmla="val 25000"/>
                <a:gd name="adj4" fmla="val 4375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sz="3200">
                <a:solidFill>
                  <a:prstClr val="black"/>
                </a:solidFill>
                <a:latin typeface="Arial"/>
              </a:endParaRPr>
            </a:p>
          </p:txBody>
        </p:sp>
        <p:sp>
          <p:nvSpPr>
            <p:cNvPr id="49" name="Rounded Rectangle 48"/>
            <p:cNvSpPr/>
            <p:nvPr/>
          </p:nvSpPr>
          <p:spPr>
            <a:xfrm>
              <a:off x="3958909" y="4581829"/>
              <a:ext cx="838945" cy="35106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r>
                <a:rPr lang="en-US" sz="1200" dirty="0">
                  <a:solidFill>
                    <a:prstClr val="black"/>
                  </a:solidFill>
                  <a:latin typeface="Arial"/>
                  <a:sym typeface="Wingdings"/>
                </a:rPr>
                <a:t></a:t>
              </a:r>
              <a:r>
                <a:rPr lang="en-US" sz="1200" dirty="0">
                  <a:solidFill>
                    <a:prstClr val="black"/>
                  </a:solidFill>
                  <a:latin typeface="Arial"/>
                </a:rPr>
                <a:t>ED Boarding</a:t>
              </a:r>
            </a:p>
          </p:txBody>
        </p:sp>
        <p:sp>
          <p:nvSpPr>
            <p:cNvPr id="50" name="Rounded Rectangle 49"/>
            <p:cNvSpPr/>
            <p:nvPr/>
          </p:nvSpPr>
          <p:spPr>
            <a:xfrm>
              <a:off x="4883372" y="4595477"/>
              <a:ext cx="894874" cy="35106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r>
                <a:rPr lang="en-US" sz="1200" dirty="0">
                  <a:solidFill>
                    <a:prstClr val="black"/>
                  </a:solidFill>
                  <a:latin typeface="Arial"/>
                  <a:sym typeface="Wingdings"/>
                </a:rPr>
                <a:t></a:t>
              </a:r>
              <a:r>
                <a:rPr lang="en-US" sz="1200" dirty="0">
                  <a:solidFill>
                    <a:prstClr val="black"/>
                  </a:solidFill>
                  <a:latin typeface="Arial"/>
                </a:rPr>
                <a:t> HAL Boarding</a:t>
              </a:r>
            </a:p>
          </p:txBody>
        </p:sp>
        <p:sp>
          <p:nvSpPr>
            <p:cNvPr id="51" name="Rounded Rectangle 50"/>
            <p:cNvSpPr/>
            <p:nvPr/>
          </p:nvSpPr>
          <p:spPr>
            <a:xfrm>
              <a:off x="5883291" y="4595477"/>
              <a:ext cx="894874" cy="35106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r>
                <a:rPr lang="en-US" sz="1200" dirty="0">
                  <a:solidFill>
                    <a:prstClr val="black"/>
                  </a:solidFill>
                  <a:latin typeface="Arial"/>
                  <a:sym typeface="Wingdings"/>
                </a:rPr>
                <a:t></a:t>
              </a:r>
              <a:r>
                <a:rPr lang="en-US" sz="1200" dirty="0">
                  <a:solidFill>
                    <a:prstClr val="black"/>
                  </a:solidFill>
                  <a:latin typeface="Arial"/>
                </a:rPr>
                <a:t> PACU Boarding</a:t>
              </a:r>
            </a:p>
          </p:txBody>
        </p:sp>
        <p:sp>
          <p:nvSpPr>
            <p:cNvPr id="52" name="Rounded Rectangle 51"/>
            <p:cNvSpPr/>
            <p:nvPr/>
          </p:nvSpPr>
          <p:spPr>
            <a:xfrm>
              <a:off x="6898003" y="4595477"/>
              <a:ext cx="894874" cy="35106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r>
                <a:rPr lang="en-US" sz="1200" dirty="0">
                  <a:solidFill>
                    <a:prstClr val="black"/>
                  </a:solidFill>
                  <a:latin typeface="Arial"/>
                  <a:sym typeface="Wingdings"/>
                </a:rPr>
                <a:t></a:t>
              </a:r>
              <a:r>
                <a:rPr lang="en-US" sz="1200" dirty="0">
                  <a:solidFill>
                    <a:prstClr val="black"/>
                  </a:solidFill>
                  <a:latin typeface="Arial"/>
                </a:rPr>
                <a:t> OR Holds</a:t>
              </a:r>
            </a:p>
          </p:txBody>
        </p:sp>
      </p:grpSp>
      <p:grpSp>
        <p:nvGrpSpPr>
          <p:cNvPr id="71" name="Group 70"/>
          <p:cNvGrpSpPr/>
          <p:nvPr/>
        </p:nvGrpSpPr>
        <p:grpSpPr>
          <a:xfrm>
            <a:off x="1878395" y="4580503"/>
            <a:ext cx="8375180" cy="1409026"/>
            <a:chOff x="340170" y="5186692"/>
            <a:chExt cx="8375180" cy="1409026"/>
          </a:xfrm>
        </p:grpSpPr>
        <p:sp>
          <p:nvSpPr>
            <p:cNvPr id="72" name="Pentagon 71"/>
            <p:cNvSpPr/>
            <p:nvPr/>
          </p:nvSpPr>
          <p:spPr>
            <a:xfrm>
              <a:off x="340170" y="5186692"/>
              <a:ext cx="6134887" cy="513991"/>
            </a:xfrm>
            <a:prstGeom prst="homePlat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0" fontAlgn="base" hangingPunct="0">
                <a:spcBef>
                  <a:spcPct val="0"/>
                </a:spcBef>
                <a:spcAft>
                  <a:spcPct val="0"/>
                </a:spcAft>
              </a:pPr>
              <a:r>
                <a:rPr lang="en-US" sz="1600" dirty="0">
                  <a:solidFill>
                    <a:prstClr val="white"/>
                  </a:solidFill>
                  <a:latin typeface="Arial"/>
                </a:rPr>
                <a:t>Fully Staffing WICU to 20 beds</a:t>
              </a:r>
            </a:p>
          </p:txBody>
        </p:sp>
        <p:sp>
          <p:nvSpPr>
            <p:cNvPr id="73" name="Bent Arrow 72"/>
            <p:cNvSpPr/>
            <p:nvPr/>
          </p:nvSpPr>
          <p:spPr>
            <a:xfrm rot="5400000">
              <a:off x="6502760" y="4383128"/>
              <a:ext cx="1409025" cy="3016155"/>
            </a:xfrm>
            <a:prstGeom prst="bentArrow">
              <a:avLst>
                <a:gd name="adj1" fmla="val 36117"/>
                <a:gd name="adj2" fmla="val 35773"/>
                <a:gd name="adj3" fmla="val 25000"/>
                <a:gd name="adj4" fmla="val 4375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sz="3200">
                <a:solidFill>
                  <a:prstClr val="black"/>
                </a:solidFill>
                <a:latin typeface="Arial"/>
              </a:endParaRPr>
            </a:p>
          </p:txBody>
        </p:sp>
      </p:grpSp>
      <p:sp>
        <p:nvSpPr>
          <p:cNvPr id="74" name="Rounded Rectangle 73"/>
          <p:cNvSpPr/>
          <p:nvPr/>
        </p:nvSpPr>
        <p:spPr>
          <a:xfrm>
            <a:off x="6975604" y="4661967"/>
            <a:ext cx="894874" cy="35106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r>
              <a:rPr lang="en-US" sz="1200" dirty="0">
                <a:solidFill>
                  <a:prstClr val="black"/>
                </a:solidFill>
                <a:latin typeface="Arial"/>
                <a:sym typeface="Wingdings"/>
              </a:rPr>
              <a:t></a:t>
            </a:r>
            <a:r>
              <a:rPr lang="en-US" sz="1200" dirty="0">
                <a:solidFill>
                  <a:prstClr val="black"/>
                </a:solidFill>
                <a:latin typeface="Arial"/>
              </a:rPr>
              <a:t> OR Holds</a:t>
            </a:r>
          </a:p>
        </p:txBody>
      </p:sp>
    </p:spTree>
    <p:extLst>
      <p:ext uri="{BB962C8B-B14F-4D97-AF65-F5344CB8AC3E}">
        <p14:creationId xmlns:p14="http://schemas.microsoft.com/office/powerpoint/2010/main" val="4013977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1" y="533400"/>
            <a:ext cx="8201025" cy="533400"/>
          </a:xfrm>
        </p:spPr>
        <p:txBody>
          <a:bodyPr/>
          <a:lstStyle/>
          <a:p>
            <a:r>
              <a:rPr lang="en-US" dirty="0"/>
              <a:t>FY17 Model vs. Actuals</a:t>
            </a:r>
          </a:p>
        </p:txBody>
      </p:sp>
      <p:graphicFrame>
        <p:nvGraphicFramePr>
          <p:cNvPr id="9" name="Chart 8">
            <a:extLst>
              <a:ext uri="{FF2B5EF4-FFF2-40B4-BE49-F238E27FC236}">
                <a16:creationId xmlns:a16="http://schemas.microsoft.com/office/drawing/2014/main" id="{7D827D28-6983-4AB8-8620-9C5717689A02}"/>
              </a:ext>
            </a:extLst>
          </p:cNvPr>
          <p:cNvGraphicFramePr>
            <a:graphicFrameLocks/>
          </p:cNvGraphicFramePr>
          <p:nvPr>
            <p:extLst/>
          </p:nvPr>
        </p:nvGraphicFramePr>
        <p:xfrm>
          <a:off x="1564036" y="1219199"/>
          <a:ext cx="4423611" cy="2861166"/>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1" name="Chart 10">
            <a:extLst>
              <a:ext uri="{FF2B5EF4-FFF2-40B4-BE49-F238E27FC236}">
                <a16:creationId xmlns:a16="http://schemas.microsoft.com/office/drawing/2014/main" id="{6E5E41A8-5ED8-46DE-86D9-009C5086C5A3}"/>
              </a:ext>
            </a:extLst>
          </p:cNvPr>
          <p:cNvGraphicFramePr>
            <a:graphicFrameLocks/>
          </p:cNvGraphicFramePr>
          <p:nvPr>
            <p:extLst/>
          </p:nvPr>
        </p:nvGraphicFramePr>
        <p:xfrm>
          <a:off x="6113150" y="1219200"/>
          <a:ext cx="4415589" cy="2861165"/>
        </p:xfrm>
        <a:graphic>
          <a:graphicData uri="http://schemas.openxmlformats.org/drawingml/2006/chart">
            <c:chart xmlns:c="http://schemas.openxmlformats.org/drawingml/2006/chart" xmlns:r="http://schemas.openxmlformats.org/officeDocument/2006/relationships" r:id="rId3"/>
          </a:graphicData>
        </a:graphic>
      </p:graphicFrame>
      <p:sp>
        <p:nvSpPr>
          <p:cNvPr id="12" name="Rectangle: Rounded Corners 11"/>
          <p:cNvSpPr/>
          <p:nvPr/>
        </p:nvSpPr>
        <p:spPr bwMode="auto">
          <a:xfrm>
            <a:off x="9601200" y="1905000"/>
            <a:ext cx="762000" cy="1828800"/>
          </a:xfrm>
          <a:prstGeom prst="roundRect">
            <a:avLst/>
          </a:prstGeom>
          <a:noFill/>
          <a:ln w="9525" cap="flat" cmpd="sng" algn="ctr">
            <a:solidFill>
              <a:srgbClr val="FF0000"/>
            </a:solidFill>
            <a:prstDash val="dash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378" eaLnBrk="0" fontAlgn="base" hangingPunct="0">
              <a:spcBef>
                <a:spcPct val="0"/>
              </a:spcBef>
              <a:spcAft>
                <a:spcPct val="0"/>
              </a:spcAft>
            </a:pPr>
            <a:endParaRPr lang="en-US" sz="3200">
              <a:solidFill>
                <a:prstClr val="black"/>
              </a:solidFill>
              <a:latin typeface="Times" charset="0"/>
            </a:endParaRPr>
          </a:p>
        </p:txBody>
      </p:sp>
      <p:sp>
        <p:nvSpPr>
          <p:cNvPr id="13" name="Rectangle 12"/>
          <p:cNvSpPr/>
          <p:nvPr/>
        </p:nvSpPr>
        <p:spPr bwMode="auto">
          <a:xfrm>
            <a:off x="1524000" y="4797696"/>
            <a:ext cx="9144000" cy="993504"/>
          </a:xfrm>
          <a:prstGeom prst="rect">
            <a:avLst/>
          </a:prstGeom>
          <a:solidFill>
            <a:schemeClr val="tx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1142972" defTabSz="914378" eaLnBrk="0" fontAlgn="base" hangingPunct="0">
              <a:spcBef>
                <a:spcPct val="0"/>
              </a:spcBef>
              <a:spcAft>
                <a:spcPct val="0"/>
              </a:spcAft>
            </a:pPr>
            <a:r>
              <a:rPr lang="en-US" sz="3200" dirty="0">
                <a:solidFill>
                  <a:prstClr val="white"/>
                </a:solidFill>
                <a:latin typeface="Calibri" panose="020F0502020204030204" pitchFamily="34" charset="0"/>
              </a:rPr>
              <a:t>Model Projected				Actual</a:t>
            </a:r>
          </a:p>
          <a:p>
            <a:pPr marL="1720807" defTabSz="914378" eaLnBrk="0" fontAlgn="base" hangingPunct="0">
              <a:spcBef>
                <a:spcPct val="0"/>
              </a:spcBef>
              <a:spcAft>
                <a:spcPct val="0"/>
              </a:spcAft>
            </a:pPr>
            <a:r>
              <a:rPr lang="en-US" sz="3200" dirty="0">
                <a:solidFill>
                  <a:prstClr val="white"/>
                </a:solidFill>
                <a:latin typeface="Calibri" panose="020F0502020204030204" pitchFamily="34" charset="0"/>
              </a:rPr>
              <a:t>7.1 </a:t>
            </a:r>
            <a:r>
              <a:rPr lang="en-US" sz="3200" dirty="0" err="1">
                <a:solidFill>
                  <a:prstClr val="white"/>
                </a:solidFill>
                <a:latin typeface="Calibri" panose="020F0502020204030204" pitchFamily="34" charset="0"/>
              </a:rPr>
              <a:t>hrs</a:t>
            </a:r>
            <a:r>
              <a:rPr lang="en-US" sz="3200" dirty="0">
                <a:solidFill>
                  <a:prstClr val="white"/>
                </a:solidFill>
                <a:latin typeface="Calibri" panose="020F0502020204030204" pitchFamily="34" charset="0"/>
              </a:rPr>
              <a:t>					6.9 </a:t>
            </a:r>
            <a:r>
              <a:rPr lang="en-US" sz="3200" dirty="0" err="1">
                <a:solidFill>
                  <a:prstClr val="white"/>
                </a:solidFill>
                <a:latin typeface="Calibri" panose="020F0502020204030204" pitchFamily="34" charset="0"/>
              </a:rPr>
              <a:t>hrs</a:t>
            </a:r>
            <a:endParaRPr lang="en-US" sz="3200" dirty="0">
              <a:solidFill>
                <a:prstClr val="white"/>
              </a:solidFill>
              <a:latin typeface="Calibri" panose="020F0502020204030204" pitchFamily="34" charset="0"/>
            </a:endParaRPr>
          </a:p>
        </p:txBody>
      </p:sp>
      <p:sp>
        <p:nvSpPr>
          <p:cNvPr id="14" name="TextBox 13"/>
          <p:cNvSpPr txBox="1"/>
          <p:nvPr/>
        </p:nvSpPr>
        <p:spPr>
          <a:xfrm>
            <a:off x="1524000" y="4114802"/>
            <a:ext cx="9144000" cy="584775"/>
          </a:xfrm>
          <a:prstGeom prst="rect">
            <a:avLst/>
          </a:prstGeom>
          <a:noFill/>
        </p:spPr>
        <p:txBody>
          <a:bodyPr wrap="square" rtlCol="0">
            <a:spAutoFit/>
          </a:bodyPr>
          <a:lstStyle/>
          <a:p>
            <a:pPr algn="ctr" eaLnBrk="0" fontAlgn="base" hangingPunct="0">
              <a:spcBef>
                <a:spcPct val="0"/>
              </a:spcBef>
              <a:spcAft>
                <a:spcPct val="0"/>
              </a:spcAft>
            </a:pPr>
            <a:r>
              <a:rPr lang="en-US" sz="3200" dirty="0">
                <a:solidFill>
                  <a:srgbClr val="1F497D"/>
                </a:solidFill>
                <a:latin typeface="Calibri" panose="020F0502020204030204" pitchFamily="34" charset="0"/>
              </a:rPr>
              <a:t>Average Boarding Hours</a:t>
            </a:r>
          </a:p>
        </p:txBody>
      </p:sp>
    </p:spTree>
    <p:extLst>
      <p:ext uri="{BB962C8B-B14F-4D97-AF65-F5344CB8AC3E}">
        <p14:creationId xmlns:p14="http://schemas.microsoft.com/office/powerpoint/2010/main" val="379674980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10"/>
          <p:cNvSpPr/>
          <p:nvPr/>
        </p:nvSpPr>
        <p:spPr bwMode="gray">
          <a:xfrm>
            <a:off x="4064000" y="1585617"/>
            <a:ext cx="0" cy="3786691"/>
          </a:xfrm>
          <a:custGeom>
            <a:avLst/>
            <a:gdLst>
              <a:gd name="connsiteX0" fmla="*/ 0 w 0"/>
              <a:gd name="connsiteY0" fmla="*/ 0 h 3786691"/>
              <a:gd name="connsiteX1" fmla="*/ 0 w 0"/>
              <a:gd name="connsiteY1" fmla="*/ 3786691 h 3786691"/>
            </a:gdLst>
            <a:ahLst/>
            <a:cxnLst>
              <a:cxn ang="0">
                <a:pos x="connsiteX0" y="connsiteY0"/>
              </a:cxn>
              <a:cxn ang="0">
                <a:pos x="connsiteX1" y="connsiteY1"/>
              </a:cxn>
            </a:cxnLst>
            <a:rect l="l" t="t" r="r" b="b"/>
            <a:pathLst>
              <a:path h="3786691">
                <a:moveTo>
                  <a:pt x="0" y="0"/>
                </a:moveTo>
                <a:lnTo>
                  <a:pt x="0" y="3786691"/>
                </a:lnTo>
              </a:path>
            </a:pathLst>
          </a:custGeom>
          <a:noFill/>
          <a:ln w="38100" cap="rnd">
            <a:solidFill>
              <a:schemeClr val="tx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92024" algn="ctr">
              <a:spcAft>
                <a:spcPts val="600"/>
              </a:spcAft>
            </a:pPr>
            <a:endParaRPr lang="en-US" sz="2400" dirty="0">
              <a:solidFill>
                <a:srgbClr val="005EB8"/>
              </a:solidFill>
            </a:endParaRPr>
          </a:p>
        </p:txBody>
      </p:sp>
      <p:sp>
        <p:nvSpPr>
          <p:cNvPr id="4" name="Freeform 18"/>
          <p:cNvSpPr/>
          <p:nvPr/>
        </p:nvSpPr>
        <p:spPr bwMode="gray">
          <a:xfrm>
            <a:off x="8128000" y="1585617"/>
            <a:ext cx="0" cy="3786691"/>
          </a:xfrm>
          <a:custGeom>
            <a:avLst/>
            <a:gdLst>
              <a:gd name="connsiteX0" fmla="*/ 0 w 0"/>
              <a:gd name="connsiteY0" fmla="*/ 0 h 3786691"/>
              <a:gd name="connsiteX1" fmla="*/ 0 w 0"/>
              <a:gd name="connsiteY1" fmla="*/ 3786691 h 3786691"/>
            </a:gdLst>
            <a:ahLst/>
            <a:cxnLst>
              <a:cxn ang="0">
                <a:pos x="connsiteX0" y="connsiteY0"/>
              </a:cxn>
              <a:cxn ang="0">
                <a:pos x="connsiteX1" y="connsiteY1"/>
              </a:cxn>
            </a:cxnLst>
            <a:rect l="l" t="t" r="r" b="b"/>
            <a:pathLst>
              <a:path h="3786691">
                <a:moveTo>
                  <a:pt x="0" y="0"/>
                </a:moveTo>
                <a:lnTo>
                  <a:pt x="0" y="3786691"/>
                </a:lnTo>
              </a:path>
            </a:pathLst>
          </a:custGeom>
          <a:noFill/>
          <a:ln w="38100" cap="rnd">
            <a:solidFill>
              <a:schemeClr val="tx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92024" algn="ctr">
              <a:spcAft>
                <a:spcPts val="600"/>
              </a:spcAft>
            </a:pPr>
            <a:endParaRPr lang="en-US" sz="2400" dirty="0">
              <a:solidFill>
                <a:srgbClr val="005EB8"/>
              </a:solidFill>
            </a:endParaRPr>
          </a:p>
        </p:txBody>
      </p:sp>
      <p:sp>
        <p:nvSpPr>
          <p:cNvPr id="5" name="TextBox 4"/>
          <p:cNvSpPr txBox="1"/>
          <p:nvPr/>
        </p:nvSpPr>
        <p:spPr bwMode="gray">
          <a:xfrm>
            <a:off x="539706" y="1578551"/>
            <a:ext cx="3236228" cy="1089529"/>
          </a:xfrm>
          <a:prstGeom prst="rect">
            <a:avLst/>
          </a:prstGeom>
          <a:noFill/>
        </p:spPr>
        <p:txBody>
          <a:bodyPr wrap="square" rtlCol="0">
            <a:spAutoFit/>
          </a:bodyPr>
          <a:lstStyle/>
          <a:p>
            <a:pPr algn="ctr">
              <a:lnSpc>
                <a:spcPct val="90000"/>
              </a:lnSpc>
            </a:pPr>
            <a:r>
              <a:rPr lang="en-US" sz="2400" b="1" dirty="0">
                <a:solidFill>
                  <a:srgbClr val="00B0F0"/>
                </a:solidFill>
              </a:rPr>
              <a:t>Optimal bed complement in </a:t>
            </a:r>
            <a:br>
              <a:rPr lang="en-US" sz="2400" b="1" dirty="0">
                <a:solidFill>
                  <a:srgbClr val="00B0F0"/>
                </a:solidFill>
              </a:rPr>
            </a:br>
            <a:r>
              <a:rPr lang="en-US" sz="2400" b="1" dirty="0">
                <a:solidFill>
                  <a:srgbClr val="00B0F0"/>
                </a:solidFill>
              </a:rPr>
              <a:t>future scenarios?</a:t>
            </a:r>
          </a:p>
        </p:txBody>
      </p:sp>
      <p:sp>
        <p:nvSpPr>
          <p:cNvPr id="6" name="TextBox 5"/>
          <p:cNvSpPr txBox="1"/>
          <p:nvPr/>
        </p:nvSpPr>
        <p:spPr bwMode="gray">
          <a:xfrm>
            <a:off x="4318888" y="1578551"/>
            <a:ext cx="3554225" cy="1089529"/>
          </a:xfrm>
          <a:prstGeom prst="rect">
            <a:avLst/>
          </a:prstGeom>
          <a:noFill/>
        </p:spPr>
        <p:txBody>
          <a:bodyPr wrap="square" rtlCol="0">
            <a:spAutoFit/>
          </a:bodyPr>
          <a:lstStyle/>
          <a:p>
            <a:pPr algn="ctr">
              <a:lnSpc>
                <a:spcPct val="90000"/>
              </a:lnSpc>
            </a:pPr>
            <a:r>
              <a:rPr lang="en-US" sz="2400" b="1" dirty="0">
                <a:solidFill>
                  <a:srgbClr val="00B0F0"/>
                </a:solidFill>
              </a:rPr>
              <a:t>Develop strategy</a:t>
            </a:r>
            <a:br>
              <a:rPr lang="en-US" sz="2400" b="1" dirty="0">
                <a:solidFill>
                  <a:srgbClr val="00B0F0"/>
                </a:solidFill>
              </a:rPr>
            </a:br>
            <a:r>
              <a:rPr lang="en-US" sz="2400" b="1" dirty="0">
                <a:solidFill>
                  <a:srgbClr val="00B0F0"/>
                </a:solidFill>
              </a:rPr>
              <a:t>to improve OP</a:t>
            </a:r>
            <a:br>
              <a:rPr lang="en-US" sz="2400" b="1" dirty="0">
                <a:solidFill>
                  <a:srgbClr val="00B0F0"/>
                </a:solidFill>
              </a:rPr>
            </a:br>
            <a:r>
              <a:rPr lang="en-US" sz="2400" b="1" dirty="0">
                <a:solidFill>
                  <a:srgbClr val="00B0F0"/>
                </a:solidFill>
              </a:rPr>
              <a:t>clinic access</a:t>
            </a:r>
          </a:p>
        </p:txBody>
      </p:sp>
      <p:sp>
        <p:nvSpPr>
          <p:cNvPr id="7" name="TextBox 6"/>
          <p:cNvSpPr txBox="1"/>
          <p:nvPr/>
        </p:nvSpPr>
        <p:spPr bwMode="gray">
          <a:xfrm>
            <a:off x="8359223" y="1578551"/>
            <a:ext cx="3140702" cy="1089529"/>
          </a:xfrm>
          <a:prstGeom prst="rect">
            <a:avLst/>
          </a:prstGeom>
          <a:noFill/>
        </p:spPr>
        <p:txBody>
          <a:bodyPr wrap="square" rtlCol="0">
            <a:spAutoFit/>
          </a:bodyPr>
          <a:lstStyle/>
          <a:p>
            <a:pPr algn="ctr">
              <a:lnSpc>
                <a:spcPct val="90000"/>
              </a:lnSpc>
            </a:pPr>
            <a:r>
              <a:rPr lang="en-US" sz="2400" b="1" dirty="0">
                <a:solidFill>
                  <a:srgbClr val="00B0F0"/>
                </a:solidFill>
              </a:rPr>
              <a:t>What if we cohort ortho patients differently?</a:t>
            </a:r>
          </a:p>
        </p:txBody>
      </p:sp>
      <p:pic>
        <p:nvPicPr>
          <p:cNvPr id="8" name="Picture 2"/>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gray">
          <a:xfrm>
            <a:off x="849909" y="2896086"/>
            <a:ext cx="2615823" cy="201515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9"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gray">
          <a:xfrm>
            <a:off x="4335604" y="2896085"/>
            <a:ext cx="3520792" cy="201515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 name="Content Placeholder 3"/>
          <p:cNvPicPr>
            <a:picLocks noChangeAspect="1"/>
          </p:cNvPicPr>
          <p:nvPr/>
        </p:nvPicPr>
        <p:blipFill>
          <a:blip r:embed="rId4" cstate="print"/>
          <a:stretch>
            <a:fillRect/>
          </a:stretch>
        </p:blipFill>
        <p:spPr bwMode="gray">
          <a:xfrm>
            <a:off x="8399335" y="2896086"/>
            <a:ext cx="3060478" cy="2015152"/>
          </a:xfrm>
          <a:prstGeom prst="rect">
            <a:avLst/>
          </a:prstGeom>
          <a:ln>
            <a:solidFill>
              <a:schemeClr val="tx1"/>
            </a:solidFill>
          </a:ln>
        </p:spPr>
      </p:pic>
      <p:sp>
        <p:nvSpPr>
          <p:cNvPr id="11" name="TextBox 10"/>
          <p:cNvSpPr txBox="1"/>
          <p:nvPr/>
        </p:nvSpPr>
        <p:spPr bwMode="gray">
          <a:xfrm>
            <a:off x="795305" y="5433678"/>
            <a:ext cx="10901395" cy="923330"/>
          </a:xfrm>
          <a:prstGeom prst="rect">
            <a:avLst/>
          </a:prstGeom>
          <a:noFill/>
        </p:spPr>
        <p:txBody>
          <a:bodyPr wrap="square" rtlCol="0">
            <a:spAutoFit/>
          </a:bodyPr>
          <a:lstStyle/>
          <a:p>
            <a:pPr>
              <a:lnSpc>
                <a:spcPct val="90000"/>
              </a:lnSpc>
            </a:pPr>
            <a:r>
              <a:rPr lang="en-US" sz="2000" b="1" dirty="0">
                <a:solidFill>
                  <a:schemeClr val="tx2"/>
                </a:solidFill>
              </a:rPr>
              <a:t>Will growth of </a:t>
            </a:r>
            <a:r>
              <a:rPr lang="en-US" sz="2000" b="1" dirty="0">
                <a:solidFill>
                  <a:srgbClr val="00B0F0"/>
                </a:solidFill>
              </a:rPr>
              <a:t>Cohort A</a:t>
            </a:r>
            <a:r>
              <a:rPr lang="en-US" sz="2000" b="1" dirty="0">
                <a:solidFill>
                  <a:schemeClr val="tx2"/>
                </a:solidFill>
              </a:rPr>
              <a:t> cause </a:t>
            </a:r>
            <a:r>
              <a:rPr lang="en-US" sz="2000" b="1" dirty="0">
                <a:solidFill>
                  <a:srgbClr val="00B0F0"/>
                </a:solidFill>
              </a:rPr>
              <a:t>Cohort B</a:t>
            </a:r>
            <a:r>
              <a:rPr lang="en-US" sz="2000" b="1" dirty="0">
                <a:solidFill>
                  <a:schemeClr val="tx2"/>
                </a:solidFill>
              </a:rPr>
              <a:t> to be less localized which in turn increases B’s ALOS and constrains growth of </a:t>
            </a:r>
            <a:r>
              <a:rPr lang="en-US" sz="2000" b="1" dirty="0">
                <a:solidFill>
                  <a:srgbClr val="00B0F0"/>
                </a:solidFill>
              </a:rPr>
              <a:t>Cohort C</a:t>
            </a:r>
            <a:r>
              <a:rPr lang="en-US" sz="2000" b="1" dirty="0">
                <a:solidFill>
                  <a:schemeClr val="tx2"/>
                </a:solidFill>
              </a:rPr>
              <a:t>? What if we adjust Unit mix? What if we shift </a:t>
            </a:r>
            <a:r>
              <a:rPr lang="en-US" sz="2000" b="1" dirty="0">
                <a:solidFill>
                  <a:srgbClr val="00B0F0"/>
                </a:solidFill>
              </a:rPr>
              <a:t>Cohort D</a:t>
            </a:r>
            <a:r>
              <a:rPr lang="en-US" sz="2000" b="1" dirty="0">
                <a:solidFill>
                  <a:schemeClr val="tx2"/>
                </a:solidFill>
              </a:rPr>
              <a:t> to outpatient?  What about ED patient waiting?</a:t>
            </a:r>
          </a:p>
        </p:txBody>
      </p:sp>
      <p:sp>
        <p:nvSpPr>
          <p:cNvPr id="12" name="Freeform 14"/>
          <p:cNvSpPr/>
          <p:nvPr/>
        </p:nvSpPr>
        <p:spPr bwMode="gray">
          <a:xfrm rot="5400000">
            <a:off x="6053102" y="318833"/>
            <a:ext cx="45719" cy="10165389"/>
          </a:xfrm>
          <a:custGeom>
            <a:avLst/>
            <a:gdLst>
              <a:gd name="connsiteX0" fmla="*/ 0 w 0"/>
              <a:gd name="connsiteY0" fmla="*/ 0 h 3786691"/>
              <a:gd name="connsiteX1" fmla="*/ 0 w 0"/>
              <a:gd name="connsiteY1" fmla="*/ 3786691 h 3786691"/>
            </a:gdLst>
            <a:ahLst/>
            <a:cxnLst>
              <a:cxn ang="0">
                <a:pos x="connsiteX0" y="connsiteY0"/>
              </a:cxn>
              <a:cxn ang="0">
                <a:pos x="connsiteX1" y="connsiteY1"/>
              </a:cxn>
            </a:cxnLst>
            <a:rect l="l" t="t" r="r" b="b"/>
            <a:pathLst>
              <a:path h="3786691">
                <a:moveTo>
                  <a:pt x="0" y="0"/>
                </a:moveTo>
                <a:lnTo>
                  <a:pt x="0" y="3786691"/>
                </a:lnTo>
              </a:path>
            </a:pathLst>
          </a:custGeom>
          <a:noFill/>
          <a:ln w="38100" cap="rnd">
            <a:solidFill>
              <a:schemeClr val="tx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92024" algn="ctr">
              <a:spcAft>
                <a:spcPts val="600"/>
              </a:spcAft>
            </a:pPr>
            <a:endParaRPr lang="en-US" sz="2400" dirty="0">
              <a:solidFill>
                <a:srgbClr val="005EB8"/>
              </a:solidFill>
            </a:endParaRPr>
          </a:p>
        </p:txBody>
      </p:sp>
      <p:sp>
        <p:nvSpPr>
          <p:cNvPr id="13" name="Title 1">
            <a:extLst>
              <a:ext uri="{FF2B5EF4-FFF2-40B4-BE49-F238E27FC236}">
                <a16:creationId xmlns:a16="http://schemas.microsoft.com/office/drawing/2014/main" id="{2D8EFBC3-14E2-4EC3-8949-5A56A57EF497}"/>
              </a:ext>
            </a:extLst>
          </p:cNvPr>
          <p:cNvSpPr txBox="1">
            <a:spLocks/>
          </p:cNvSpPr>
          <p:nvPr/>
        </p:nvSpPr>
        <p:spPr>
          <a:xfrm>
            <a:off x="409365" y="714654"/>
            <a:ext cx="11201400" cy="914400"/>
          </a:xfrm>
          <a:prstGeom prst="rect">
            <a:avLst/>
          </a:prstGeom>
        </p:spPr>
        <p:txBody>
          <a:bodyPr/>
          <a:lstStyle>
            <a:lvl1pPr algn="l" defTabSz="914400" rtl="0" eaLnBrk="1" latinLnBrk="0" hangingPunct="1">
              <a:lnSpc>
                <a:spcPct val="90000"/>
              </a:lnSpc>
              <a:spcBef>
                <a:spcPct val="0"/>
              </a:spcBef>
              <a:buNone/>
              <a:defRPr sz="3000" b="1" kern="1200">
                <a:solidFill>
                  <a:srgbClr val="254B8E"/>
                </a:solidFill>
                <a:latin typeface="+mj-lt"/>
                <a:ea typeface="+mj-ea"/>
                <a:cs typeface="+mj-cs"/>
              </a:defRPr>
            </a:lvl1pPr>
          </a:lstStyle>
          <a:p>
            <a:r>
              <a:rPr lang="en-US" dirty="0"/>
              <a:t>What if?</a:t>
            </a:r>
          </a:p>
        </p:txBody>
      </p:sp>
      <p:sp>
        <p:nvSpPr>
          <p:cNvPr id="14" name="Rectangle 13"/>
          <p:cNvSpPr/>
          <p:nvPr/>
        </p:nvSpPr>
        <p:spPr>
          <a:xfrm>
            <a:off x="313509" y="6303481"/>
            <a:ext cx="896982" cy="4108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03507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313509" y="6303481"/>
            <a:ext cx="896982" cy="4108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3"/>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002769" y="1740609"/>
            <a:ext cx="7349461" cy="47194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Slide Number Placeholder 6"/>
          <p:cNvSpPr>
            <a:spLocks noGrp="1"/>
          </p:cNvSpPr>
          <p:nvPr>
            <p:ph type="sldNum" sz="quarter" idx="12"/>
          </p:nvPr>
        </p:nvSpPr>
        <p:spPr/>
        <p:txBody>
          <a:bodyPr/>
          <a:lstStyle/>
          <a:p>
            <a:fld id="{00E6A5BD-C011-4A45-AA3A-201790FB7F2B}" type="slidenum">
              <a:rPr lang="en-CA" smtClean="0"/>
              <a:pPr/>
              <a:t>43</a:t>
            </a:fld>
            <a:endParaRPr lang="en-CA" dirty="0"/>
          </a:p>
        </p:txBody>
      </p:sp>
      <p:sp>
        <p:nvSpPr>
          <p:cNvPr id="3" name="Title 2"/>
          <p:cNvSpPr>
            <a:spLocks noGrp="1"/>
          </p:cNvSpPr>
          <p:nvPr>
            <p:ph type="title"/>
          </p:nvPr>
        </p:nvSpPr>
        <p:spPr/>
        <p:txBody>
          <a:bodyPr/>
          <a:lstStyle/>
          <a:p>
            <a:r>
              <a:rPr lang="en-US" dirty="0"/>
              <a:t>Healthcare Command Center Concept</a:t>
            </a:r>
          </a:p>
        </p:txBody>
      </p:sp>
      <p:sp>
        <p:nvSpPr>
          <p:cNvPr id="13" name="TextBox 12"/>
          <p:cNvSpPr txBox="1"/>
          <p:nvPr/>
        </p:nvSpPr>
        <p:spPr>
          <a:xfrm>
            <a:off x="8404383" y="1594293"/>
            <a:ext cx="2395464" cy="707886"/>
          </a:xfrm>
          <a:prstGeom prst="rect">
            <a:avLst/>
          </a:prstGeom>
          <a:noFill/>
        </p:spPr>
        <p:txBody>
          <a:bodyPr wrap="none" rtlCol="0">
            <a:spAutoFit/>
          </a:bodyPr>
          <a:lstStyle/>
          <a:p>
            <a:pPr algn="ctr"/>
            <a:r>
              <a:rPr lang="en-US" sz="2000" dirty="0">
                <a:solidFill>
                  <a:schemeClr val="tx2"/>
                </a:solidFill>
                <a:latin typeface="Arial" pitchFamily="34" charset="0"/>
                <a:cs typeface="Arial" pitchFamily="34" charset="0"/>
              </a:rPr>
              <a:t>Real-Time </a:t>
            </a:r>
            <a:br>
              <a:rPr lang="en-US" sz="2000" dirty="0">
                <a:solidFill>
                  <a:schemeClr val="tx2"/>
                </a:solidFill>
                <a:latin typeface="Arial" pitchFamily="34" charset="0"/>
                <a:cs typeface="Arial" pitchFamily="34" charset="0"/>
              </a:rPr>
            </a:br>
            <a:r>
              <a:rPr lang="en-US" sz="2000" dirty="0">
                <a:solidFill>
                  <a:schemeClr val="tx2"/>
                </a:solidFill>
                <a:latin typeface="Arial" pitchFamily="34" charset="0"/>
                <a:cs typeface="Arial" pitchFamily="34" charset="0"/>
              </a:rPr>
              <a:t>Predictive Analytics</a:t>
            </a:r>
          </a:p>
        </p:txBody>
      </p:sp>
      <p:cxnSp>
        <p:nvCxnSpPr>
          <p:cNvPr id="14" name="Straight Arrow Connector 13"/>
          <p:cNvCxnSpPr/>
          <p:nvPr/>
        </p:nvCxnSpPr>
        <p:spPr>
          <a:xfrm flipH="1">
            <a:off x="8178408" y="2302179"/>
            <a:ext cx="713041" cy="519181"/>
          </a:xfrm>
          <a:prstGeom prst="straightConnector1">
            <a:avLst/>
          </a:prstGeom>
          <a:ln w="19050">
            <a:solidFill>
              <a:schemeClr val="tx2"/>
            </a:solidFill>
            <a:tailEnd type="arrow"/>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852160" y="2113474"/>
            <a:ext cx="2579663" cy="707886"/>
          </a:xfrm>
          <a:prstGeom prst="rect">
            <a:avLst/>
          </a:prstGeom>
          <a:noFill/>
        </p:spPr>
        <p:txBody>
          <a:bodyPr wrap="square" rtlCol="0">
            <a:spAutoFit/>
          </a:bodyPr>
          <a:lstStyle/>
          <a:p>
            <a:r>
              <a:rPr lang="en-US" sz="2000" dirty="0">
                <a:solidFill>
                  <a:schemeClr val="tx2"/>
                </a:solidFill>
                <a:latin typeface="Arial" pitchFamily="34" charset="0"/>
                <a:cs typeface="Arial" pitchFamily="34" charset="0"/>
              </a:rPr>
              <a:t>Co-location of key decision makers</a:t>
            </a:r>
          </a:p>
        </p:txBody>
      </p:sp>
      <p:sp>
        <p:nvSpPr>
          <p:cNvPr id="16" name="Left Brace 15"/>
          <p:cNvSpPr/>
          <p:nvPr/>
        </p:nvSpPr>
        <p:spPr>
          <a:xfrm rot="3735097">
            <a:off x="3358342" y="-64669"/>
            <a:ext cx="584021" cy="5441581"/>
          </a:xfrm>
          <a:prstGeom prst="leftBrace">
            <a:avLst>
              <a:gd name="adj1" fmla="val 54759"/>
              <a:gd name="adj2" fmla="val 72586"/>
            </a:avLst>
          </a:prstGeom>
          <a:ln w="19050">
            <a:solidFill>
              <a:schemeClr val="tx2"/>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3200">
              <a:solidFill>
                <a:srgbClr val="1E4191"/>
              </a:solidFill>
            </a:endParaRPr>
          </a:p>
        </p:txBody>
      </p:sp>
      <p:pic>
        <p:nvPicPr>
          <p:cNvPr id="9" name="Picture 8"/>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97190" y="1431084"/>
            <a:ext cx="10462844" cy="5092818"/>
          </a:xfrm>
          <a:prstGeom prst="rect">
            <a:avLst/>
          </a:prstGeom>
        </p:spPr>
      </p:pic>
    </p:spTree>
    <p:extLst>
      <p:ext uri="{BB962C8B-B14F-4D97-AF65-F5344CB8AC3E}">
        <p14:creationId xmlns:p14="http://schemas.microsoft.com/office/powerpoint/2010/main" val="580034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out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00E6A5BD-C011-4A45-AA3A-201790FB7F2B}" type="slidenum">
              <a:rPr lang="en-CA" smtClean="0"/>
              <a:pPr/>
              <a:t>44</a:t>
            </a:fld>
            <a:endParaRPr lang="en-CA" dirty="0"/>
          </a:p>
        </p:txBody>
      </p:sp>
      <p:sp>
        <p:nvSpPr>
          <p:cNvPr id="3" name="Title 2"/>
          <p:cNvSpPr>
            <a:spLocks noGrp="1"/>
          </p:cNvSpPr>
          <p:nvPr>
            <p:ph type="title"/>
          </p:nvPr>
        </p:nvSpPr>
        <p:spPr/>
        <p:txBody>
          <a:bodyPr/>
          <a:lstStyle/>
          <a:p>
            <a:r>
              <a:rPr lang="en-US" dirty="0"/>
              <a:t>Healthcare Command Center Concept</a:t>
            </a:r>
          </a:p>
        </p:txBody>
      </p:sp>
      <p:pic>
        <p:nvPicPr>
          <p:cNvPr id="10" name="Picture 3"/>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9206" y="1478295"/>
            <a:ext cx="5132927" cy="3296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5799909" y="3664736"/>
            <a:ext cx="5383244" cy="2987149"/>
          </a:xfrm>
          <a:prstGeom prst="rect">
            <a:avLst/>
          </a:prstGeom>
        </p:spPr>
      </p:pic>
      <p:sp>
        <p:nvSpPr>
          <p:cNvPr id="4" name="TextBox 3"/>
          <p:cNvSpPr txBox="1"/>
          <p:nvPr/>
        </p:nvSpPr>
        <p:spPr>
          <a:xfrm>
            <a:off x="6413863" y="1854926"/>
            <a:ext cx="4565352" cy="1477328"/>
          </a:xfrm>
          <a:prstGeom prst="rect">
            <a:avLst/>
          </a:prstGeom>
          <a:noFill/>
        </p:spPr>
        <p:txBody>
          <a:bodyPr wrap="none" lIns="0" tIns="0" rIns="0" bIns="0" rtlCol="0">
            <a:spAutoFit/>
          </a:bodyPr>
          <a:lstStyle/>
          <a:p>
            <a:r>
              <a:rPr lang="en-US" sz="2400" b="1" dirty="0">
                <a:solidFill>
                  <a:schemeClr val="accent2"/>
                </a:solidFill>
              </a:rPr>
              <a:t>Hopkins Access Line</a:t>
            </a:r>
          </a:p>
          <a:p>
            <a:r>
              <a:rPr lang="en-US" sz="2400" b="1" dirty="0">
                <a:solidFill>
                  <a:schemeClr val="accent2"/>
                </a:solidFill>
              </a:rPr>
              <a:t>Admitting Services</a:t>
            </a:r>
          </a:p>
          <a:p>
            <a:r>
              <a:rPr lang="en-US" sz="2400" b="1" dirty="0">
                <a:solidFill>
                  <a:schemeClr val="accent2"/>
                </a:solidFill>
              </a:rPr>
              <a:t>Bed Management Coordinators</a:t>
            </a:r>
          </a:p>
          <a:p>
            <a:r>
              <a:rPr lang="en-US" sz="2400" b="1" dirty="0">
                <a:solidFill>
                  <a:schemeClr val="accent2"/>
                </a:solidFill>
              </a:rPr>
              <a:t>Johns Hopkins Lifeline</a:t>
            </a:r>
          </a:p>
        </p:txBody>
      </p:sp>
      <p:sp>
        <p:nvSpPr>
          <p:cNvPr id="7" name="Rectangle 6"/>
          <p:cNvSpPr/>
          <p:nvPr/>
        </p:nvSpPr>
        <p:spPr>
          <a:xfrm>
            <a:off x="313509" y="6303481"/>
            <a:ext cx="896982" cy="4108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3445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 name="Slide Number Placeholder 7"/>
          <p:cNvSpPr>
            <a:spLocks noGrp="1"/>
          </p:cNvSpPr>
          <p:nvPr>
            <p:ph type="sldNum" sz="quarter" idx="12"/>
          </p:nvPr>
        </p:nvSpPr>
        <p:spPr/>
        <p:txBody>
          <a:bodyPr/>
          <a:lstStyle/>
          <a:p>
            <a:fld id="{98C15ACF-BCE4-A14D-AD40-112D480AD3F5}" type="slidenum">
              <a:rPr lang="en-US" smtClean="0"/>
              <a:pPr/>
              <a:t>45</a:t>
            </a:fld>
            <a:endParaRPr lang="en-US"/>
          </a:p>
          <a:p>
            <a:endParaRPr lang="en-US" dirty="0"/>
          </a:p>
        </p:txBody>
      </p:sp>
      <p:sp>
        <p:nvSpPr>
          <p:cNvPr id="6" name="Title 1"/>
          <p:cNvSpPr>
            <a:spLocks noGrp="1"/>
          </p:cNvSpPr>
          <p:nvPr>
            <p:ph type="title"/>
          </p:nvPr>
        </p:nvSpPr>
        <p:spPr/>
        <p:txBody>
          <a:bodyPr/>
          <a:lstStyle/>
          <a:p>
            <a:r>
              <a:rPr lang="en-US" dirty="0"/>
              <a:t>How Does It Work?</a:t>
            </a:r>
          </a:p>
        </p:txBody>
      </p:sp>
      <p:sp>
        <p:nvSpPr>
          <p:cNvPr id="5" name="TextBox 4"/>
          <p:cNvSpPr txBox="1"/>
          <p:nvPr/>
        </p:nvSpPr>
        <p:spPr>
          <a:xfrm>
            <a:off x="8942375" y="1446885"/>
            <a:ext cx="1183337" cy="1384995"/>
          </a:xfrm>
          <a:prstGeom prst="rect">
            <a:avLst/>
          </a:prstGeom>
          <a:noFill/>
        </p:spPr>
        <p:txBody>
          <a:bodyPr wrap="none" rtlCol="0">
            <a:spAutoFit/>
          </a:bodyPr>
          <a:lstStyle/>
          <a:p>
            <a:r>
              <a:rPr lang="en-US" sz="2800" dirty="0">
                <a:solidFill>
                  <a:schemeClr val="tx2"/>
                </a:solidFill>
                <a:latin typeface="Arial" pitchFamily="34" charset="0"/>
                <a:cs typeface="Arial" pitchFamily="34" charset="0"/>
              </a:rPr>
              <a:t>Action</a:t>
            </a:r>
          </a:p>
          <a:p>
            <a:r>
              <a:rPr lang="en-US" sz="2800" dirty="0">
                <a:solidFill>
                  <a:schemeClr val="tx2"/>
                </a:solidFill>
                <a:latin typeface="Arial" pitchFamily="34" charset="0"/>
                <a:cs typeface="Arial" pitchFamily="34" charset="0"/>
              </a:rPr>
              <a:t>Action</a:t>
            </a:r>
          </a:p>
          <a:p>
            <a:r>
              <a:rPr lang="en-US" sz="2800" dirty="0">
                <a:solidFill>
                  <a:schemeClr val="tx2"/>
                </a:solidFill>
                <a:latin typeface="Arial" pitchFamily="34" charset="0"/>
                <a:cs typeface="Arial" pitchFamily="34" charset="0"/>
              </a:rPr>
              <a:t>Action</a:t>
            </a:r>
          </a:p>
        </p:txBody>
      </p:sp>
      <p:pic>
        <p:nvPicPr>
          <p:cNvPr id="2050" name="3B820798-EC44-4CE5-B139-52746D94F227" descr="8EA01F1C-FF4B-4458-9BB9-CE9768682968@attlocal"/>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644907" y="1473929"/>
            <a:ext cx="4902186" cy="514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ight Arrow 1"/>
          <p:cNvSpPr/>
          <p:nvPr/>
        </p:nvSpPr>
        <p:spPr>
          <a:xfrm>
            <a:off x="7588302" y="1761048"/>
            <a:ext cx="1311563" cy="756670"/>
          </a:xfrm>
          <a:prstGeom prst="rightArrow">
            <a:avLst>
              <a:gd name="adj1" fmla="val 64920"/>
              <a:gd name="adj2" fmla="val 50000"/>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solidFill>
                <a:prstClr val="white"/>
              </a:solidFill>
            </a:endParaRPr>
          </a:p>
        </p:txBody>
      </p:sp>
      <p:sp>
        <p:nvSpPr>
          <p:cNvPr id="3" name="TextBox 2"/>
          <p:cNvSpPr txBox="1"/>
          <p:nvPr/>
        </p:nvSpPr>
        <p:spPr>
          <a:xfrm>
            <a:off x="5033242" y="4374679"/>
            <a:ext cx="818429" cy="276999"/>
          </a:xfrm>
          <a:prstGeom prst="rect">
            <a:avLst/>
          </a:prstGeom>
          <a:noFill/>
        </p:spPr>
        <p:txBody>
          <a:bodyPr wrap="none" rtlCol="0">
            <a:spAutoFit/>
          </a:bodyPr>
          <a:lstStyle/>
          <a:p>
            <a:r>
              <a:rPr lang="en-US" sz="1200" i="1" dirty="0">
                <a:solidFill>
                  <a:schemeClr val="tx1">
                    <a:lumMod val="75000"/>
                  </a:schemeClr>
                </a:solidFill>
                <a:latin typeface="GE Inspira Pitch" pitchFamily="34" charset="0"/>
                <a:ea typeface="+mn-ea"/>
              </a:rPr>
              <a:t>Real Time</a:t>
            </a:r>
          </a:p>
        </p:txBody>
      </p:sp>
      <p:sp>
        <p:nvSpPr>
          <p:cNvPr id="8" name="TextBox 7"/>
          <p:cNvSpPr txBox="1"/>
          <p:nvPr/>
        </p:nvSpPr>
        <p:spPr>
          <a:xfrm>
            <a:off x="5033242" y="3142135"/>
            <a:ext cx="818429" cy="276999"/>
          </a:xfrm>
          <a:prstGeom prst="rect">
            <a:avLst/>
          </a:prstGeom>
          <a:noFill/>
        </p:spPr>
        <p:txBody>
          <a:bodyPr wrap="none" rtlCol="0">
            <a:spAutoFit/>
          </a:bodyPr>
          <a:lstStyle/>
          <a:p>
            <a:r>
              <a:rPr lang="en-US" sz="1200" i="1" dirty="0">
                <a:solidFill>
                  <a:schemeClr val="tx1">
                    <a:lumMod val="75000"/>
                  </a:schemeClr>
                </a:solidFill>
                <a:latin typeface="GE Inspira Pitch" pitchFamily="34" charset="0"/>
                <a:ea typeface="+mn-ea"/>
              </a:rPr>
              <a:t>Real Time</a:t>
            </a:r>
          </a:p>
        </p:txBody>
      </p:sp>
      <p:sp>
        <p:nvSpPr>
          <p:cNvPr id="9" name="Rectangle 8"/>
          <p:cNvSpPr/>
          <p:nvPr/>
        </p:nvSpPr>
        <p:spPr>
          <a:xfrm>
            <a:off x="313509" y="6303481"/>
            <a:ext cx="896982" cy="4108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43116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E74855C8-82F3-4524-A677-D9D7547A38D1}" type="slidenum">
              <a:rPr lang="en-US" smtClean="0"/>
              <a:pPr>
                <a:defRPr/>
              </a:pPr>
              <a:t>46</a:t>
            </a:fld>
            <a:endParaRPr lang="en-US" dirty="0">
              <a:solidFill>
                <a:srgbClr val="002C77"/>
              </a:solidFill>
            </a:endParaRPr>
          </a:p>
        </p:txBody>
      </p:sp>
      <p:grpSp>
        <p:nvGrpSpPr>
          <p:cNvPr id="9" name="Group 8"/>
          <p:cNvGrpSpPr/>
          <p:nvPr/>
        </p:nvGrpSpPr>
        <p:grpSpPr>
          <a:xfrm>
            <a:off x="1594462" y="2043918"/>
            <a:ext cx="8548688" cy="3879273"/>
            <a:chOff x="2030409" y="1404656"/>
            <a:chExt cx="8548688" cy="3879273"/>
          </a:xfrm>
        </p:grpSpPr>
        <p:sp>
          <p:nvSpPr>
            <p:cNvPr id="3" name="Rectangle 2"/>
            <p:cNvSpPr/>
            <p:nvPr/>
          </p:nvSpPr>
          <p:spPr bwMode="auto">
            <a:xfrm>
              <a:off x="2030409" y="1404656"/>
              <a:ext cx="8548688" cy="3879273"/>
            </a:xfrm>
            <a:prstGeom prst="rect">
              <a:avLst/>
            </a:prstGeom>
            <a:solidFill>
              <a:srgbClr val="1F497D"/>
            </a:solidFill>
            <a:ln w="9525" cap="flat" cmpd="sng" algn="ctr">
              <a:noFill/>
              <a:prstDash val="solid"/>
              <a:round/>
              <a:headEnd type="none" w="med" len="med"/>
              <a:tailEnd type="none" w="med" len="med"/>
            </a:ln>
            <a:effectLst/>
          </p:spPr>
          <p:txBody>
            <a:bodyPr vert="horz" wrap="square" lIns="91440" tIns="1188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4000" b="1" i="0" u="none" strike="noStrike" cap="none" normalizeH="0" baseline="0" dirty="0">
                  <a:ln>
                    <a:noFill/>
                  </a:ln>
                  <a:solidFill>
                    <a:srgbClr val="FFC000"/>
                  </a:solidFill>
                  <a:effectLst/>
                </a:rPr>
                <a:t>Types</a:t>
              </a:r>
              <a:r>
                <a:rPr kumimoji="0" lang="en-US" sz="4000" b="1" i="0" u="none" strike="noStrike" cap="none" normalizeH="0" dirty="0">
                  <a:ln>
                    <a:noFill/>
                  </a:ln>
                  <a:solidFill>
                    <a:srgbClr val="FFC000"/>
                  </a:solidFill>
                  <a:effectLst/>
                </a:rPr>
                <a:t> of Analytics </a:t>
              </a:r>
              <a:endParaRPr lang="en-US" sz="4000" b="1" dirty="0">
                <a:solidFill>
                  <a:srgbClr val="FFC000"/>
                </a:solidFill>
              </a:endParaRPr>
            </a:p>
            <a:p>
              <a:pPr marL="0" marR="0" indent="0" algn="ctr" defTabSz="914400" rtl="0" eaLnBrk="0" fontAlgn="base" latinLnBrk="0" hangingPunct="0">
                <a:lnSpc>
                  <a:spcPct val="100000"/>
                </a:lnSpc>
                <a:spcBef>
                  <a:spcPct val="0"/>
                </a:spcBef>
                <a:spcAft>
                  <a:spcPct val="0"/>
                </a:spcAft>
                <a:buClrTx/>
                <a:buSzTx/>
                <a:buFontTx/>
                <a:buNone/>
                <a:tabLst/>
              </a:pPr>
              <a:r>
                <a:rPr lang="en-US" sz="3200" b="1" dirty="0">
                  <a:solidFill>
                    <a:schemeClr val="bg1"/>
                  </a:solidFill>
                </a:rPr>
                <a:t>Situational Awareness</a:t>
              </a:r>
            </a:p>
            <a:p>
              <a:pPr marL="0" marR="0" indent="0" algn="ctr" defTabSz="914400" rtl="0" eaLnBrk="0" fontAlgn="base" latinLnBrk="0" hangingPunct="0">
                <a:lnSpc>
                  <a:spcPct val="100000"/>
                </a:lnSpc>
                <a:spcBef>
                  <a:spcPct val="0"/>
                </a:spcBef>
                <a:spcAft>
                  <a:spcPct val="0"/>
                </a:spcAft>
                <a:buClrTx/>
                <a:buSzTx/>
                <a:buFontTx/>
                <a:buNone/>
                <a:tabLst/>
              </a:pPr>
              <a:r>
                <a:rPr lang="en-US" sz="3200" b="1" dirty="0">
                  <a:solidFill>
                    <a:schemeClr val="bg1"/>
                  </a:solidFill>
                </a:rPr>
                <a:t>Prescriptive</a:t>
              </a:r>
            </a:p>
            <a:p>
              <a:pPr marL="0" marR="0" indent="0" algn="ctr" defTabSz="914400" rtl="0" eaLnBrk="0" fontAlgn="base" latinLnBrk="0" hangingPunct="0">
                <a:lnSpc>
                  <a:spcPct val="100000"/>
                </a:lnSpc>
                <a:spcBef>
                  <a:spcPct val="0"/>
                </a:spcBef>
                <a:spcAft>
                  <a:spcPct val="0"/>
                </a:spcAft>
                <a:buClrTx/>
                <a:buSzTx/>
                <a:buFontTx/>
                <a:buNone/>
                <a:tabLst/>
              </a:pPr>
              <a:r>
                <a:rPr lang="en-US" sz="3200" b="1" dirty="0">
                  <a:solidFill>
                    <a:schemeClr val="bg1"/>
                  </a:solidFill>
                </a:rPr>
                <a:t>Predictive</a:t>
              </a:r>
              <a:endParaRPr kumimoji="0" lang="en-US" sz="4000" b="1" i="0" u="none" strike="noStrike" cap="none" normalizeH="0" baseline="0" dirty="0">
                <a:ln>
                  <a:noFill/>
                </a:ln>
                <a:solidFill>
                  <a:schemeClr val="bg1"/>
                </a:solidFill>
                <a:effectLst/>
              </a:endParaRPr>
            </a:p>
          </p:txBody>
        </p:sp>
        <p:grpSp>
          <p:nvGrpSpPr>
            <p:cNvPr id="4" name="Group 3"/>
            <p:cNvGrpSpPr/>
            <p:nvPr/>
          </p:nvGrpSpPr>
          <p:grpSpPr>
            <a:xfrm>
              <a:off x="5046134" y="1654279"/>
              <a:ext cx="1775928" cy="1203370"/>
              <a:chOff x="6815138" y="-638175"/>
              <a:chExt cx="1403350" cy="950913"/>
            </a:xfrm>
            <a:solidFill>
              <a:schemeClr val="bg1"/>
            </a:solidFill>
          </p:grpSpPr>
          <p:sp>
            <p:nvSpPr>
              <p:cNvPr id="5" name="Freeform 4"/>
              <p:cNvSpPr>
                <a:spLocks noEditPoints="1"/>
              </p:cNvSpPr>
              <p:nvPr/>
            </p:nvSpPr>
            <p:spPr bwMode="auto">
              <a:xfrm>
                <a:off x="7720013" y="-296862"/>
                <a:ext cx="179388" cy="193675"/>
              </a:xfrm>
              <a:custGeom>
                <a:avLst/>
                <a:gdLst>
                  <a:gd name="T0" fmla="*/ 40 w 48"/>
                  <a:gd name="T1" fmla="*/ 3 h 52"/>
                  <a:gd name="T2" fmla="*/ 30 w 48"/>
                  <a:gd name="T3" fmla="*/ 20 h 52"/>
                  <a:gd name="T4" fmla="*/ 23 w 48"/>
                  <a:gd name="T5" fmla="*/ 19 h 52"/>
                  <a:gd name="T6" fmla="*/ 18 w 48"/>
                  <a:gd name="T7" fmla="*/ 19 h 52"/>
                  <a:gd name="T8" fmla="*/ 8 w 48"/>
                  <a:gd name="T9" fmla="*/ 0 h 52"/>
                  <a:gd name="T10" fmla="*/ 0 w 48"/>
                  <a:gd name="T11" fmla="*/ 5 h 52"/>
                  <a:gd name="T12" fmla="*/ 11 w 48"/>
                  <a:gd name="T13" fmla="*/ 24 h 52"/>
                  <a:gd name="T14" fmla="*/ 6 w 48"/>
                  <a:gd name="T15" fmla="*/ 35 h 52"/>
                  <a:gd name="T16" fmla="*/ 23 w 48"/>
                  <a:gd name="T17" fmla="*/ 52 h 52"/>
                  <a:gd name="T18" fmla="*/ 40 w 48"/>
                  <a:gd name="T19" fmla="*/ 35 h 52"/>
                  <a:gd name="T20" fmla="*/ 37 w 48"/>
                  <a:gd name="T21" fmla="*/ 26 h 52"/>
                  <a:gd name="T22" fmla="*/ 48 w 48"/>
                  <a:gd name="T23" fmla="*/ 8 h 52"/>
                  <a:gd name="T24" fmla="*/ 40 w 48"/>
                  <a:gd name="T25" fmla="*/ 3 h 52"/>
                  <a:gd name="T26" fmla="*/ 23 w 48"/>
                  <a:gd name="T27" fmla="*/ 46 h 52"/>
                  <a:gd name="T28" fmla="*/ 12 w 48"/>
                  <a:gd name="T29" fmla="*/ 35 h 52"/>
                  <a:gd name="T30" fmla="*/ 23 w 48"/>
                  <a:gd name="T31" fmla="*/ 25 h 52"/>
                  <a:gd name="T32" fmla="*/ 34 w 48"/>
                  <a:gd name="T33" fmla="*/ 35 h 52"/>
                  <a:gd name="T34" fmla="*/ 23 w 48"/>
                  <a:gd name="T35" fmla="*/ 46 h 52"/>
                  <a:gd name="T36" fmla="*/ 23 w 48"/>
                  <a:gd name="T37" fmla="*/ 46 h 52"/>
                  <a:gd name="T38" fmla="*/ 23 w 48"/>
                  <a:gd name="T39" fmla="*/ 46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8" h="52">
                    <a:moveTo>
                      <a:pt x="40" y="3"/>
                    </a:moveTo>
                    <a:cubicBezTo>
                      <a:pt x="30" y="20"/>
                      <a:pt x="30" y="20"/>
                      <a:pt x="30" y="20"/>
                    </a:cubicBezTo>
                    <a:cubicBezTo>
                      <a:pt x="28" y="19"/>
                      <a:pt x="25" y="19"/>
                      <a:pt x="23" y="19"/>
                    </a:cubicBezTo>
                    <a:cubicBezTo>
                      <a:pt x="21" y="19"/>
                      <a:pt x="20" y="19"/>
                      <a:pt x="18" y="19"/>
                    </a:cubicBezTo>
                    <a:cubicBezTo>
                      <a:pt x="8" y="0"/>
                      <a:pt x="8" y="0"/>
                      <a:pt x="8" y="0"/>
                    </a:cubicBezTo>
                    <a:cubicBezTo>
                      <a:pt x="5" y="2"/>
                      <a:pt x="2" y="3"/>
                      <a:pt x="0" y="5"/>
                    </a:cubicBezTo>
                    <a:cubicBezTo>
                      <a:pt x="11" y="24"/>
                      <a:pt x="11" y="24"/>
                      <a:pt x="11" y="24"/>
                    </a:cubicBezTo>
                    <a:cubicBezTo>
                      <a:pt x="8" y="27"/>
                      <a:pt x="6" y="31"/>
                      <a:pt x="6" y="35"/>
                    </a:cubicBezTo>
                    <a:cubicBezTo>
                      <a:pt x="6" y="45"/>
                      <a:pt x="14" y="52"/>
                      <a:pt x="23" y="52"/>
                    </a:cubicBezTo>
                    <a:cubicBezTo>
                      <a:pt x="32" y="52"/>
                      <a:pt x="40" y="45"/>
                      <a:pt x="40" y="35"/>
                    </a:cubicBezTo>
                    <a:cubicBezTo>
                      <a:pt x="40" y="32"/>
                      <a:pt x="39" y="28"/>
                      <a:pt x="37" y="26"/>
                    </a:cubicBezTo>
                    <a:cubicBezTo>
                      <a:pt x="48" y="8"/>
                      <a:pt x="48" y="8"/>
                      <a:pt x="48" y="8"/>
                    </a:cubicBezTo>
                    <a:cubicBezTo>
                      <a:pt x="45" y="6"/>
                      <a:pt x="43" y="4"/>
                      <a:pt x="40" y="3"/>
                    </a:cubicBezTo>
                    <a:close/>
                    <a:moveTo>
                      <a:pt x="23" y="46"/>
                    </a:moveTo>
                    <a:cubicBezTo>
                      <a:pt x="17" y="46"/>
                      <a:pt x="12" y="41"/>
                      <a:pt x="12" y="35"/>
                    </a:cubicBezTo>
                    <a:cubicBezTo>
                      <a:pt x="12" y="29"/>
                      <a:pt x="17" y="25"/>
                      <a:pt x="23" y="25"/>
                    </a:cubicBezTo>
                    <a:cubicBezTo>
                      <a:pt x="29" y="25"/>
                      <a:pt x="34" y="29"/>
                      <a:pt x="34" y="35"/>
                    </a:cubicBezTo>
                    <a:cubicBezTo>
                      <a:pt x="34" y="41"/>
                      <a:pt x="29" y="46"/>
                      <a:pt x="23" y="46"/>
                    </a:cubicBezTo>
                    <a:close/>
                    <a:moveTo>
                      <a:pt x="23" y="46"/>
                    </a:moveTo>
                    <a:cubicBezTo>
                      <a:pt x="23" y="46"/>
                      <a:pt x="23" y="46"/>
                      <a:pt x="23" y="4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 name="Freeform 5"/>
              <p:cNvSpPr>
                <a:spLocks noEditPoints="1"/>
              </p:cNvSpPr>
              <p:nvPr/>
            </p:nvSpPr>
            <p:spPr bwMode="auto">
              <a:xfrm>
                <a:off x="7918451" y="-638175"/>
                <a:ext cx="214313" cy="292100"/>
              </a:xfrm>
              <a:custGeom>
                <a:avLst/>
                <a:gdLst>
                  <a:gd name="T0" fmla="*/ 8 w 57"/>
                  <a:gd name="T1" fmla="*/ 78 h 78"/>
                  <a:gd name="T2" fmla="*/ 36 w 57"/>
                  <a:gd name="T3" fmla="*/ 33 h 78"/>
                  <a:gd name="T4" fmla="*/ 41 w 57"/>
                  <a:gd name="T5" fmla="*/ 33 h 78"/>
                  <a:gd name="T6" fmla="*/ 57 w 57"/>
                  <a:gd name="T7" fmla="*/ 17 h 78"/>
                  <a:gd name="T8" fmla="*/ 41 w 57"/>
                  <a:gd name="T9" fmla="*/ 0 h 78"/>
                  <a:gd name="T10" fmla="*/ 24 w 57"/>
                  <a:gd name="T11" fmla="*/ 17 h 78"/>
                  <a:gd name="T12" fmla="*/ 28 w 57"/>
                  <a:gd name="T13" fmla="*/ 28 h 78"/>
                  <a:gd name="T14" fmla="*/ 0 w 57"/>
                  <a:gd name="T15" fmla="*/ 73 h 78"/>
                  <a:gd name="T16" fmla="*/ 8 w 57"/>
                  <a:gd name="T17" fmla="*/ 78 h 78"/>
                  <a:gd name="T18" fmla="*/ 41 w 57"/>
                  <a:gd name="T19" fmla="*/ 6 h 78"/>
                  <a:gd name="T20" fmla="*/ 51 w 57"/>
                  <a:gd name="T21" fmla="*/ 17 h 78"/>
                  <a:gd name="T22" fmla="*/ 41 w 57"/>
                  <a:gd name="T23" fmla="*/ 28 h 78"/>
                  <a:gd name="T24" fmla="*/ 30 w 57"/>
                  <a:gd name="T25" fmla="*/ 17 h 78"/>
                  <a:gd name="T26" fmla="*/ 41 w 57"/>
                  <a:gd name="T27" fmla="*/ 6 h 78"/>
                  <a:gd name="T28" fmla="*/ 41 w 57"/>
                  <a:gd name="T29" fmla="*/ 6 h 78"/>
                  <a:gd name="T30" fmla="*/ 41 w 57"/>
                  <a:gd name="T31" fmla="*/ 6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7" h="78">
                    <a:moveTo>
                      <a:pt x="8" y="78"/>
                    </a:moveTo>
                    <a:cubicBezTo>
                      <a:pt x="36" y="33"/>
                      <a:pt x="36" y="33"/>
                      <a:pt x="36" y="33"/>
                    </a:cubicBezTo>
                    <a:cubicBezTo>
                      <a:pt x="37" y="33"/>
                      <a:pt x="39" y="33"/>
                      <a:pt x="41" y="33"/>
                    </a:cubicBezTo>
                    <a:cubicBezTo>
                      <a:pt x="50" y="33"/>
                      <a:pt x="57" y="26"/>
                      <a:pt x="57" y="17"/>
                    </a:cubicBezTo>
                    <a:cubicBezTo>
                      <a:pt x="57" y="8"/>
                      <a:pt x="50" y="0"/>
                      <a:pt x="41" y="0"/>
                    </a:cubicBezTo>
                    <a:cubicBezTo>
                      <a:pt x="31" y="0"/>
                      <a:pt x="24" y="8"/>
                      <a:pt x="24" y="17"/>
                    </a:cubicBezTo>
                    <a:cubicBezTo>
                      <a:pt x="24" y="21"/>
                      <a:pt x="25" y="25"/>
                      <a:pt x="28" y="28"/>
                    </a:cubicBezTo>
                    <a:cubicBezTo>
                      <a:pt x="0" y="73"/>
                      <a:pt x="0" y="73"/>
                      <a:pt x="0" y="73"/>
                    </a:cubicBezTo>
                    <a:cubicBezTo>
                      <a:pt x="3" y="75"/>
                      <a:pt x="5" y="76"/>
                      <a:pt x="8" y="78"/>
                    </a:cubicBezTo>
                    <a:close/>
                    <a:moveTo>
                      <a:pt x="41" y="6"/>
                    </a:moveTo>
                    <a:cubicBezTo>
                      <a:pt x="46" y="6"/>
                      <a:pt x="51" y="11"/>
                      <a:pt x="51" y="17"/>
                    </a:cubicBezTo>
                    <a:cubicBezTo>
                      <a:pt x="51" y="23"/>
                      <a:pt x="46" y="28"/>
                      <a:pt x="41" y="28"/>
                    </a:cubicBezTo>
                    <a:cubicBezTo>
                      <a:pt x="35" y="28"/>
                      <a:pt x="30" y="23"/>
                      <a:pt x="30" y="17"/>
                    </a:cubicBezTo>
                    <a:cubicBezTo>
                      <a:pt x="30" y="11"/>
                      <a:pt x="35" y="6"/>
                      <a:pt x="41" y="6"/>
                    </a:cubicBezTo>
                    <a:close/>
                    <a:moveTo>
                      <a:pt x="41" y="6"/>
                    </a:moveTo>
                    <a:cubicBezTo>
                      <a:pt x="41" y="6"/>
                      <a:pt x="41" y="6"/>
                      <a:pt x="41" y="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Freeform 8"/>
              <p:cNvSpPr>
                <a:spLocks noEditPoints="1"/>
              </p:cNvSpPr>
              <p:nvPr/>
            </p:nvSpPr>
            <p:spPr bwMode="auto">
              <a:xfrm>
                <a:off x="6815138" y="-560387"/>
                <a:ext cx="889000" cy="525463"/>
              </a:xfrm>
              <a:custGeom>
                <a:avLst/>
                <a:gdLst>
                  <a:gd name="T0" fmla="*/ 210 w 237"/>
                  <a:gd name="T1" fmla="*/ 33 h 140"/>
                  <a:gd name="T2" fmla="*/ 213 w 237"/>
                  <a:gd name="T3" fmla="*/ 33 h 140"/>
                  <a:gd name="T4" fmla="*/ 217 w 237"/>
                  <a:gd name="T5" fmla="*/ 33 h 140"/>
                  <a:gd name="T6" fmla="*/ 229 w 237"/>
                  <a:gd name="T7" fmla="*/ 53 h 140"/>
                  <a:gd name="T8" fmla="*/ 237 w 237"/>
                  <a:gd name="T9" fmla="*/ 49 h 140"/>
                  <a:gd name="T10" fmla="*/ 225 w 237"/>
                  <a:gd name="T11" fmla="*/ 28 h 140"/>
                  <a:gd name="T12" fmla="*/ 230 w 237"/>
                  <a:gd name="T13" fmla="*/ 17 h 140"/>
                  <a:gd name="T14" fmla="*/ 213 w 237"/>
                  <a:gd name="T15" fmla="*/ 0 h 140"/>
                  <a:gd name="T16" fmla="*/ 196 w 237"/>
                  <a:gd name="T17" fmla="*/ 17 h 140"/>
                  <a:gd name="T18" fmla="*/ 201 w 237"/>
                  <a:gd name="T19" fmla="*/ 29 h 140"/>
                  <a:gd name="T20" fmla="*/ 164 w 237"/>
                  <a:gd name="T21" fmla="*/ 107 h 140"/>
                  <a:gd name="T22" fmla="*/ 159 w 237"/>
                  <a:gd name="T23" fmla="*/ 107 h 140"/>
                  <a:gd name="T24" fmla="*/ 155 w 237"/>
                  <a:gd name="T25" fmla="*/ 107 h 140"/>
                  <a:gd name="T26" fmla="*/ 121 w 237"/>
                  <a:gd name="T27" fmla="*/ 45 h 140"/>
                  <a:gd name="T28" fmla="*/ 124 w 237"/>
                  <a:gd name="T29" fmla="*/ 34 h 140"/>
                  <a:gd name="T30" fmla="*/ 108 w 237"/>
                  <a:gd name="T31" fmla="*/ 18 h 140"/>
                  <a:gd name="T32" fmla="*/ 91 w 237"/>
                  <a:gd name="T33" fmla="*/ 34 h 140"/>
                  <a:gd name="T34" fmla="*/ 92 w 237"/>
                  <a:gd name="T35" fmla="*/ 40 h 140"/>
                  <a:gd name="T36" fmla="*/ 28 w 237"/>
                  <a:gd name="T37" fmla="*/ 79 h 140"/>
                  <a:gd name="T38" fmla="*/ 17 w 237"/>
                  <a:gd name="T39" fmla="*/ 75 h 140"/>
                  <a:gd name="T40" fmla="*/ 0 w 237"/>
                  <a:gd name="T41" fmla="*/ 92 h 140"/>
                  <a:gd name="T42" fmla="*/ 17 w 237"/>
                  <a:gd name="T43" fmla="*/ 108 h 140"/>
                  <a:gd name="T44" fmla="*/ 34 w 237"/>
                  <a:gd name="T45" fmla="*/ 92 h 140"/>
                  <a:gd name="T46" fmla="*/ 33 w 237"/>
                  <a:gd name="T47" fmla="*/ 87 h 140"/>
                  <a:gd name="T48" fmla="*/ 97 w 237"/>
                  <a:gd name="T49" fmla="*/ 47 h 140"/>
                  <a:gd name="T50" fmla="*/ 108 w 237"/>
                  <a:gd name="T51" fmla="*/ 51 h 140"/>
                  <a:gd name="T52" fmla="*/ 113 w 237"/>
                  <a:gd name="T53" fmla="*/ 50 h 140"/>
                  <a:gd name="T54" fmla="*/ 147 w 237"/>
                  <a:gd name="T55" fmla="*/ 112 h 140"/>
                  <a:gd name="T56" fmla="*/ 142 w 237"/>
                  <a:gd name="T57" fmla="*/ 123 h 140"/>
                  <a:gd name="T58" fmla="*/ 159 w 237"/>
                  <a:gd name="T59" fmla="*/ 140 h 140"/>
                  <a:gd name="T60" fmla="*/ 176 w 237"/>
                  <a:gd name="T61" fmla="*/ 123 h 140"/>
                  <a:gd name="T62" fmla="*/ 172 w 237"/>
                  <a:gd name="T63" fmla="*/ 112 h 140"/>
                  <a:gd name="T64" fmla="*/ 210 w 237"/>
                  <a:gd name="T65" fmla="*/ 33 h 140"/>
                  <a:gd name="T66" fmla="*/ 213 w 237"/>
                  <a:gd name="T67" fmla="*/ 6 h 140"/>
                  <a:gd name="T68" fmla="*/ 224 w 237"/>
                  <a:gd name="T69" fmla="*/ 17 h 140"/>
                  <a:gd name="T70" fmla="*/ 213 w 237"/>
                  <a:gd name="T71" fmla="*/ 27 h 140"/>
                  <a:gd name="T72" fmla="*/ 202 w 237"/>
                  <a:gd name="T73" fmla="*/ 17 h 140"/>
                  <a:gd name="T74" fmla="*/ 213 w 237"/>
                  <a:gd name="T75" fmla="*/ 6 h 140"/>
                  <a:gd name="T76" fmla="*/ 17 w 237"/>
                  <a:gd name="T77" fmla="*/ 102 h 140"/>
                  <a:gd name="T78" fmla="*/ 6 w 237"/>
                  <a:gd name="T79" fmla="*/ 92 h 140"/>
                  <a:gd name="T80" fmla="*/ 17 w 237"/>
                  <a:gd name="T81" fmla="*/ 81 h 140"/>
                  <a:gd name="T82" fmla="*/ 28 w 237"/>
                  <a:gd name="T83" fmla="*/ 92 h 140"/>
                  <a:gd name="T84" fmla="*/ 17 w 237"/>
                  <a:gd name="T85" fmla="*/ 102 h 140"/>
                  <a:gd name="T86" fmla="*/ 108 w 237"/>
                  <a:gd name="T87" fmla="*/ 45 h 140"/>
                  <a:gd name="T88" fmla="*/ 97 w 237"/>
                  <a:gd name="T89" fmla="*/ 34 h 140"/>
                  <a:gd name="T90" fmla="*/ 108 w 237"/>
                  <a:gd name="T91" fmla="*/ 24 h 140"/>
                  <a:gd name="T92" fmla="*/ 118 w 237"/>
                  <a:gd name="T93" fmla="*/ 34 h 140"/>
                  <a:gd name="T94" fmla="*/ 108 w 237"/>
                  <a:gd name="T95" fmla="*/ 45 h 140"/>
                  <a:gd name="T96" fmla="*/ 159 w 237"/>
                  <a:gd name="T97" fmla="*/ 134 h 140"/>
                  <a:gd name="T98" fmla="*/ 148 w 237"/>
                  <a:gd name="T99" fmla="*/ 123 h 140"/>
                  <a:gd name="T100" fmla="*/ 159 w 237"/>
                  <a:gd name="T101" fmla="*/ 113 h 140"/>
                  <a:gd name="T102" fmla="*/ 170 w 237"/>
                  <a:gd name="T103" fmla="*/ 123 h 140"/>
                  <a:gd name="T104" fmla="*/ 159 w 237"/>
                  <a:gd name="T105" fmla="*/ 134 h 140"/>
                  <a:gd name="T106" fmla="*/ 159 w 237"/>
                  <a:gd name="T107" fmla="*/ 134 h 140"/>
                  <a:gd name="T108" fmla="*/ 159 w 237"/>
                  <a:gd name="T109" fmla="*/ 134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37" h="140">
                    <a:moveTo>
                      <a:pt x="210" y="33"/>
                    </a:moveTo>
                    <a:cubicBezTo>
                      <a:pt x="211" y="33"/>
                      <a:pt x="212" y="33"/>
                      <a:pt x="213" y="33"/>
                    </a:cubicBezTo>
                    <a:cubicBezTo>
                      <a:pt x="214" y="33"/>
                      <a:pt x="216" y="33"/>
                      <a:pt x="217" y="33"/>
                    </a:cubicBezTo>
                    <a:cubicBezTo>
                      <a:pt x="229" y="53"/>
                      <a:pt x="229" y="53"/>
                      <a:pt x="229" y="53"/>
                    </a:cubicBezTo>
                    <a:cubicBezTo>
                      <a:pt x="231" y="52"/>
                      <a:pt x="234" y="50"/>
                      <a:pt x="237" y="49"/>
                    </a:cubicBezTo>
                    <a:cubicBezTo>
                      <a:pt x="225" y="28"/>
                      <a:pt x="225" y="28"/>
                      <a:pt x="225" y="28"/>
                    </a:cubicBezTo>
                    <a:cubicBezTo>
                      <a:pt x="228" y="25"/>
                      <a:pt x="230" y="21"/>
                      <a:pt x="230" y="17"/>
                    </a:cubicBezTo>
                    <a:cubicBezTo>
                      <a:pt x="230" y="7"/>
                      <a:pt x="222" y="0"/>
                      <a:pt x="213" y="0"/>
                    </a:cubicBezTo>
                    <a:cubicBezTo>
                      <a:pt x="204" y="0"/>
                      <a:pt x="196" y="7"/>
                      <a:pt x="196" y="17"/>
                    </a:cubicBezTo>
                    <a:cubicBezTo>
                      <a:pt x="196" y="21"/>
                      <a:pt x="198" y="26"/>
                      <a:pt x="201" y="29"/>
                    </a:cubicBezTo>
                    <a:cubicBezTo>
                      <a:pt x="164" y="107"/>
                      <a:pt x="164" y="107"/>
                      <a:pt x="164" y="107"/>
                    </a:cubicBezTo>
                    <a:cubicBezTo>
                      <a:pt x="162" y="107"/>
                      <a:pt x="161" y="107"/>
                      <a:pt x="159" y="107"/>
                    </a:cubicBezTo>
                    <a:cubicBezTo>
                      <a:pt x="157" y="107"/>
                      <a:pt x="156" y="107"/>
                      <a:pt x="155" y="107"/>
                    </a:cubicBezTo>
                    <a:cubicBezTo>
                      <a:pt x="121" y="45"/>
                      <a:pt x="121" y="45"/>
                      <a:pt x="121" y="45"/>
                    </a:cubicBezTo>
                    <a:cubicBezTo>
                      <a:pt x="123" y="42"/>
                      <a:pt x="124" y="38"/>
                      <a:pt x="124" y="34"/>
                    </a:cubicBezTo>
                    <a:cubicBezTo>
                      <a:pt x="124" y="25"/>
                      <a:pt x="117" y="18"/>
                      <a:pt x="108" y="18"/>
                    </a:cubicBezTo>
                    <a:cubicBezTo>
                      <a:pt x="98" y="18"/>
                      <a:pt x="91" y="25"/>
                      <a:pt x="91" y="34"/>
                    </a:cubicBezTo>
                    <a:cubicBezTo>
                      <a:pt x="91" y="36"/>
                      <a:pt x="91" y="38"/>
                      <a:pt x="92" y="40"/>
                    </a:cubicBezTo>
                    <a:cubicBezTo>
                      <a:pt x="28" y="79"/>
                      <a:pt x="28" y="79"/>
                      <a:pt x="28" y="79"/>
                    </a:cubicBezTo>
                    <a:cubicBezTo>
                      <a:pt x="25" y="76"/>
                      <a:pt x="21" y="75"/>
                      <a:pt x="17" y="75"/>
                    </a:cubicBezTo>
                    <a:cubicBezTo>
                      <a:pt x="8" y="75"/>
                      <a:pt x="0" y="82"/>
                      <a:pt x="0" y="92"/>
                    </a:cubicBezTo>
                    <a:cubicBezTo>
                      <a:pt x="0" y="101"/>
                      <a:pt x="8" y="108"/>
                      <a:pt x="17" y="108"/>
                    </a:cubicBezTo>
                    <a:cubicBezTo>
                      <a:pt x="26" y="108"/>
                      <a:pt x="34" y="101"/>
                      <a:pt x="34" y="92"/>
                    </a:cubicBezTo>
                    <a:cubicBezTo>
                      <a:pt x="34" y="90"/>
                      <a:pt x="33" y="88"/>
                      <a:pt x="33" y="87"/>
                    </a:cubicBezTo>
                    <a:cubicBezTo>
                      <a:pt x="97" y="47"/>
                      <a:pt x="97" y="47"/>
                      <a:pt x="97" y="47"/>
                    </a:cubicBezTo>
                    <a:cubicBezTo>
                      <a:pt x="100" y="50"/>
                      <a:pt x="103" y="51"/>
                      <a:pt x="108" y="51"/>
                    </a:cubicBezTo>
                    <a:cubicBezTo>
                      <a:pt x="110" y="51"/>
                      <a:pt x="111" y="51"/>
                      <a:pt x="113" y="50"/>
                    </a:cubicBezTo>
                    <a:cubicBezTo>
                      <a:pt x="147" y="112"/>
                      <a:pt x="147" y="112"/>
                      <a:pt x="147" y="112"/>
                    </a:cubicBezTo>
                    <a:cubicBezTo>
                      <a:pt x="144" y="115"/>
                      <a:pt x="142" y="119"/>
                      <a:pt x="142" y="123"/>
                    </a:cubicBezTo>
                    <a:cubicBezTo>
                      <a:pt x="142" y="133"/>
                      <a:pt x="150" y="140"/>
                      <a:pt x="159" y="140"/>
                    </a:cubicBezTo>
                    <a:cubicBezTo>
                      <a:pt x="168" y="140"/>
                      <a:pt x="176" y="133"/>
                      <a:pt x="176" y="123"/>
                    </a:cubicBezTo>
                    <a:cubicBezTo>
                      <a:pt x="176" y="119"/>
                      <a:pt x="174" y="115"/>
                      <a:pt x="172" y="112"/>
                    </a:cubicBezTo>
                    <a:lnTo>
                      <a:pt x="210" y="33"/>
                    </a:lnTo>
                    <a:close/>
                    <a:moveTo>
                      <a:pt x="213" y="6"/>
                    </a:moveTo>
                    <a:cubicBezTo>
                      <a:pt x="219" y="6"/>
                      <a:pt x="224" y="11"/>
                      <a:pt x="224" y="17"/>
                    </a:cubicBezTo>
                    <a:cubicBezTo>
                      <a:pt x="224" y="22"/>
                      <a:pt x="219" y="27"/>
                      <a:pt x="213" y="27"/>
                    </a:cubicBezTo>
                    <a:cubicBezTo>
                      <a:pt x="207" y="27"/>
                      <a:pt x="202" y="22"/>
                      <a:pt x="202" y="17"/>
                    </a:cubicBezTo>
                    <a:cubicBezTo>
                      <a:pt x="202" y="11"/>
                      <a:pt x="207" y="6"/>
                      <a:pt x="213" y="6"/>
                    </a:cubicBezTo>
                    <a:close/>
                    <a:moveTo>
                      <a:pt x="17" y="102"/>
                    </a:moveTo>
                    <a:cubicBezTo>
                      <a:pt x="11" y="102"/>
                      <a:pt x="6" y="97"/>
                      <a:pt x="6" y="92"/>
                    </a:cubicBezTo>
                    <a:cubicBezTo>
                      <a:pt x="6" y="86"/>
                      <a:pt x="11" y="81"/>
                      <a:pt x="17" y="81"/>
                    </a:cubicBezTo>
                    <a:cubicBezTo>
                      <a:pt x="23" y="81"/>
                      <a:pt x="28" y="86"/>
                      <a:pt x="28" y="92"/>
                    </a:cubicBezTo>
                    <a:cubicBezTo>
                      <a:pt x="28" y="97"/>
                      <a:pt x="23" y="102"/>
                      <a:pt x="17" y="102"/>
                    </a:cubicBezTo>
                    <a:close/>
                    <a:moveTo>
                      <a:pt x="108" y="45"/>
                    </a:moveTo>
                    <a:cubicBezTo>
                      <a:pt x="102" y="45"/>
                      <a:pt x="97" y="40"/>
                      <a:pt x="97" y="34"/>
                    </a:cubicBezTo>
                    <a:cubicBezTo>
                      <a:pt x="97" y="29"/>
                      <a:pt x="102" y="24"/>
                      <a:pt x="108" y="24"/>
                    </a:cubicBezTo>
                    <a:cubicBezTo>
                      <a:pt x="114" y="24"/>
                      <a:pt x="118" y="29"/>
                      <a:pt x="118" y="34"/>
                    </a:cubicBezTo>
                    <a:cubicBezTo>
                      <a:pt x="118" y="40"/>
                      <a:pt x="114" y="45"/>
                      <a:pt x="108" y="45"/>
                    </a:cubicBezTo>
                    <a:close/>
                    <a:moveTo>
                      <a:pt x="159" y="134"/>
                    </a:moveTo>
                    <a:cubicBezTo>
                      <a:pt x="153" y="134"/>
                      <a:pt x="148" y="129"/>
                      <a:pt x="148" y="123"/>
                    </a:cubicBezTo>
                    <a:cubicBezTo>
                      <a:pt x="148" y="118"/>
                      <a:pt x="153" y="113"/>
                      <a:pt x="159" y="113"/>
                    </a:cubicBezTo>
                    <a:cubicBezTo>
                      <a:pt x="165" y="113"/>
                      <a:pt x="170" y="118"/>
                      <a:pt x="170" y="123"/>
                    </a:cubicBezTo>
                    <a:cubicBezTo>
                      <a:pt x="170" y="129"/>
                      <a:pt x="165" y="134"/>
                      <a:pt x="159" y="134"/>
                    </a:cubicBezTo>
                    <a:close/>
                    <a:moveTo>
                      <a:pt x="159" y="134"/>
                    </a:moveTo>
                    <a:cubicBezTo>
                      <a:pt x="159" y="134"/>
                      <a:pt x="159" y="134"/>
                      <a:pt x="159" y="13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Freeform 9"/>
              <p:cNvSpPr>
                <a:spLocks noEditPoints="1"/>
              </p:cNvSpPr>
              <p:nvPr/>
            </p:nvSpPr>
            <p:spPr bwMode="auto">
              <a:xfrm>
                <a:off x="7554913" y="-406400"/>
                <a:ext cx="663575" cy="719138"/>
              </a:xfrm>
              <a:custGeom>
                <a:avLst/>
                <a:gdLst>
                  <a:gd name="T0" fmla="*/ 174 w 177"/>
                  <a:gd name="T1" fmla="*/ 179 h 192"/>
                  <a:gd name="T2" fmla="*/ 107 w 177"/>
                  <a:gd name="T3" fmla="*/ 102 h 192"/>
                  <a:gd name="T4" fmla="*/ 108 w 177"/>
                  <a:gd name="T5" fmla="*/ 27 h 192"/>
                  <a:gd name="T6" fmla="*/ 27 w 177"/>
                  <a:gd name="T7" fmla="*/ 21 h 192"/>
                  <a:gd name="T8" fmla="*/ 21 w 177"/>
                  <a:gd name="T9" fmla="*/ 102 h 192"/>
                  <a:gd name="T10" fmla="*/ 96 w 177"/>
                  <a:gd name="T11" fmla="*/ 112 h 192"/>
                  <a:gd name="T12" fmla="*/ 163 w 177"/>
                  <a:gd name="T13" fmla="*/ 189 h 192"/>
                  <a:gd name="T14" fmla="*/ 174 w 177"/>
                  <a:gd name="T15" fmla="*/ 190 h 192"/>
                  <a:gd name="T16" fmla="*/ 174 w 177"/>
                  <a:gd name="T17" fmla="*/ 179 h 192"/>
                  <a:gd name="T18" fmla="*/ 92 w 177"/>
                  <a:gd name="T19" fmla="*/ 96 h 192"/>
                  <a:gd name="T20" fmla="*/ 33 w 177"/>
                  <a:gd name="T21" fmla="*/ 92 h 192"/>
                  <a:gd name="T22" fmla="*/ 37 w 177"/>
                  <a:gd name="T23" fmla="*/ 33 h 192"/>
                  <a:gd name="T24" fmla="*/ 96 w 177"/>
                  <a:gd name="T25" fmla="*/ 37 h 192"/>
                  <a:gd name="T26" fmla="*/ 92 w 177"/>
                  <a:gd name="T27" fmla="*/ 96 h 192"/>
                  <a:gd name="T28" fmla="*/ 92 w 177"/>
                  <a:gd name="T29" fmla="*/ 96 h 192"/>
                  <a:gd name="T30" fmla="*/ 92 w 177"/>
                  <a:gd name="T31" fmla="*/ 96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7" h="192">
                    <a:moveTo>
                      <a:pt x="174" y="179"/>
                    </a:moveTo>
                    <a:cubicBezTo>
                      <a:pt x="107" y="102"/>
                      <a:pt x="107" y="102"/>
                      <a:pt x="107" y="102"/>
                    </a:cubicBezTo>
                    <a:cubicBezTo>
                      <a:pt x="126" y="81"/>
                      <a:pt x="127" y="48"/>
                      <a:pt x="108" y="27"/>
                    </a:cubicBezTo>
                    <a:cubicBezTo>
                      <a:pt x="87" y="3"/>
                      <a:pt x="51" y="0"/>
                      <a:pt x="27" y="21"/>
                    </a:cubicBezTo>
                    <a:cubicBezTo>
                      <a:pt x="3" y="42"/>
                      <a:pt x="0" y="78"/>
                      <a:pt x="21" y="102"/>
                    </a:cubicBezTo>
                    <a:cubicBezTo>
                      <a:pt x="40" y="124"/>
                      <a:pt x="72" y="128"/>
                      <a:pt x="96" y="112"/>
                    </a:cubicBezTo>
                    <a:cubicBezTo>
                      <a:pt x="163" y="189"/>
                      <a:pt x="163" y="189"/>
                      <a:pt x="163" y="189"/>
                    </a:cubicBezTo>
                    <a:cubicBezTo>
                      <a:pt x="166" y="192"/>
                      <a:pt x="170" y="192"/>
                      <a:pt x="174" y="190"/>
                    </a:cubicBezTo>
                    <a:cubicBezTo>
                      <a:pt x="177" y="187"/>
                      <a:pt x="177" y="182"/>
                      <a:pt x="174" y="179"/>
                    </a:cubicBezTo>
                    <a:close/>
                    <a:moveTo>
                      <a:pt x="92" y="96"/>
                    </a:moveTo>
                    <a:cubicBezTo>
                      <a:pt x="74" y="111"/>
                      <a:pt x="48" y="109"/>
                      <a:pt x="33" y="92"/>
                    </a:cubicBezTo>
                    <a:cubicBezTo>
                      <a:pt x="17" y="74"/>
                      <a:pt x="19" y="48"/>
                      <a:pt x="37" y="33"/>
                    </a:cubicBezTo>
                    <a:cubicBezTo>
                      <a:pt x="54" y="17"/>
                      <a:pt x="81" y="19"/>
                      <a:pt x="96" y="37"/>
                    </a:cubicBezTo>
                    <a:cubicBezTo>
                      <a:pt x="111" y="54"/>
                      <a:pt x="109" y="81"/>
                      <a:pt x="92" y="96"/>
                    </a:cubicBezTo>
                    <a:close/>
                    <a:moveTo>
                      <a:pt x="92" y="96"/>
                    </a:moveTo>
                    <a:cubicBezTo>
                      <a:pt x="92" y="96"/>
                      <a:pt x="92" y="96"/>
                      <a:pt x="92" y="9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10" name="TextBox 9"/>
          <p:cNvSpPr txBox="1"/>
          <p:nvPr/>
        </p:nvSpPr>
        <p:spPr>
          <a:xfrm>
            <a:off x="4426391" y="1189400"/>
            <a:ext cx="2884829" cy="615553"/>
          </a:xfrm>
          <a:prstGeom prst="rect">
            <a:avLst/>
          </a:prstGeom>
          <a:noFill/>
        </p:spPr>
        <p:txBody>
          <a:bodyPr wrap="none" lIns="0" tIns="0" rIns="0" bIns="0" rtlCol="0">
            <a:spAutoFit/>
          </a:bodyPr>
          <a:lstStyle/>
          <a:p>
            <a:r>
              <a:rPr lang="en-US" sz="4000" b="1" dirty="0">
                <a:solidFill>
                  <a:schemeClr val="accent2"/>
                </a:solidFill>
              </a:rPr>
              <a:t>ANALYTICS</a:t>
            </a:r>
          </a:p>
        </p:txBody>
      </p:sp>
      <p:sp>
        <p:nvSpPr>
          <p:cNvPr id="11" name="Rectangle 10"/>
          <p:cNvSpPr/>
          <p:nvPr/>
        </p:nvSpPr>
        <p:spPr>
          <a:xfrm>
            <a:off x="313509" y="6303481"/>
            <a:ext cx="896982" cy="4108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66930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Object 18" hidden="1"/>
          <p:cNvGraphicFramePr>
            <a:graphicFrameLocks noChangeAspect="1"/>
          </p:cNvGraphicFramePr>
          <p:nvPr>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100" name="think-cell Slide" r:id="rId5" imgW="270" imgH="270" progId="TCLayout.ActiveDocument.1">
                  <p:embed/>
                </p:oleObj>
              </mc:Choice>
              <mc:Fallback>
                <p:oleObj name="think-cell Slide" r:id="rId5" imgW="270" imgH="270" progId="TCLayout.ActiveDocument.1">
                  <p:embed/>
                  <p:pic>
                    <p:nvPicPr>
                      <p:cNvPr id="19" name="Object 18"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20" name="Title 1"/>
          <p:cNvSpPr>
            <a:spLocks noGrp="1"/>
          </p:cNvSpPr>
          <p:nvPr>
            <p:ph type="title"/>
          </p:nvPr>
        </p:nvSpPr>
        <p:spPr>
          <a:xfrm>
            <a:off x="462128" y="358733"/>
            <a:ext cx="9790031" cy="914400"/>
          </a:xfrm>
        </p:spPr>
        <p:txBody>
          <a:bodyPr/>
          <a:lstStyle/>
          <a:p>
            <a:r>
              <a:rPr lang="en-US" b="1" dirty="0">
                <a:solidFill>
                  <a:schemeClr val="tx2"/>
                </a:solidFill>
              </a:rPr>
              <a:t>Suite of Analytics Solving Unique Problems</a:t>
            </a:r>
            <a:endParaRPr lang="en-US" dirty="0">
              <a:solidFill>
                <a:schemeClr val="tx2"/>
              </a:solidFill>
            </a:endParaRPr>
          </a:p>
        </p:txBody>
      </p:sp>
      <p:pic>
        <p:nvPicPr>
          <p:cNvPr id="3" name="Picture 2">
            <a:extLst>
              <a:ext uri="{FF2B5EF4-FFF2-40B4-BE49-F238E27FC236}">
                <a16:creationId xmlns:a16="http://schemas.microsoft.com/office/drawing/2014/main" id="{AA79614A-F3A1-4A08-B46D-A10303A85407}"/>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0" y="0"/>
            <a:ext cx="0" cy="0"/>
          </a:xfrm>
          <a:prstGeom prst="rect">
            <a:avLst/>
          </a:prstGeom>
        </p:spPr>
      </p:pic>
      <p:grpSp>
        <p:nvGrpSpPr>
          <p:cNvPr id="28" name="Group 27">
            <a:extLst>
              <a:ext uri="{FF2B5EF4-FFF2-40B4-BE49-F238E27FC236}">
                <a16:creationId xmlns:a16="http://schemas.microsoft.com/office/drawing/2014/main" id="{DB532371-2586-4AD1-9558-150FE9C669E6}"/>
              </a:ext>
            </a:extLst>
          </p:cNvPr>
          <p:cNvGrpSpPr/>
          <p:nvPr/>
        </p:nvGrpSpPr>
        <p:grpSpPr>
          <a:xfrm>
            <a:off x="250668" y="1672383"/>
            <a:ext cx="11661981" cy="4683040"/>
            <a:chOff x="217416" y="1672383"/>
            <a:chExt cx="11661981" cy="4683040"/>
          </a:xfrm>
        </p:grpSpPr>
        <p:grpSp>
          <p:nvGrpSpPr>
            <p:cNvPr id="26" name="Group 25">
              <a:extLst>
                <a:ext uri="{FF2B5EF4-FFF2-40B4-BE49-F238E27FC236}">
                  <a16:creationId xmlns:a16="http://schemas.microsoft.com/office/drawing/2014/main" id="{1383773D-A367-40B1-9400-657EAAEEBEC3}"/>
                </a:ext>
              </a:extLst>
            </p:cNvPr>
            <p:cNvGrpSpPr/>
            <p:nvPr/>
          </p:nvGrpSpPr>
          <p:grpSpPr>
            <a:xfrm>
              <a:off x="217416" y="1757117"/>
              <a:ext cx="1818184" cy="4510230"/>
              <a:chOff x="217416" y="1757117"/>
              <a:chExt cx="1818184" cy="4510230"/>
            </a:xfrm>
          </p:grpSpPr>
          <p:sp>
            <p:nvSpPr>
              <p:cNvPr id="50" name="Arrow: Pentagon 49">
                <a:extLst>
                  <a:ext uri="{FF2B5EF4-FFF2-40B4-BE49-F238E27FC236}">
                    <a16:creationId xmlns:a16="http://schemas.microsoft.com/office/drawing/2014/main" id="{55A39147-FB4A-4BA3-BC8E-B081CE9673A8}"/>
                  </a:ext>
                </a:extLst>
              </p:cNvPr>
              <p:cNvSpPr/>
              <p:nvPr/>
            </p:nvSpPr>
            <p:spPr>
              <a:xfrm>
                <a:off x="217416" y="1757117"/>
                <a:ext cx="1818184" cy="729842"/>
              </a:xfrm>
              <a:prstGeom prst="homePlate">
                <a:avLst/>
              </a:prstGeom>
              <a:solidFill>
                <a:schemeClr val="bg1">
                  <a:lumMod val="8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b="1" dirty="0">
                    <a:solidFill>
                      <a:schemeClr val="tx2"/>
                    </a:solidFill>
                    <a:latin typeface="+mj-lt"/>
                  </a:rPr>
                  <a:t>Access &amp; System Balance</a:t>
                </a:r>
              </a:p>
            </p:txBody>
          </p:sp>
          <p:sp>
            <p:nvSpPr>
              <p:cNvPr id="51" name="Arrow: Pentagon 50">
                <a:extLst>
                  <a:ext uri="{FF2B5EF4-FFF2-40B4-BE49-F238E27FC236}">
                    <a16:creationId xmlns:a16="http://schemas.microsoft.com/office/drawing/2014/main" id="{3AE5F4B6-E774-48E0-824E-403E4470DAB5}"/>
                  </a:ext>
                </a:extLst>
              </p:cNvPr>
              <p:cNvSpPr/>
              <p:nvPr/>
            </p:nvSpPr>
            <p:spPr>
              <a:xfrm>
                <a:off x="217416" y="2693742"/>
                <a:ext cx="1818184" cy="729842"/>
              </a:xfrm>
              <a:prstGeom prst="homePlate">
                <a:avLst/>
              </a:prstGeom>
              <a:solidFill>
                <a:schemeClr val="bg1">
                  <a:lumMod val="8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2"/>
                    </a:solidFill>
                    <a:latin typeface="+mj-lt"/>
                  </a:rPr>
                  <a:t>Perioperative flow</a:t>
                </a:r>
              </a:p>
            </p:txBody>
          </p:sp>
          <p:sp>
            <p:nvSpPr>
              <p:cNvPr id="52" name="Arrow: Pentagon 51">
                <a:extLst>
                  <a:ext uri="{FF2B5EF4-FFF2-40B4-BE49-F238E27FC236}">
                    <a16:creationId xmlns:a16="http://schemas.microsoft.com/office/drawing/2014/main" id="{30D6F119-E8E6-4B0E-9D2D-4925B9D35B55}"/>
                  </a:ext>
                </a:extLst>
              </p:cNvPr>
              <p:cNvSpPr/>
              <p:nvPr/>
            </p:nvSpPr>
            <p:spPr>
              <a:xfrm>
                <a:off x="217416" y="3647311"/>
                <a:ext cx="1818184" cy="729842"/>
              </a:xfrm>
              <a:prstGeom prst="homePlate">
                <a:avLst/>
              </a:prstGeom>
              <a:solidFill>
                <a:schemeClr val="bg1">
                  <a:lumMod val="8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2"/>
                    </a:solidFill>
                    <a:latin typeface="+mj-lt"/>
                  </a:rPr>
                  <a:t>Quality and Safety</a:t>
                </a:r>
              </a:p>
            </p:txBody>
          </p:sp>
          <p:sp>
            <p:nvSpPr>
              <p:cNvPr id="53" name="Arrow: Pentagon 52">
                <a:extLst>
                  <a:ext uri="{FF2B5EF4-FFF2-40B4-BE49-F238E27FC236}">
                    <a16:creationId xmlns:a16="http://schemas.microsoft.com/office/drawing/2014/main" id="{FAEB11E6-57C2-4F14-B096-4C2B3C4718E7}"/>
                  </a:ext>
                </a:extLst>
              </p:cNvPr>
              <p:cNvSpPr/>
              <p:nvPr/>
            </p:nvSpPr>
            <p:spPr>
              <a:xfrm>
                <a:off x="217416" y="4599060"/>
                <a:ext cx="1818184" cy="729842"/>
              </a:xfrm>
              <a:prstGeom prst="homePlate">
                <a:avLst/>
              </a:prstGeom>
              <a:solidFill>
                <a:schemeClr val="bg1">
                  <a:lumMod val="8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2"/>
                    </a:solidFill>
                    <a:latin typeface="+mj-lt"/>
                  </a:rPr>
                  <a:t>Discharge and ALOS</a:t>
                </a:r>
              </a:p>
            </p:txBody>
          </p:sp>
          <p:sp>
            <p:nvSpPr>
              <p:cNvPr id="54" name="Arrow: Pentagon 53">
                <a:extLst>
                  <a:ext uri="{FF2B5EF4-FFF2-40B4-BE49-F238E27FC236}">
                    <a16:creationId xmlns:a16="http://schemas.microsoft.com/office/drawing/2014/main" id="{C0EC218D-C527-4241-8F83-6C22B1954E93}"/>
                  </a:ext>
                </a:extLst>
              </p:cNvPr>
              <p:cNvSpPr/>
              <p:nvPr/>
            </p:nvSpPr>
            <p:spPr>
              <a:xfrm>
                <a:off x="217416" y="5537505"/>
                <a:ext cx="1818184" cy="729842"/>
              </a:xfrm>
              <a:prstGeom prst="homePlate">
                <a:avLst/>
              </a:prstGeom>
              <a:solidFill>
                <a:schemeClr val="bg1">
                  <a:lumMod val="8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2"/>
                    </a:solidFill>
                    <a:latin typeface="+mj-lt"/>
                  </a:rPr>
                  <a:t>Throughput</a:t>
                </a:r>
              </a:p>
            </p:txBody>
          </p:sp>
        </p:grpSp>
        <p:grpSp>
          <p:nvGrpSpPr>
            <p:cNvPr id="9" name="Group 8">
              <a:extLst>
                <a:ext uri="{FF2B5EF4-FFF2-40B4-BE49-F238E27FC236}">
                  <a16:creationId xmlns:a16="http://schemas.microsoft.com/office/drawing/2014/main" id="{59E4DE95-977D-466E-986A-4611DFDA2566}"/>
                </a:ext>
              </a:extLst>
            </p:cNvPr>
            <p:cNvGrpSpPr/>
            <p:nvPr/>
          </p:nvGrpSpPr>
          <p:grpSpPr>
            <a:xfrm>
              <a:off x="2087749" y="4513981"/>
              <a:ext cx="9791648" cy="900000"/>
              <a:chOff x="2087749" y="4574941"/>
              <a:chExt cx="9791648" cy="900000"/>
            </a:xfrm>
          </p:grpSpPr>
          <p:pic>
            <p:nvPicPr>
              <p:cNvPr id="35" name="Picture 34">
                <a:extLst>
                  <a:ext uri="{FF2B5EF4-FFF2-40B4-BE49-F238E27FC236}">
                    <a16:creationId xmlns:a16="http://schemas.microsoft.com/office/drawing/2014/main" id="{C836FDF1-7477-47C4-8BC6-D8F778B2D811}"/>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2087749" y="4574941"/>
                <a:ext cx="1600000" cy="900000"/>
              </a:xfrm>
              <a:prstGeom prst="rect">
                <a:avLst/>
              </a:prstGeom>
              <a:ln w="28575">
                <a:solidFill>
                  <a:srgbClr val="000000"/>
                </a:solidFill>
                <a:miter lim="800000"/>
              </a:ln>
            </p:spPr>
          </p:pic>
          <p:pic>
            <p:nvPicPr>
              <p:cNvPr id="36" name="Picture 2" descr="C:\Users\203003567\Downloads\Priority_Discharge_2_Lights On.png">
                <a:extLst>
                  <a:ext uri="{FF2B5EF4-FFF2-40B4-BE49-F238E27FC236}">
                    <a16:creationId xmlns:a16="http://schemas.microsoft.com/office/drawing/2014/main" id="{56136ED9-C02E-44E2-8D64-9BB4B1B32AE6}"/>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3731022" y="4574941"/>
                <a:ext cx="1600000" cy="900000"/>
              </a:xfrm>
              <a:prstGeom prst="rect">
                <a:avLst/>
              </a:prstGeom>
              <a:ln w="28575">
                <a:solidFill>
                  <a:srgbClr val="000000"/>
                </a:solidFill>
                <a:miter lim="800000"/>
              </a:ln>
              <a:extLst>
                <a:ext uri="{909E8E84-426E-40DD-AFC4-6F175D3DCCD1}">
                  <a14:hiddenFill xmlns:a14="http://schemas.microsoft.com/office/drawing/2010/main">
                    <a:solidFill>
                      <a:srgbClr val="FFFFFF"/>
                    </a:solidFill>
                  </a14:hiddenFill>
                </a:ext>
              </a:extLst>
            </p:spPr>
          </p:pic>
          <p:pic>
            <p:nvPicPr>
              <p:cNvPr id="37" name="Picture 36">
                <a:extLst>
                  <a:ext uri="{FF2B5EF4-FFF2-40B4-BE49-F238E27FC236}">
                    <a16:creationId xmlns:a16="http://schemas.microsoft.com/office/drawing/2014/main" id="{42AA4279-0ECE-4F96-83E0-F6B559BC6352}"/>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5374325" y="4574941"/>
                <a:ext cx="1600000" cy="900000"/>
              </a:xfrm>
              <a:prstGeom prst="rect">
                <a:avLst/>
              </a:prstGeom>
              <a:ln w="28575">
                <a:solidFill>
                  <a:srgbClr val="000000"/>
                </a:solidFill>
                <a:miter lim="800000"/>
              </a:ln>
            </p:spPr>
          </p:pic>
          <p:pic>
            <p:nvPicPr>
              <p:cNvPr id="38" name="Picture 2" descr="C:\Users\203003567\Documents\Clients\SRFT &amp; WWL\SRFT_Dis task.png">
                <a:extLst>
                  <a:ext uri="{FF2B5EF4-FFF2-40B4-BE49-F238E27FC236}">
                    <a16:creationId xmlns:a16="http://schemas.microsoft.com/office/drawing/2014/main" id="{6EE8101F-6BE2-4A3A-972B-E8EF9DC779F2}"/>
                  </a:ext>
                </a:extLst>
              </p:cNvPr>
              <p:cNvPicPr>
                <a:picLocks noChangeAspect="1" noChangeArrowheads="1"/>
              </p:cNvPicPr>
              <p:nvPr/>
            </p:nvPicPr>
            <p:blipFill>
              <a:blip r:embed="rId11" cstate="print">
                <a:extLst>
                  <a:ext uri="{28A0092B-C50C-407E-A947-70E740481C1C}">
                    <a14:useLocalDpi xmlns:a14="http://schemas.microsoft.com/office/drawing/2010/main"/>
                  </a:ext>
                </a:extLst>
              </a:blip>
              <a:srcRect/>
              <a:stretch>
                <a:fillRect/>
              </a:stretch>
            </p:blipFill>
            <p:spPr bwMode="auto">
              <a:xfrm>
                <a:off x="7013217" y="4574941"/>
                <a:ext cx="1600002" cy="900000"/>
              </a:xfrm>
              <a:prstGeom prst="rect">
                <a:avLst/>
              </a:prstGeom>
              <a:ln w="28575">
                <a:solidFill>
                  <a:srgbClr val="000000"/>
                </a:solidFill>
                <a:miter lim="800000"/>
              </a:ln>
              <a:extLst>
                <a:ext uri="{909E8E84-426E-40DD-AFC4-6F175D3DCCD1}">
                  <a14:hiddenFill xmlns:a14="http://schemas.microsoft.com/office/drawing/2010/main">
                    <a:solidFill>
                      <a:srgbClr val="FFFFFF"/>
                    </a:solidFill>
                  </a14:hiddenFill>
                </a:ext>
              </a:extLst>
            </p:spPr>
          </p:pic>
          <p:pic>
            <p:nvPicPr>
              <p:cNvPr id="39" name="Picture 38">
                <a:extLst>
                  <a:ext uri="{FF2B5EF4-FFF2-40B4-BE49-F238E27FC236}">
                    <a16:creationId xmlns:a16="http://schemas.microsoft.com/office/drawing/2014/main" id="{B1181273-5F9C-43D6-A84C-79E67F25FE36}"/>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8649251" y="4574941"/>
                <a:ext cx="1599998" cy="900000"/>
              </a:xfrm>
              <a:prstGeom prst="rect">
                <a:avLst/>
              </a:prstGeom>
              <a:ln w="28575">
                <a:solidFill>
                  <a:srgbClr val="000000"/>
                </a:solidFill>
                <a:miter lim="800000"/>
              </a:ln>
            </p:spPr>
          </p:pic>
          <p:pic>
            <p:nvPicPr>
              <p:cNvPr id="40" name="Picture 39">
                <a:extLst>
                  <a:ext uri="{FF2B5EF4-FFF2-40B4-BE49-F238E27FC236}">
                    <a16:creationId xmlns:a16="http://schemas.microsoft.com/office/drawing/2014/main" id="{4F4D6321-DD4D-4A9E-9C63-2137D054ED2E}"/>
                  </a:ext>
                </a:extLst>
              </p:cNvPr>
              <p:cNvPicPr>
                <a:picLocks noChangeAspect="1"/>
              </p:cNvPicPr>
              <p:nvPr/>
            </p:nvPicPr>
            <p:blipFill rotWithShape="1">
              <a:blip r:embed="rId13" cstate="hqprint">
                <a:extLst>
                  <a:ext uri="{28A0092B-C50C-407E-A947-70E740481C1C}">
                    <a14:useLocalDpi xmlns:a14="http://schemas.microsoft.com/office/drawing/2010/main"/>
                  </a:ext>
                </a:extLst>
              </a:blip>
              <a:srcRect t="15706" r="22537" b="6247"/>
              <a:stretch/>
            </p:blipFill>
            <p:spPr>
              <a:xfrm>
                <a:off x="10290594" y="4574941"/>
                <a:ext cx="1588803" cy="900000"/>
              </a:xfrm>
              <a:prstGeom prst="rect">
                <a:avLst/>
              </a:prstGeom>
              <a:ln w="28575">
                <a:solidFill>
                  <a:srgbClr val="000000"/>
                </a:solidFill>
                <a:miter lim="800000"/>
              </a:ln>
            </p:spPr>
          </p:pic>
        </p:grpSp>
        <p:grpSp>
          <p:nvGrpSpPr>
            <p:cNvPr id="5" name="Group 4">
              <a:extLst>
                <a:ext uri="{FF2B5EF4-FFF2-40B4-BE49-F238E27FC236}">
                  <a16:creationId xmlns:a16="http://schemas.microsoft.com/office/drawing/2014/main" id="{61E3E253-9F53-4977-A097-D08373FD0AE6}"/>
                </a:ext>
              </a:extLst>
            </p:cNvPr>
            <p:cNvGrpSpPr/>
            <p:nvPr/>
          </p:nvGrpSpPr>
          <p:grpSpPr>
            <a:xfrm>
              <a:off x="2087749" y="3562232"/>
              <a:ext cx="9791648" cy="900000"/>
              <a:chOff x="2087749" y="3608198"/>
              <a:chExt cx="9791648" cy="900000"/>
            </a:xfrm>
          </p:grpSpPr>
          <p:pic>
            <p:nvPicPr>
              <p:cNvPr id="27" name="Picture 26">
                <a:extLst>
                  <a:ext uri="{FF2B5EF4-FFF2-40B4-BE49-F238E27FC236}">
                    <a16:creationId xmlns:a16="http://schemas.microsoft.com/office/drawing/2014/main" id="{B8110EAD-72CB-4544-AC03-30426505B89E}"/>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2087749" y="3608198"/>
                <a:ext cx="1600000" cy="900000"/>
              </a:xfrm>
              <a:prstGeom prst="rect">
                <a:avLst/>
              </a:prstGeom>
              <a:ln w="28575">
                <a:solidFill>
                  <a:srgbClr val="000000"/>
                </a:solidFill>
                <a:miter lim="800000"/>
              </a:ln>
            </p:spPr>
          </p:pic>
          <p:pic>
            <p:nvPicPr>
              <p:cNvPr id="29" name="Picture 28">
                <a:extLst>
                  <a:ext uri="{FF2B5EF4-FFF2-40B4-BE49-F238E27FC236}">
                    <a16:creationId xmlns:a16="http://schemas.microsoft.com/office/drawing/2014/main" id="{1394942B-60D0-4FA7-B429-27C95EDF669F}"/>
                  </a:ext>
                </a:extLst>
              </p:cNvPr>
              <p:cNvPicPr>
                <a:picLocks noChangeAspect="1"/>
              </p:cNvPicPr>
              <p:nvPr/>
            </p:nvPicPr>
            <p:blipFill>
              <a:blip r:embed="rId15" cstate="hqprint">
                <a:extLst>
                  <a:ext uri="{28A0092B-C50C-407E-A947-70E740481C1C}">
                    <a14:useLocalDpi xmlns:a14="http://schemas.microsoft.com/office/drawing/2010/main"/>
                  </a:ext>
                </a:extLst>
              </a:blip>
              <a:stretch>
                <a:fillRect/>
              </a:stretch>
            </p:blipFill>
            <p:spPr>
              <a:xfrm>
                <a:off x="3737561" y="3608198"/>
                <a:ext cx="1586331" cy="900000"/>
              </a:xfrm>
              <a:prstGeom prst="rect">
                <a:avLst/>
              </a:prstGeom>
              <a:ln w="28575">
                <a:solidFill>
                  <a:srgbClr val="000000"/>
                </a:solidFill>
                <a:miter lim="800000"/>
              </a:ln>
            </p:spPr>
          </p:pic>
          <p:pic>
            <p:nvPicPr>
              <p:cNvPr id="30" name="Picture 29">
                <a:extLst>
                  <a:ext uri="{FF2B5EF4-FFF2-40B4-BE49-F238E27FC236}">
                    <a16:creationId xmlns:a16="http://schemas.microsoft.com/office/drawing/2014/main" id="{8A0D2B17-8A39-427C-8F9F-231382F4FFF8}"/>
                  </a:ext>
                </a:extLst>
              </p:cNvPr>
              <p:cNvPicPr>
                <a:picLocks noChangeAspect="1"/>
              </p:cNvPicPr>
              <p:nvPr/>
            </p:nvPicPr>
            <p:blipFill>
              <a:blip r:embed="rId16" cstate="hqprint">
                <a:extLst>
                  <a:ext uri="{28A0092B-C50C-407E-A947-70E740481C1C}">
                    <a14:useLocalDpi xmlns:a14="http://schemas.microsoft.com/office/drawing/2010/main"/>
                  </a:ext>
                </a:extLst>
              </a:blip>
              <a:stretch>
                <a:fillRect/>
              </a:stretch>
            </p:blipFill>
            <p:spPr>
              <a:xfrm>
                <a:off x="5367664" y="3608198"/>
                <a:ext cx="1605536" cy="900000"/>
              </a:xfrm>
              <a:prstGeom prst="rect">
                <a:avLst/>
              </a:prstGeom>
              <a:ln w="28575">
                <a:solidFill>
                  <a:srgbClr val="000000"/>
                </a:solidFill>
                <a:miter lim="800000"/>
              </a:ln>
            </p:spPr>
          </p:pic>
          <p:pic>
            <p:nvPicPr>
              <p:cNvPr id="31" name="Picture 30">
                <a:extLst>
                  <a:ext uri="{FF2B5EF4-FFF2-40B4-BE49-F238E27FC236}">
                    <a16:creationId xmlns:a16="http://schemas.microsoft.com/office/drawing/2014/main" id="{BAF45DD7-5BF3-4F60-BBB8-BCEE03709323}"/>
                  </a:ext>
                </a:extLst>
              </p:cNvPr>
              <p:cNvPicPr>
                <a:picLocks noChangeAspect="1"/>
              </p:cNvPicPr>
              <p:nvPr/>
            </p:nvPicPr>
            <p:blipFill>
              <a:blip r:embed="rId17" cstate="hqprint">
                <a:extLst>
                  <a:ext uri="{28A0092B-C50C-407E-A947-70E740481C1C}">
                    <a14:useLocalDpi xmlns:a14="http://schemas.microsoft.com/office/drawing/2010/main"/>
                  </a:ext>
                </a:extLst>
              </a:blip>
              <a:stretch>
                <a:fillRect/>
              </a:stretch>
            </p:blipFill>
            <p:spPr>
              <a:xfrm>
                <a:off x="7017310" y="3608198"/>
                <a:ext cx="1593295" cy="900000"/>
              </a:xfrm>
              <a:prstGeom prst="rect">
                <a:avLst/>
              </a:prstGeom>
              <a:ln w="28575">
                <a:solidFill>
                  <a:srgbClr val="000000"/>
                </a:solidFill>
                <a:miter lim="800000"/>
              </a:ln>
            </p:spPr>
          </p:pic>
          <p:pic>
            <p:nvPicPr>
              <p:cNvPr id="33" name="Picture 32">
                <a:extLst>
                  <a:ext uri="{FF2B5EF4-FFF2-40B4-BE49-F238E27FC236}">
                    <a16:creationId xmlns:a16="http://schemas.microsoft.com/office/drawing/2014/main" id="{9D5E6E40-C06C-49C9-B74D-257411DA2F8A}"/>
                  </a:ext>
                </a:extLst>
              </p:cNvPr>
              <p:cNvPicPr/>
              <p:nvPr/>
            </p:nvPicPr>
            <p:blipFill>
              <a:blip r:embed="rId18" cstate="hqprint">
                <a:extLst>
                  <a:ext uri="{28A0092B-C50C-407E-A947-70E740481C1C}">
                    <a14:useLocalDpi xmlns:a14="http://schemas.microsoft.com/office/drawing/2010/main"/>
                  </a:ext>
                </a:extLst>
              </a:blip>
              <a:stretch>
                <a:fillRect/>
              </a:stretch>
            </p:blipFill>
            <p:spPr>
              <a:xfrm>
                <a:off x="10180669" y="3608198"/>
                <a:ext cx="1698728" cy="900000"/>
              </a:xfrm>
              <a:prstGeom prst="rect">
                <a:avLst/>
              </a:prstGeom>
              <a:ln w="28575">
                <a:solidFill>
                  <a:srgbClr val="000000"/>
                </a:solidFill>
                <a:miter lim="800000"/>
              </a:ln>
            </p:spPr>
          </p:pic>
          <p:pic>
            <p:nvPicPr>
              <p:cNvPr id="32" name="Picture 31">
                <a:extLst>
                  <a:ext uri="{FF2B5EF4-FFF2-40B4-BE49-F238E27FC236}">
                    <a16:creationId xmlns:a16="http://schemas.microsoft.com/office/drawing/2014/main" id="{FF2C7C78-38A2-47AA-BB6B-A983B930FCED}"/>
                  </a:ext>
                </a:extLst>
              </p:cNvPr>
              <p:cNvPicPr>
                <a:picLocks noChangeAspect="1"/>
              </p:cNvPicPr>
              <p:nvPr/>
            </p:nvPicPr>
            <p:blipFill>
              <a:blip r:embed="rId19" cstate="print">
                <a:extLst>
                  <a:ext uri="{28A0092B-C50C-407E-A947-70E740481C1C}">
                    <a14:useLocalDpi xmlns:a14="http://schemas.microsoft.com/office/drawing/2010/main"/>
                  </a:ext>
                </a:extLst>
              </a:blip>
              <a:stretch>
                <a:fillRect/>
              </a:stretch>
            </p:blipFill>
            <p:spPr>
              <a:xfrm>
                <a:off x="8649303" y="3608198"/>
                <a:ext cx="1595412" cy="900000"/>
              </a:xfrm>
              <a:prstGeom prst="rect">
                <a:avLst/>
              </a:prstGeom>
              <a:ln w="28575">
                <a:solidFill>
                  <a:srgbClr val="000000"/>
                </a:solidFill>
                <a:miter lim="800000"/>
              </a:ln>
            </p:spPr>
          </p:pic>
        </p:grpSp>
        <p:grpSp>
          <p:nvGrpSpPr>
            <p:cNvPr id="10" name="Group 9">
              <a:extLst>
                <a:ext uri="{FF2B5EF4-FFF2-40B4-BE49-F238E27FC236}">
                  <a16:creationId xmlns:a16="http://schemas.microsoft.com/office/drawing/2014/main" id="{0B79CBA5-C5BA-4FF6-9521-EA661355C8FE}"/>
                </a:ext>
              </a:extLst>
            </p:cNvPr>
            <p:cNvGrpSpPr/>
            <p:nvPr/>
          </p:nvGrpSpPr>
          <p:grpSpPr>
            <a:xfrm>
              <a:off x="2088354" y="5455423"/>
              <a:ext cx="9791043" cy="900000"/>
              <a:chOff x="2088354" y="5455423"/>
              <a:chExt cx="9791043" cy="900000"/>
            </a:xfrm>
          </p:grpSpPr>
          <p:pic>
            <p:nvPicPr>
              <p:cNvPr id="41" name="Picture 40">
                <a:extLst>
                  <a:ext uri="{FF2B5EF4-FFF2-40B4-BE49-F238E27FC236}">
                    <a16:creationId xmlns:a16="http://schemas.microsoft.com/office/drawing/2014/main" id="{1F4C213A-FC83-4018-ADA0-339AE354284D}"/>
                  </a:ext>
                </a:extLst>
              </p:cNvPr>
              <p:cNvPicPr>
                <a:picLocks noChangeAspect="1"/>
              </p:cNvPicPr>
              <p:nvPr/>
            </p:nvPicPr>
            <p:blipFill>
              <a:blip r:embed="rId20" cstate="print">
                <a:extLst>
                  <a:ext uri="{28A0092B-C50C-407E-A947-70E740481C1C}">
                    <a14:useLocalDpi xmlns:a14="http://schemas.microsoft.com/office/drawing/2010/main"/>
                  </a:ext>
                </a:extLst>
              </a:blip>
              <a:stretch>
                <a:fillRect/>
              </a:stretch>
            </p:blipFill>
            <p:spPr>
              <a:xfrm>
                <a:off x="2088354" y="5455423"/>
                <a:ext cx="1600000" cy="900000"/>
              </a:xfrm>
              <a:prstGeom prst="rect">
                <a:avLst/>
              </a:prstGeom>
              <a:ln w="28575">
                <a:solidFill>
                  <a:srgbClr val="000000"/>
                </a:solidFill>
                <a:miter lim="800000"/>
              </a:ln>
            </p:spPr>
          </p:pic>
          <p:pic>
            <p:nvPicPr>
              <p:cNvPr id="42" name="Picture 41">
                <a:extLst>
                  <a:ext uri="{FF2B5EF4-FFF2-40B4-BE49-F238E27FC236}">
                    <a16:creationId xmlns:a16="http://schemas.microsoft.com/office/drawing/2014/main" id="{0F1BDC51-D0D5-4F0D-9F74-D35BA293BB04}"/>
                  </a:ext>
                </a:extLst>
              </p:cNvPr>
              <p:cNvPicPr>
                <a:picLocks noChangeAspect="1"/>
              </p:cNvPicPr>
              <p:nvPr/>
            </p:nvPicPr>
            <p:blipFill>
              <a:blip r:embed="rId21" cstate="print">
                <a:extLst>
                  <a:ext uri="{28A0092B-C50C-407E-A947-70E740481C1C}">
                    <a14:useLocalDpi xmlns:a14="http://schemas.microsoft.com/office/drawing/2010/main"/>
                  </a:ext>
                </a:extLst>
              </a:blip>
              <a:stretch>
                <a:fillRect/>
              </a:stretch>
            </p:blipFill>
            <p:spPr>
              <a:xfrm>
                <a:off x="3723892" y="5455423"/>
                <a:ext cx="1600000" cy="900000"/>
              </a:xfrm>
              <a:prstGeom prst="rect">
                <a:avLst/>
              </a:prstGeom>
              <a:ln w="28575">
                <a:solidFill>
                  <a:srgbClr val="000000"/>
                </a:solidFill>
                <a:miter lim="800000"/>
              </a:ln>
            </p:spPr>
          </p:pic>
          <p:pic>
            <p:nvPicPr>
              <p:cNvPr id="43" name="Picture 42">
                <a:extLst>
                  <a:ext uri="{FF2B5EF4-FFF2-40B4-BE49-F238E27FC236}">
                    <a16:creationId xmlns:a16="http://schemas.microsoft.com/office/drawing/2014/main" id="{1208006F-9B51-439A-9FA9-F18E06FDB9E8}"/>
                  </a:ext>
                </a:extLst>
              </p:cNvPr>
              <p:cNvPicPr>
                <a:picLocks noChangeAspect="1"/>
              </p:cNvPicPr>
              <p:nvPr/>
            </p:nvPicPr>
            <p:blipFill>
              <a:blip r:embed="rId22" cstate="hqprint">
                <a:extLst>
                  <a:ext uri="{28A0092B-C50C-407E-A947-70E740481C1C}">
                    <a14:useLocalDpi xmlns:a14="http://schemas.microsoft.com/office/drawing/2010/main"/>
                  </a:ext>
                </a:extLst>
              </a:blip>
              <a:stretch>
                <a:fillRect/>
              </a:stretch>
            </p:blipFill>
            <p:spPr>
              <a:xfrm>
                <a:off x="5369767" y="5455423"/>
                <a:ext cx="1603433" cy="900000"/>
              </a:xfrm>
              <a:prstGeom prst="rect">
                <a:avLst/>
              </a:prstGeom>
              <a:ln w="28575">
                <a:solidFill>
                  <a:srgbClr val="000000"/>
                </a:solidFill>
                <a:miter lim="800000"/>
              </a:ln>
            </p:spPr>
          </p:pic>
          <p:pic>
            <p:nvPicPr>
              <p:cNvPr id="46" name="Picture 45">
                <a:extLst>
                  <a:ext uri="{FF2B5EF4-FFF2-40B4-BE49-F238E27FC236}">
                    <a16:creationId xmlns:a16="http://schemas.microsoft.com/office/drawing/2014/main" id="{C6CB8AEC-7F62-4C86-B362-387DEEC6596A}"/>
                  </a:ext>
                </a:extLst>
              </p:cNvPr>
              <p:cNvPicPr>
                <a:picLocks noChangeAspect="1"/>
              </p:cNvPicPr>
              <p:nvPr/>
            </p:nvPicPr>
            <p:blipFill>
              <a:blip r:embed="rId23" cstate="hqprint">
                <a:extLst>
                  <a:ext uri="{28A0092B-C50C-407E-A947-70E740481C1C}">
                    <a14:useLocalDpi xmlns:a14="http://schemas.microsoft.com/office/drawing/2010/main"/>
                  </a:ext>
                </a:extLst>
              </a:blip>
              <a:stretch>
                <a:fillRect/>
              </a:stretch>
            </p:blipFill>
            <p:spPr>
              <a:xfrm>
                <a:off x="7016156" y="5455423"/>
                <a:ext cx="1594124" cy="900000"/>
              </a:xfrm>
              <a:prstGeom prst="rect">
                <a:avLst/>
              </a:prstGeom>
              <a:ln w="28575">
                <a:solidFill>
                  <a:srgbClr val="000000"/>
                </a:solidFill>
                <a:miter lim="800000"/>
              </a:ln>
            </p:spPr>
          </p:pic>
          <p:pic>
            <p:nvPicPr>
              <p:cNvPr id="47" name="Picture 46">
                <a:extLst>
                  <a:ext uri="{FF2B5EF4-FFF2-40B4-BE49-F238E27FC236}">
                    <a16:creationId xmlns:a16="http://schemas.microsoft.com/office/drawing/2014/main" id="{A4950EDB-5E23-4FDB-94B4-BD73C6DC8BE2}"/>
                  </a:ext>
                </a:extLst>
              </p:cNvPr>
              <p:cNvPicPr>
                <a:picLocks noChangeAspect="1"/>
              </p:cNvPicPr>
              <p:nvPr/>
            </p:nvPicPr>
            <p:blipFill>
              <a:blip r:embed="rId24" cstate="hqprint">
                <a:extLst>
                  <a:ext uri="{28A0092B-C50C-407E-A947-70E740481C1C}">
                    <a14:useLocalDpi xmlns:a14="http://schemas.microsoft.com/office/drawing/2010/main"/>
                  </a:ext>
                </a:extLst>
              </a:blip>
              <a:stretch>
                <a:fillRect/>
              </a:stretch>
            </p:blipFill>
            <p:spPr>
              <a:xfrm>
                <a:off x="8653889" y="5455423"/>
                <a:ext cx="1600210" cy="900000"/>
              </a:xfrm>
              <a:prstGeom prst="rect">
                <a:avLst/>
              </a:prstGeom>
              <a:ln w="28575">
                <a:solidFill>
                  <a:srgbClr val="000000"/>
                </a:solidFill>
                <a:miter lim="800000"/>
              </a:ln>
            </p:spPr>
          </p:pic>
          <p:pic>
            <p:nvPicPr>
              <p:cNvPr id="48" name="Picture 47">
                <a:extLst>
                  <a:ext uri="{FF2B5EF4-FFF2-40B4-BE49-F238E27FC236}">
                    <a16:creationId xmlns:a16="http://schemas.microsoft.com/office/drawing/2014/main" id="{0C41F18B-D533-4B8A-9D74-24A8A8E1D9BD}"/>
                  </a:ext>
                </a:extLst>
              </p:cNvPr>
              <p:cNvPicPr>
                <a:picLocks noChangeAspect="1"/>
              </p:cNvPicPr>
              <p:nvPr/>
            </p:nvPicPr>
            <p:blipFill>
              <a:blip r:embed="rId25" cstate="print">
                <a:extLst>
                  <a:ext uri="{28A0092B-C50C-407E-A947-70E740481C1C}">
                    <a14:useLocalDpi xmlns:a14="http://schemas.microsoft.com/office/drawing/2010/main"/>
                  </a:ext>
                </a:extLst>
              </a:blip>
              <a:stretch>
                <a:fillRect/>
              </a:stretch>
            </p:blipFill>
            <p:spPr>
              <a:xfrm>
                <a:off x="10279397" y="5455423"/>
                <a:ext cx="1600000" cy="900000"/>
              </a:xfrm>
              <a:prstGeom prst="rect">
                <a:avLst/>
              </a:prstGeom>
              <a:ln w="28575">
                <a:solidFill>
                  <a:srgbClr val="000000"/>
                </a:solidFill>
                <a:miter lim="800000"/>
              </a:ln>
            </p:spPr>
          </p:pic>
        </p:grpSp>
        <p:grpSp>
          <p:nvGrpSpPr>
            <p:cNvPr id="8" name="Group 7">
              <a:extLst>
                <a:ext uri="{FF2B5EF4-FFF2-40B4-BE49-F238E27FC236}">
                  <a16:creationId xmlns:a16="http://schemas.microsoft.com/office/drawing/2014/main" id="{042D5658-1B0E-46F5-A27F-D223DF8EE6EF}"/>
                </a:ext>
              </a:extLst>
            </p:cNvPr>
            <p:cNvGrpSpPr/>
            <p:nvPr/>
          </p:nvGrpSpPr>
          <p:grpSpPr>
            <a:xfrm>
              <a:off x="2087749" y="2608663"/>
              <a:ext cx="9791648" cy="905870"/>
              <a:chOff x="2087749" y="2662003"/>
              <a:chExt cx="9791648" cy="905870"/>
            </a:xfrm>
          </p:grpSpPr>
          <p:grpSp>
            <p:nvGrpSpPr>
              <p:cNvPr id="6" name="Group 5">
                <a:extLst>
                  <a:ext uri="{FF2B5EF4-FFF2-40B4-BE49-F238E27FC236}">
                    <a16:creationId xmlns:a16="http://schemas.microsoft.com/office/drawing/2014/main" id="{4A85D83F-99D7-4895-8E73-54B97E2F7C95}"/>
                  </a:ext>
                </a:extLst>
              </p:cNvPr>
              <p:cNvGrpSpPr/>
              <p:nvPr/>
            </p:nvGrpSpPr>
            <p:grpSpPr>
              <a:xfrm>
                <a:off x="2087749" y="2667873"/>
                <a:ext cx="8156966" cy="900000"/>
                <a:chOff x="2087749" y="2653125"/>
                <a:chExt cx="8156966" cy="900000"/>
              </a:xfrm>
            </p:grpSpPr>
            <p:pic>
              <p:nvPicPr>
                <p:cNvPr id="21" name="Picture 20">
                  <a:extLst>
                    <a:ext uri="{FF2B5EF4-FFF2-40B4-BE49-F238E27FC236}">
                      <a16:creationId xmlns:a16="http://schemas.microsoft.com/office/drawing/2014/main" id="{950DD446-03EB-4990-B1BB-BBB909F515ED}"/>
                    </a:ext>
                  </a:extLst>
                </p:cNvPr>
                <p:cNvPicPr>
                  <a:picLocks noChangeAspect="1"/>
                </p:cNvPicPr>
                <p:nvPr/>
              </p:nvPicPr>
              <p:blipFill>
                <a:blip r:embed="rId26" cstate="hqprint">
                  <a:extLst>
                    <a:ext uri="{28A0092B-C50C-407E-A947-70E740481C1C}">
                      <a14:useLocalDpi xmlns:a14="http://schemas.microsoft.com/office/drawing/2010/main"/>
                    </a:ext>
                  </a:extLst>
                </a:blip>
                <a:stretch>
                  <a:fillRect/>
                </a:stretch>
              </p:blipFill>
              <p:spPr>
                <a:xfrm>
                  <a:off x="2087749" y="2653125"/>
                  <a:ext cx="1609226" cy="900000"/>
                </a:xfrm>
                <a:prstGeom prst="rect">
                  <a:avLst/>
                </a:prstGeom>
                <a:ln w="28575">
                  <a:solidFill>
                    <a:srgbClr val="000000"/>
                  </a:solidFill>
                  <a:miter lim="800000"/>
                </a:ln>
              </p:spPr>
            </p:pic>
            <p:pic>
              <p:nvPicPr>
                <p:cNvPr id="22" name="Picture 21">
                  <a:extLst>
                    <a:ext uri="{FF2B5EF4-FFF2-40B4-BE49-F238E27FC236}">
                      <a16:creationId xmlns:a16="http://schemas.microsoft.com/office/drawing/2014/main" id="{D084B40D-0E7C-4DE6-971E-03790149675C}"/>
                    </a:ext>
                  </a:extLst>
                </p:cNvPr>
                <p:cNvPicPr>
                  <a:picLocks noChangeAspect="1"/>
                </p:cNvPicPr>
                <p:nvPr/>
              </p:nvPicPr>
              <p:blipFill>
                <a:blip r:embed="rId27" cstate="print">
                  <a:extLst>
                    <a:ext uri="{28A0092B-C50C-407E-A947-70E740481C1C}">
                      <a14:useLocalDpi xmlns:a14="http://schemas.microsoft.com/office/drawing/2010/main"/>
                    </a:ext>
                  </a:extLst>
                </a:blip>
                <a:stretch>
                  <a:fillRect/>
                </a:stretch>
              </p:blipFill>
              <p:spPr>
                <a:xfrm>
                  <a:off x="3730492" y="2653125"/>
                  <a:ext cx="1600001" cy="900000"/>
                </a:xfrm>
                <a:prstGeom prst="rect">
                  <a:avLst/>
                </a:prstGeom>
                <a:ln w="28575">
                  <a:solidFill>
                    <a:srgbClr val="000000"/>
                  </a:solidFill>
                  <a:miter lim="800000"/>
                </a:ln>
              </p:spPr>
            </p:pic>
            <p:pic>
              <p:nvPicPr>
                <p:cNvPr id="23" name="Picture 22">
                  <a:extLst>
                    <a:ext uri="{FF2B5EF4-FFF2-40B4-BE49-F238E27FC236}">
                      <a16:creationId xmlns:a16="http://schemas.microsoft.com/office/drawing/2014/main" id="{7CECDE6A-0121-4EA3-9CF4-5912CC296628}"/>
                    </a:ext>
                  </a:extLst>
                </p:cNvPr>
                <p:cNvPicPr>
                  <a:picLocks noChangeAspect="1"/>
                </p:cNvPicPr>
                <p:nvPr/>
              </p:nvPicPr>
              <p:blipFill>
                <a:blip r:embed="rId28" cstate="print">
                  <a:extLst>
                    <a:ext uri="{28A0092B-C50C-407E-A947-70E740481C1C}">
                      <a14:useLocalDpi xmlns:a14="http://schemas.microsoft.com/office/drawing/2010/main"/>
                    </a:ext>
                  </a:extLst>
                </a:blip>
                <a:stretch>
                  <a:fillRect/>
                </a:stretch>
              </p:blipFill>
              <p:spPr>
                <a:xfrm>
                  <a:off x="5373200" y="2653125"/>
                  <a:ext cx="1600000" cy="900000"/>
                </a:xfrm>
                <a:prstGeom prst="rect">
                  <a:avLst/>
                </a:prstGeom>
                <a:ln w="28575">
                  <a:solidFill>
                    <a:srgbClr val="000000"/>
                  </a:solidFill>
                  <a:miter lim="800000"/>
                </a:ln>
              </p:spPr>
            </p:pic>
            <p:pic>
              <p:nvPicPr>
                <p:cNvPr id="24" name="Picture 2" descr="C:\Users\203003567\Documents\Clients\SRFT &amp; WWL\SRFT_PACU Status v2.0.png">
                  <a:extLst>
                    <a:ext uri="{FF2B5EF4-FFF2-40B4-BE49-F238E27FC236}">
                      <a16:creationId xmlns:a16="http://schemas.microsoft.com/office/drawing/2014/main" id="{8AEA4793-8A14-4D0F-B347-E6AEE19C9CE3}"/>
                    </a:ext>
                  </a:extLst>
                </p:cNvPr>
                <p:cNvPicPr>
                  <a:picLocks noChangeAspect="1" noChangeArrowheads="1"/>
                </p:cNvPicPr>
                <p:nvPr/>
              </p:nvPicPr>
              <p:blipFill>
                <a:blip r:embed="rId29" cstate="print">
                  <a:extLst>
                    <a:ext uri="{28A0092B-C50C-407E-A947-70E740481C1C}">
                      <a14:useLocalDpi xmlns:a14="http://schemas.microsoft.com/office/drawing/2010/main"/>
                    </a:ext>
                  </a:extLst>
                </a:blip>
                <a:srcRect/>
                <a:stretch>
                  <a:fillRect/>
                </a:stretch>
              </p:blipFill>
              <p:spPr bwMode="auto">
                <a:xfrm>
                  <a:off x="7018225" y="2653125"/>
                  <a:ext cx="1600000" cy="900000"/>
                </a:xfrm>
                <a:prstGeom prst="rect">
                  <a:avLst/>
                </a:prstGeom>
                <a:noFill/>
                <a:ln w="28575">
                  <a:solidFill>
                    <a:srgbClr val="000000"/>
                  </a:solidFill>
                  <a:miter lim="800000"/>
                </a:ln>
                <a:extLst>
                  <a:ext uri="{909E8E84-426E-40DD-AFC4-6F175D3DCCD1}">
                    <a14:hiddenFill xmlns:a14="http://schemas.microsoft.com/office/drawing/2010/main">
                      <a:solidFill>
                        <a:srgbClr val="FFFFFF"/>
                      </a:solidFill>
                    </a14:hiddenFill>
                  </a:ext>
                </a:extLst>
              </p:spPr>
            </p:pic>
            <p:pic>
              <p:nvPicPr>
                <p:cNvPr id="25" name="Picture 24">
                  <a:extLst>
                    <a:ext uri="{FF2B5EF4-FFF2-40B4-BE49-F238E27FC236}">
                      <a16:creationId xmlns:a16="http://schemas.microsoft.com/office/drawing/2014/main" id="{99BA74FE-66FD-43AC-9658-856CBA7B4BD5}"/>
                    </a:ext>
                  </a:extLst>
                </p:cNvPr>
                <p:cNvPicPr>
                  <a:picLocks noChangeAspect="1"/>
                </p:cNvPicPr>
                <p:nvPr/>
              </p:nvPicPr>
              <p:blipFill>
                <a:blip r:embed="rId30" cstate="print">
                  <a:extLst>
                    <a:ext uri="{28A0092B-C50C-407E-A947-70E740481C1C}">
                      <a14:useLocalDpi xmlns:a14="http://schemas.microsoft.com/office/drawing/2010/main"/>
                    </a:ext>
                  </a:extLst>
                </a:blip>
                <a:stretch>
                  <a:fillRect/>
                </a:stretch>
              </p:blipFill>
              <p:spPr>
                <a:xfrm>
                  <a:off x="8644716" y="2653125"/>
                  <a:ext cx="1599999" cy="900000"/>
                </a:xfrm>
                <a:prstGeom prst="rect">
                  <a:avLst/>
                </a:prstGeom>
                <a:ln w="28575">
                  <a:solidFill>
                    <a:srgbClr val="000000"/>
                  </a:solidFill>
                  <a:miter lim="800000"/>
                </a:ln>
              </p:spPr>
            </p:pic>
          </p:grpSp>
          <p:pic>
            <p:nvPicPr>
              <p:cNvPr id="12" name="Picture 11">
                <a:extLst>
                  <a:ext uri="{FF2B5EF4-FFF2-40B4-BE49-F238E27FC236}">
                    <a16:creationId xmlns:a16="http://schemas.microsoft.com/office/drawing/2014/main" id="{C2EE0BDB-A259-4D19-BCEC-16D0E9C2D65A}"/>
                  </a:ext>
                </a:extLst>
              </p:cNvPr>
              <p:cNvPicPr>
                <a:picLocks noChangeAspect="1"/>
              </p:cNvPicPr>
              <p:nvPr/>
            </p:nvPicPr>
            <p:blipFill>
              <a:blip r:embed="rId31" cstate="print">
                <a:extLst>
                  <a:ext uri="{28A0092B-C50C-407E-A947-70E740481C1C}">
                    <a14:useLocalDpi xmlns:a14="http://schemas.microsoft.com/office/drawing/2010/main"/>
                  </a:ext>
                </a:extLst>
              </a:blip>
              <a:stretch>
                <a:fillRect/>
              </a:stretch>
            </p:blipFill>
            <p:spPr>
              <a:xfrm>
                <a:off x="10279397" y="2662003"/>
                <a:ext cx="1600000" cy="900000"/>
              </a:xfrm>
              <a:prstGeom prst="rect">
                <a:avLst/>
              </a:prstGeom>
              <a:ln w="28575">
                <a:solidFill>
                  <a:srgbClr val="000000"/>
                </a:solidFill>
                <a:miter lim="800000"/>
              </a:ln>
            </p:spPr>
          </p:pic>
        </p:grpSp>
        <p:grpSp>
          <p:nvGrpSpPr>
            <p:cNvPr id="7" name="Group 6">
              <a:extLst>
                <a:ext uri="{FF2B5EF4-FFF2-40B4-BE49-F238E27FC236}">
                  <a16:creationId xmlns:a16="http://schemas.microsoft.com/office/drawing/2014/main" id="{9EB51EC3-EFFC-4EE7-A715-12DB9FF3B5C9}"/>
                </a:ext>
              </a:extLst>
            </p:cNvPr>
            <p:cNvGrpSpPr/>
            <p:nvPr/>
          </p:nvGrpSpPr>
          <p:grpSpPr>
            <a:xfrm>
              <a:off x="2089362" y="1672383"/>
              <a:ext cx="9789753" cy="900000"/>
              <a:chOff x="2089362" y="1725723"/>
              <a:chExt cx="9789753" cy="900000"/>
            </a:xfrm>
          </p:grpSpPr>
          <p:pic>
            <p:nvPicPr>
              <p:cNvPr id="11" name="Picture 10">
                <a:extLst>
                  <a:ext uri="{FF2B5EF4-FFF2-40B4-BE49-F238E27FC236}">
                    <a16:creationId xmlns:a16="http://schemas.microsoft.com/office/drawing/2014/main" id="{875F8987-8008-457C-AF46-3D92C7DE52C5}"/>
                  </a:ext>
                </a:extLst>
              </p:cNvPr>
              <p:cNvPicPr>
                <a:picLocks noChangeAspect="1"/>
              </p:cNvPicPr>
              <p:nvPr/>
            </p:nvPicPr>
            <p:blipFill>
              <a:blip r:embed="rId32" cstate="hqprint">
                <a:extLst>
                  <a:ext uri="{28A0092B-C50C-407E-A947-70E740481C1C}">
                    <a14:useLocalDpi xmlns:a14="http://schemas.microsoft.com/office/drawing/2010/main"/>
                  </a:ext>
                </a:extLst>
              </a:blip>
              <a:stretch>
                <a:fillRect/>
              </a:stretch>
            </p:blipFill>
            <p:spPr>
              <a:xfrm>
                <a:off x="2089362" y="1725723"/>
                <a:ext cx="1600001" cy="900000"/>
              </a:xfrm>
              <a:prstGeom prst="rect">
                <a:avLst/>
              </a:prstGeom>
              <a:ln w="28575">
                <a:solidFill>
                  <a:srgbClr val="000000"/>
                </a:solidFill>
                <a:miter lim="800000"/>
              </a:ln>
            </p:spPr>
          </p:pic>
          <p:pic>
            <p:nvPicPr>
              <p:cNvPr id="13" name="Picture 12">
                <a:extLst>
                  <a:ext uri="{FF2B5EF4-FFF2-40B4-BE49-F238E27FC236}">
                    <a16:creationId xmlns:a16="http://schemas.microsoft.com/office/drawing/2014/main" id="{E8DDF309-EBC1-4297-B88B-8175CCC0E1B5}"/>
                  </a:ext>
                </a:extLst>
              </p:cNvPr>
              <p:cNvPicPr>
                <a:picLocks noChangeAspect="1"/>
              </p:cNvPicPr>
              <p:nvPr/>
            </p:nvPicPr>
            <p:blipFill rotWithShape="1">
              <a:blip r:embed="rId33" cstate="hqprint">
                <a:extLst>
                  <a:ext uri="{28A0092B-C50C-407E-A947-70E740481C1C}">
                    <a14:useLocalDpi xmlns:a14="http://schemas.microsoft.com/office/drawing/2010/main"/>
                  </a:ext>
                </a:extLst>
              </a:blip>
              <a:srcRect l="10970" t="11724" r="12127" b="11424"/>
              <a:stretch/>
            </p:blipFill>
            <p:spPr>
              <a:xfrm>
                <a:off x="3728879" y="1725723"/>
                <a:ext cx="1601843" cy="900000"/>
              </a:xfrm>
              <a:prstGeom prst="rect">
                <a:avLst/>
              </a:prstGeom>
              <a:ln w="28575">
                <a:solidFill>
                  <a:srgbClr val="000000"/>
                </a:solidFill>
                <a:miter lim="800000"/>
              </a:ln>
            </p:spPr>
          </p:pic>
          <p:pic>
            <p:nvPicPr>
              <p:cNvPr id="14" name="Picture 13">
                <a:extLst>
                  <a:ext uri="{FF2B5EF4-FFF2-40B4-BE49-F238E27FC236}">
                    <a16:creationId xmlns:a16="http://schemas.microsoft.com/office/drawing/2014/main" id="{828355ED-4C68-4A4D-AB71-D50265CFA9EB}"/>
                  </a:ext>
                </a:extLst>
              </p:cNvPr>
              <p:cNvPicPr>
                <a:picLocks noChangeAspect="1"/>
              </p:cNvPicPr>
              <p:nvPr/>
            </p:nvPicPr>
            <p:blipFill>
              <a:blip r:embed="rId34" cstate="print">
                <a:extLst>
                  <a:ext uri="{28A0092B-C50C-407E-A947-70E740481C1C}">
                    <a14:useLocalDpi xmlns:a14="http://schemas.microsoft.com/office/drawing/2010/main"/>
                  </a:ext>
                </a:extLst>
              </a:blip>
              <a:stretch>
                <a:fillRect/>
              </a:stretch>
            </p:blipFill>
            <p:spPr>
              <a:xfrm>
                <a:off x="5370238" y="1725723"/>
                <a:ext cx="1612499" cy="900000"/>
              </a:xfrm>
              <a:prstGeom prst="rect">
                <a:avLst/>
              </a:prstGeom>
              <a:ln w="28575">
                <a:solidFill>
                  <a:srgbClr val="000000"/>
                </a:solidFill>
                <a:miter lim="800000"/>
              </a:ln>
            </p:spPr>
          </p:pic>
          <p:pic>
            <p:nvPicPr>
              <p:cNvPr id="17" name="Picture 16">
                <a:extLst>
                  <a:ext uri="{FF2B5EF4-FFF2-40B4-BE49-F238E27FC236}">
                    <a16:creationId xmlns:a16="http://schemas.microsoft.com/office/drawing/2014/main" id="{D976F216-45D8-42D0-840C-855180FADD1F}"/>
                  </a:ext>
                </a:extLst>
              </p:cNvPr>
              <p:cNvPicPr>
                <a:picLocks noChangeAspect="1"/>
              </p:cNvPicPr>
              <p:nvPr/>
            </p:nvPicPr>
            <p:blipFill>
              <a:blip r:embed="rId35" cstate="hqprint">
                <a:extLst>
                  <a:ext uri="{28A0092B-C50C-407E-A947-70E740481C1C}">
                    <a14:useLocalDpi xmlns:a14="http://schemas.microsoft.com/office/drawing/2010/main"/>
                  </a:ext>
                </a:extLst>
              </a:blip>
              <a:stretch>
                <a:fillRect/>
              </a:stretch>
            </p:blipFill>
            <p:spPr>
              <a:xfrm>
                <a:off x="10272582" y="1725723"/>
                <a:ext cx="1606533" cy="900000"/>
              </a:xfrm>
              <a:prstGeom prst="rect">
                <a:avLst/>
              </a:prstGeom>
              <a:ln w="28575">
                <a:solidFill>
                  <a:srgbClr val="000000"/>
                </a:solidFill>
                <a:miter lim="800000"/>
              </a:ln>
            </p:spPr>
          </p:pic>
          <p:pic>
            <p:nvPicPr>
              <p:cNvPr id="57" name="Picture 56">
                <a:extLst>
                  <a:ext uri="{FF2B5EF4-FFF2-40B4-BE49-F238E27FC236}">
                    <a16:creationId xmlns:a16="http://schemas.microsoft.com/office/drawing/2014/main" id="{EC2A4810-558E-43F0-BC2C-ABC68290CEBF}"/>
                  </a:ext>
                </a:extLst>
              </p:cNvPr>
              <p:cNvPicPr>
                <a:picLocks noChangeAspect="1"/>
              </p:cNvPicPr>
              <p:nvPr/>
            </p:nvPicPr>
            <p:blipFill>
              <a:blip r:embed="rId36" cstate="hqprint">
                <a:extLst>
                  <a:ext uri="{28A0092B-C50C-407E-A947-70E740481C1C}">
                    <a14:useLocalDpi xmlns:a14="http://schemas.microsoft.com/office/drawing/2010/main"/>
                  </a:ext>
                </a:extLst>
              </a:blip>
              <a:stretch>
                <a:fillRect/>
              </a:stretch>
            </p:blipFill>
            <p:spPr>
              <a:xfrm>
                <a:off x="8644714" y="1725723"/>
                <a:ext cx="1600001" cy="900000"/>
              </a:xfrm>
              <a:prstGeom prst="rect">
                <a:avLst/>
              </a:prstGeom>
              <a:ln w="28575">
                <a:solidFill>
                  <a:srgbClr val="000000"/>
                </a:solidFill>
                <a:miter lim="800000"/>
              </a:ln>
            </p:spPr>
          </p:pic>
        </p:grpSp>
      </p:grpSp>
      <p:pic>
        <p:nvPicPr>
          <p:cNvPr id="59" name="Picture 58">
            <a:extLst>
              <a:ext uri="{FF2B5EF4-FFF2-40B4-BE49-F238E27FC236}">
                <a16:creationId xmlns:a16="http://schemas.microsoft.com/office/drawing/2014/main" id="{97F621A6-BDA5-4235-9FA7-547BC36FE466}"/>
              </a:ext>
            </a:extLst>
          </p:cNvPr>
          <p:cNvPicPr>
            <a:picLocks noChangeAspect="1"/>
          </p:cNvPicPr>
          <p:nvPr/>
        </p:nvPicPr>
        <p:blipFill>
          <a:blip r:embed="rId37" cstate="hqprint">
            <a:extLst>
              <a:ext uri="{28A0092B-C50C-407E-A947-70E740481C1C}">
                <a14:useLocalDpi xmlns:a14="http://schemas.microsoft.com/office/drawing/2010/main"/>
              </a:ext>
            </a:extLst>
          </a:blip>
          <a:stretch>
            <a:fillRect/>
          </a:stretch>
        </p:blipFill>
        <p:spPr>
          <a:xfrm>
            <a:off x="7043020" y="1672038"/>
            <a:ext cx="1600000" cy="900000"/>
          </a:xfrm>
          <a:prstGeom prst="rect">
            <a:avLst/>
          </a:prstGeom>
          <a:ln w="28575">
            <a:solidFill>
              <a:srgbClr val="000000"/>
            </a:solidFill>
            <a:miter lim="800000"/>
          </a:ln>
        </p:spPr>
      </p:pic>
      <p:sp>
        <p:nvSpPr>
          <p:cNvPr id="49" name="Rectangle 48"/>
          <p:cNvSpPr/>
          <p:nvPr/>
        </p:nvSpPr>
        <p:spPr>
          <a:xfrm>
            <a:off x="313509" y="6303481"/>
            <a:ext cx="896982" cy="4108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65227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Object 18" hidden="1"/>
          <p:cNvGraphicFramePr>
            <a:graphicFrameLocks noChangeAspect="1"/>
          </p:cNvGraphicFramePr>
          <p:nvPr>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125" name="think-cell Slide" r:id="rId4" imgW="270" imgH="270" progId="TCLayout.ActiveDocument.1">
                  <p:embed/>
                </p:oleObj>
              </mc:Choice>
              <mc:Fallback>
                <p:oleObj name="think-cell Slide" r:id="rId4" imgW="270" imgH="270" progId="TCLayout.ActiveDocument.1">
                  <p:embed/>
                  <p:pic>
                    <p:nvPicPr>
                      <p:cNvPr id="19" name="Object 18"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 name="Slide Number Placeholder 1"/>
          <p:cNvSpPr>
            <a:spLocks noGrp="1"/>
          </p:cNvSpPr>
          <p:nvPr>
            <p:ph type="sldNum" sz="quarter" idx="12"/>
          </p:nvPr>
        </p:nvSpPr>
        <p:spPr/>
        <p:txBody>
          <a:bodyPr/>
          <a:lstStyle/>
          <a:p>
            <a:fld id="{00E6A5BD-C011-4A45-AA3A-201790FB7F2B}" type="slidenum">
              <a:rPr lang="en-CA" smtClean="0"/>
              <a:pPr/>
              <a:t>48</a:t>
            </a:fld>
            <a:endParaRPr lang="en-CA"/>
          </a:p>
        </p:txBody>
      </p:sp>
      <p:sp>
        <p:nvSpPr>
          <p:cNvPr id="12" name="Rectangle 11"/>
          <p:cNvSpPr/>
          <p:nvPr/>
        </p:nvSpPr>
        <p:spPr>
          <a:xfrm>
            <a:off x="313509" y="6303481"/>
            <a:ext cx="896982" cy="4108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6"/>
          <a:stretch>
            <a:fillRect/>
          </a:stretch>
        </p:blipFill>
        <p:spPr>
          <a:xfrm>
            <a:off x="0" y="0"/>
            <a:ext cx="12192000" cy="6858000"/>
          </a:xfrm>
          <a:prstGeom prst="rect">
            <a:avLst/>
          </a:prstGeom>
        </p:spPr>
      </p:pic>
    </p:spTree>
    <p:extLst>
      <p:ext uri="{BB962C8B-B14F-4D97-AF65-F5344CB8AC3E}">
        <p14:creationId xmlns:p14="http://schemas.microsoft.com/office/powerpoint/2010/main" val="1874762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Object 18" hidden="1"/>
          <p:cNvGraphicFramePr>
            <a:graphicFrameLocks noChangeAspect="1"/>
          </p:cNvGraphicFramePr>
          <p:nvPr>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4149" name="think-cell Slide" r:id="rId5" imgW="270" imgH="270" progId="TCLayout.ActiveDocument.1">
                  <p:embed/>
                </p:oleObj>
              </mc:Choice>
              <mc:Fallback>
                <p:oleObj name="think-cell Slide" r:id="rId5" imgW="270" imgH="270" progId="TCLayout.ActiveDocument.1">
                  <p:embed/>
                  <p:pic>
                    <p:nvPicPr>
                      <p:cNvPr id="19" name="Object 18"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6" name="Rectangle 5"/>
          <p:cNvSpPr/>
          <p:nvPr/>
        </p:nvSpPr>
        <p:spPr>
          <a:xfrm>
            <a:off x="313509" y="6303481"/>
            <a:ext cx="896982" cy="4108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7"/>
          <a:stretch>
            <a:fillRect/>
          </a:stretch>
        </p:blipFill>
        <p:spPr>
          <a:xfrm>
            <a:off x="-42389" y="18129"/>
            <a:ext cx="12234389" cy="6839871"/>
          </a:xfrm>
          <a:prstGeom prst="rect">
            <a:avLst/>
          </a:prstGeom>
        </p:spPr>
      </p:pic>
    </p:spTree>
    <p:extLst>
      <p:ext uri="{BB962C8B-B14F-4D97-AF65-F5344CB8AC3E}">
        <p14:creationId xmlns:p14="http://schemas.microsoft.com/office/powerpoint/2010/main" val="2888192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0E6A5BD-C011-4A45-AA3A-201790FB7F2B}" type="slidenum">
              <a:rPr lang="en-CA" smtClean="0"/>
              <a:pPr/>
              <a:t>5</a:t>
            </a:fld>
            <a:endParaRPr lang="en-CA" dirty="0"/>
          </a:p>
        </p:txBody>
      </p:sp>
      <p:sp>
        <p:nvSpPr>
          <p:cNvPr id="3" name="Title 2"/>
          <p:cNvSpPr>
            <a:spLocks noGrp="1"/>
          </p:cNvSpPr>
          <p:nvPr>
            <p:ph type="title"/>
          </p:nvPr>
        </p:nvSpPr>
        <p:spPr/>
        <p:txBody>
          <a:bodyPr/>
          <a:lstStyle/>
          <a:p>
            <a:r>
              <a:rPr lang="en-US" dirty="0"/>
              <a:t>The future is </a:t>
            </a:r>
            <a:r>
              <a:rPr lang="en-US" dirty="0" smtClean="0"/>
              <a:t>here…</a:t>
            </a: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32699" y="1447816"/>
            <a:ext cx="4968121" cy="3548658"/>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422470" y="3967695"/>
            <a:ext cx="3706706" cy="2647647"/>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602000" y="1447816"/>
            <a:ext cx="4524187" cy="3231562"/>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130355" y="4104785"/>
            <a:ext cx="3665611" cy="2618293"/>
          </a:xfrm>
          <a:prstGeom prst="rect">
            <a:avLst/>
          </a:prstGeom>
        </p:spPr>
      </p:pic>
      <p:pic>
        <p:nvPicPr>
          <p:cNvPr id="7" name="Picture 6"/>
          <p:cNvPicPr>
            <a:picLocks noChangeAspect="1"/>
          </p:cNvPicPr>
          <p:nvPr/>
        </p:nvPicPr>
        <p:blipFill>
          <a:blip r:embed="rId6"/>
          <a:stretch>
            <a:fillRect/>
          </a:stretch>
        </p:blipFill>
        <p:spPr>
          <a:xfrm>
            <a:off x="393159" y="5188112"/>
            <a:ext cx="2302449" cy="1534966"/>
          </a:xfrm>
          <a:prstGeom prst="rect">
            <a:avLst/>
          </a:prstGeom>
        </p:spPr>
      </p:pic>
    </p:spTree>
    <p:extLst>
      <p:ext uri="{BB962C8B-B14F-4D97-AF65-F5344CB8AC3E}">
        <p14:creationId xmlns:p14="http://schemas.microsoft.com/office/powerpoint/2010/main" val="420110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98C15ACF-BCE4-A14D-AD40-112D480AD3F5}" type="slidenum">
              <a:rPr lang="en-US" smtClean="0"/>
              <a:pPr/>
              <a:t>50</a:t>
            </a:fld>
            <a:endParaRPr lang="en-US"/>
          </a:p>
          <a:p>
            <a:endParaRPr lang="en-US" dirty="0"/>
          </a:p>
        </p:txBody>
      </p:sp>
      <p:pic>
        <p:nvPicPr>
          <p:cNvPr id="6" name="Picture 5"/>
          <p:cNvPicPr>
            <a:picLocks noChangeAspect="1"/>
          </p:cNvPicPr>
          <p:nvPr/>
        </p:nvPicPr>
        <p:blipFill>
          <a:blip r:embed="rId3" cstate="print"/>
          <a:stretch>
            <a:fillRect/>
          </a:stretch>
        </p:blipFill>
        <p:spPr>
          <a:xfrm>
            <a:off x="0" y="0"/>
            <a:ext cx="12192000" cy="6858000"/>
          </a:xfrm>
          <a:prstGeom prst="rect">
            <a:avLst/>
          </a:prstGeom>
        </p:spPr>
      </p:pic>
      <p:sp>
        <p:nvSpPr>
          <p:cNvPr id="7" name="Rectangle 6"/>
          <p:cNvSpPr/>
          <p:nvPr/>
        </p:nvSpPr>
        <p:spPr>
          <a:xfrm>
            <a:off x="313509" y="6303481"/>
            <a:ext cx="896982" cy="4108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64060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Object 18" hidden="1"/>
          <p:cNvGraphicFramePr>
            <a:graphicFrameLocks noChangeAspect="1"/>
          </p:cNvGraphicFramePr>
          <p:nvPr>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5127" name="think-cell Slide" r:id="rId4" imgW="270" imgH="270" progId="TCLayout.ActiveDocument.1">
                  <p:embed/>
                </p:oleObj>
              </mc:Choice>
              <mc:Fallback>
                <p:oleObj name="think-cell Slide" r:id="rId4" imgW="270" imgH="270" progId="TCLayout.ActiveDocument.1">
                  <p:embed/>
                  <p:pic>
                    <p:nvPicPr>
                      <p:cNvPr id="19" name="Object 18"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 name="Slide Number Placeholder 1"/>
          <p:cNvSpPr>
            <a:spLocks noGrp="1"/>
          </p:cNvSpPr>
          <p:nvPr>
            <p:ph type="sldNum" sz="quarter" idx="12"/>
          </p:nvPr>
        </p:nvSpPr>
        <p:spPr/>
        <p:txBody>
          <a:bodyPr/>
          <a:lstStyle/>
          <a:p>
            <a:fld id="{00E6A5BD-C011-4A45-AA3A-201790FB7F2B}" type="slidenum">
              <a:rPr lang="en-CA" smtClean="0"/>
              <a:pPr/>
              <a:t>51</a:t>
            </a:fld>
            <a:endParaRPr lang="en-CA"/>
          </a:p>
        </p:txBody>
      </p:sp>
      <p:sp>
        <p:nvSpPr>
          <p:cNvPr id="12" name="Rectangle 11"/>
          <p:cNvSpPr/>
          <p:nvPr/>
        </p:nvSpPr>
        <p:spPr>
          <a:xfrm>
            <a:off x="313509" y="6303481"/>
            <a:ext cx="896982" cy="4108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6"/>
          <a:stretch>
            <a:fillRect/>
          </a:stretch>
        </p:blipFill>
        <p:spPr>
          <a:xfrm>
            <a:off x="1" y="3175"/>
            <a:ext cx="12262648" cy="6854825"/>
          </a:xfrm>
          <a:prstGeom prst="rect">
            <a:avLst/>
          </a:prstGeom>
        </p:spPr>
      </p:pic>
    </p:spTree>
    <p:extLst>
      <p:ext uri="{BB962C8B-B14F-4D97-AF65-F5344CB8AC3E}">
        <p14:creationId xmlns:p14="http://schemas.microsoft.com/office/powerpoint/2010/main" val="3148211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031CC010-B9E9-4005-A49B-FACCF52B57F2}" type="slidenum">
              <a:rPr lang="en-US" smtClean="0"/>
              <a:pPr/>
              <a:t>52</a:t>
            </a:fld>
            <a:endParaRPr lang="en-US"/>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4997" y="1"/>
            <a:ext cx="12212739" cy="6858000"/>
          </a:xfrm>
          <a:prstGeom prst="rect">
            <a:avLst/>
          </a:prstGeom>
        </p:spPr>
      </p:pic>
      <p:sp>
        <p:nvSpPr>
          <p:cNvPr id="6" name="Rectangle 5"/>
          <p:cNvSpPr/>
          <p:nvPr/>
        </p:nvSpPr>
        <p:spPr>
          <a:xfrm>
            <a:off x="313509" y="6303481"/>
            <a:ext cx="896982" cy="4108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0849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Object 18" hidden="1"/>
          <p:cNvGraphicFramePr>
            <a:graphicFrameLocks noChangeAspect="1"/>
          </p:cNvGraphicFramePr>
          <p:nvPr>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6151" name="think-cell Slide" r:id="rId5" imgW="270" imgH="270" progId="TCLayout.ActiveDocument.1">
                  <p:embed/>
                </p:oleObj>
              </mc:Choice>
              <mc:Fallback>
                <p:oleObj name="think-cell Slide" r:id="rId5" imgW="270" imgH="270" progId="TCLayout.ActiveDocument.1">
                  <p:embed/>
                  <p:pic>
                    <p:nvPicPr>
                      <p:cNvPr id="19" name="Object 18"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20" name="Title 1"/>
          <p:cNvSpPr>
            <a:spLocks noGrp="1"/>
          </p:cNvSpPr>
          <p:nvPr>
            <p:ph type="title"/>
          </p:nvPr>
        </p:nvSpPr>
        <p:spPr>
          <a:xfrm>
            <a:off x="460780" y="407877"/>
            <a:ext cx="10927656" cy="914400"/>
          </a:xfrm>
        </p:spPr>
        <p:txBody>
          <a:bodyPr/>
          <a:lstStyle/>
          <a:p>
            <a:r>
              <a:rPr lang="en-US" b="1" dirty="0">
                <a:solidFill>
                  <a:schemeClr val="tx2"/>
                </a:solidFill>
              </a:rPr>
              <a:t>Sepsis Care</a:t>
            </a:r>
            <a:r>
              <a:rPr lang="en-US" b="1" dirty="0">
                <a:solidFill>
                  <a:srgbClr val="000000"/>
                </a:solidFill>
              </a:rPr>
              <a:t/>
            </a:r>
            <a:br>
              <a:rPr lang="en-US" b="1" dirty="0">
                <a:solidFill>
                  <a:srgbClr val="000000"/>
                </a:solidFill>
              </a:rPr>
            </a:br>
            <a:r>
              <a:rPr lang="en-US" b="0" dirty="0">
                <a:solidFill>
                  <a:srgbClr val="00B0F0"/>
                </a:solidFill>
              </a:rPr>
              <a:t>Surveillance of sepsis risk and pathway compliance</a:t>
            </a:r>
          </a:p>
        </p:txBody>
      </p:sp>
      <p:sp>
        <p:nvSpPr>
          <p:cNvPr id="7" name="TextBox 6"/>
          <p:cNvSpPr txBox="1"/>
          <p:nvPr/>
        </p:nvSpPr>
        <p:spPr>
          <a:xfrm>
            <a:off x="8797636" y="1782074"/>
            <a:ext cx="3089564" cy="2092881"/>
          </a:xfrm>
          <a:prstGeom prst="rect">
            <a:avLst/>
          </a:prstGeom>
          <a:noFill/>
        </p:spPr>
        <p:txBody>
          <a:bodyPr wrap="square" lIns="0" tIns="0" rIns="0" bIns="0" rtlCol="0">
            <a:spAutoFit/>
          </a:bodyPr>
          <a:lstStyle/>
          <a:p>
            <a:r>
              <a:rPr lang="en-US" sz="1400" b="1" dirty="0">
                <a:solidFill>
                  <a:schemeClr val="tx2"/>
                </a:solidFill>
                <a:latin typeface="GE Inspira" panose="020F0603030400020203" pitchFamily="34" charset="0"/>
              </a:rPr>
              <a:t>Description</a:t>
            </a:r>
          </a:p>
          <a:p>
            <a:r>
              <a:rPr lang="en-US" sz="1400" dirty="0">
                <a:solidFill>
                  <a:srgbClr val="000000"/>
                </a:solidFill>
                <a:latin typeface="GE Inspira" panose="020F0603030400020203" pitchFamily="34" charset="0"/>
              </a:rPr>
              <a:t>Provides caregivers a backstop in the surveillance of sepsis risk and monitoring compliance with defined sepsis bundle protocol. Alerts triggered when patients deviate from the pathway.</a:t>
            </a:r>
          </a:p>
          <a:p>
            <a:endParaRPr lang="en-US" sz="1000" b="1" dirty="0">
              <a:solidFill>
                <a:srgbClr val="000000"/>
              </a:solidFill>
              <a:latin typeface="GE Inspira" panose="020F0603030400020203" pitchFamily="34" charset="0"/>
            </a:endParaRPr>
          </a:p>
          <a:p>
            <a:r>
              <a:rPr lang="en-US" sz="1400" b="1" dirty="0">
                <a:solidFill>
                  <a:schemeClr val="tx2"/>
                </a:solidFill>
                <a:latin typeface="GE Inspira" panose="020F0603030400020203" pitchFamily="34" charset="0"/>
              </a:rPr>
              <a:t>Impact</a:t>
            </a:r>
          </a:p>
          <a:p>
            <a:pPr marL="285750" indent="-285750">
              <a:buFont typeface="Arial" panose="020B0604020202020204" pitchFamily="34" charset="0"/>
              <a:buChar char="•"/>
            </a:pPr>
            <a:r>
              <a:rPr lang="en-US" sz="1400" dirty="0">
                <a:solidFill>
                  <a:srgbClr val="000000"/>
                </a:solidFill>
                <a:latin typeface="GE Inspira" panose="020F0603030400020203" pitchFamily="34" charset="0"/>
              </a:rPr>
              <a:t>Reduce deterioration in care quality</a:t>
            </a:r>
          </a:p>
          <a:p>
            <a:pPr marL="285750" indent="-285750">
              <a:buFont typeface="Arial" panose="020B0604020202020204" pitchFamily="34" charset="0"/>
              <a:buChar char="•"/>
            </a:pPr>
            <a:r>
              <a:rPr lang="en-US" sz="1400" dirty="0">
                <a:solidFill>
                  <a:srgbClr val="000000"/>
                </a:solidFill>
                <a:latin typeface="GE Inspira" panose="020F0603030400020203" pitchFamily="34" charset="0"/>
              </a:rPr>
              <a:t>Improve timeliness of sepsis care</a:t>
            </a:r>
          </a:p>
        </p:txBody>
      </p:sp>
      <p:pic>
        <p:nvPicPr>
          <p:cNvPr id="8" name="Picture 7">
            <a:extLst>
              <a:ext uri="{FF2B5EF4-FFF2-40B4-BE49-F238E27FC236}">
                <a16:creationId xmlns:a16="http://schemas.microsoft.com/office/drawing/2014/main" id="{EA8C8AD6-C3D0-4570-9F6A-201277301D5E}"/>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80037" y="1669955"/>
            <a:ext cx="7840000" cy="4410000"/>
          </a:xfrm>
          <a:prstGeom prst="rect">
            <a:avLst/>
          </a:prstGeom>
        </p:spPr>
      </p:pic>
      <p:sp>
        <p:nvSpPr>
          <p:cNvPr id="6" name="Rectangle 5"/>
          <p:cNvSpPr/>
          <p:nvPr/>
        </p:nvSpPr>
        <p:spPr>
          <a:xfrm>
            <a:off x="313509" y="6303481"/>
            <a:ext cx="896982" cy="4108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96944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Recipe for success: People</a:t>
            </a:r>
          </a:p>
        </p:txBody>
      </p:sp>
      <p:sp>
        <p:nvSpPr>
          <p:cNvPr id="3" name="Content Placeholder 2"/>
          <p:cNvSpPr>
            <a:spLocks noGrp="1"/>
          </p:cNvSpPr>
          <p:nvPr>
            <p:ph sz="quarter" idx="13"/>
          </p:nvPr>
        </p:nvSpPr>
        <p:spPr>
          <a:xfrm>
            <a:off x="625928" y="2068378"/>
            <a:ext cx="5095603" cy="4290059"/>
          </a:xfrm>
        </p:spPr>
        <p:txBody>
          <a:bodyPr/>
          <a:lstStyle/>
          <a:p>
            <a:pPr marL="457200" indent="-457200">
              <a:buFont typeface="Arial" panose="020B0604020202020204" pitchFamily="34" charset="0"/>
              <a:buChar char="•"/>
            </a:pPr>
            <a:r>
              <a:rPr lang="en-US" b="1" dirty="0"/>
              <a:t>Cultural shift</a:t>
            </a:r>
          </a:p>
          <a:p>
            <a:pPr marL="676656" lvl="1" indent="-457200"/>
            <a:r>
              <a:rPr lang="en-US" b="1" dirty="0" smtClean="0"/>
              <a:t>Medicine </a:t>
            </a:r>
            <a:r>
              <a:rPr lang="en-US" b="1" dirty="0"/>
              <a:t>actions</a:t>
            </a:r>
          </a:p>
          <a:p>
            <a:pPr marL="457200" indent="-457200">
              <a:buFont typeface="Arial" panose="020B0604020202020204" pitchFamily="34" charset="0"/>
              <a:buChar char="•"/>
            </a:pPr>
            <a:r>
              <a:rPr lang="en-US" b="1" dirty="0" smtClean="0"/>
              <a:t>Governance</a:t>
            </a:r>
          </a:p>
          <a:p>
            <a:pPr marL="676656" lvl="1" indent="-457200"/>
            <a:r>
              <a:rPr lang="en-US" b="1" dirty="0" smtClean="0"/>
              <a:t>During </a:t>
            </a:r>
            <a:r>
              <a:rPr lang="en-US" b="1" dirty="0"/>
              <a:t>process</a:t>
            </a:r>
          </a:p>
          <a:p>
            <a:pPr marL="562356" lvl="1" indent="-342900"/>
            <a:r>
              <a:rPr lang="en-US" b="1" dirty="0" smtClean="0"/>
              <a:t> Ongoing structure</a:t>
            </a:r>
            <a:endParaRPr lang="en-US" b="1" dirty="0"/>
          </a:p>
          <a:p>
            <a:r>
              <a:rPr lang="en-US" b="1" dirty="0"/>
              <a:t>Change Management</a:t>
            </a:r>
          </a:p>
        </p:txBody>
      </p:sp>
      <p:sp>
        <p:nvSpPr>
          <p:cNvPr id="4" name="Slide Number Placeholder 3"/>
          <p:cNvSpPr>
            <a:spLocks noGrp="1"/>
          </p:cNvSpPr>
          <p:nvPr>
            <p:ph type="sldNum" sz="quarter" idx="4"/>
          </p:nvPr>
        </p:nvSpPr>
        <p:spPr/>
        <p:txBody>
          <a:bodyPr/>
          <a:lstStyle/>
          <a:p>
            <a:fld id="{00E6A5BD-C011-4A45-AA3A-201790FB7F2B}" type="slidenum">
              <a:rPr lang="en-CA" smtClean="0"/>
              <a:pPr/>
              <a:t>54</a:t>
            </a:fld>
            <a:endParaRPr lang="en-CA" dirty="0"/>
          </a:p>
        </p:txBody>
      </p:sp>
      <p:grpSp>
        <p:nvGrpSpPr>
          <p:cNvPr id="7" name="Group 6"/>
          <p:cNvGrpSpPr/>
          <p:nvPr/>
        </p:nvGrpSpPr>
        <p:grpSpPr>
          <a:xfrm>
            <a:off x="5721531" y="2068378"/>
            <a:ext cx="6196149" cy="3448594"/>
            <a:chOff x="1076730" y="1568718"/>
            <a:chExt cx="10903072" cy="5110815"/>
          </a:xfrm>
        </p:grpSpPr>
        <p:grpSp>
          <p:nvGrpSpPr>
            <p:cNvPr id="8" name="Group 7"/>
            <p:cNvGrpSpPr/>
            <p:nvPr/>
          </p:nvGrpSpPr>
          <p:grpSpPr>
            <a:xfrm>
              <a:off x="1076730" y="1568718"/>
              <a:ext cx="10903072" cy="5110815"/>
              <a:chOff x="3878402" y="-1384245"/>
              <a:chExt cx="10903072" cy="5110815"/>
            </a:xfrm>
          </p:grpSpPr>
          <p:pic>
            <p:nvPicPr>
              <p:cNvPr id="10" name="Picture 9"/>
              <p:cNvPicPr>
                <a:picLocks noChangeAspect="1"/>
              </p:cNvPicPr>
              <p:nvPr/>
            </p:nvPicPr>
            <p:blipFill>
              <a:blip r:embed="rId2"/>
              <a:stretch>
                <a:fillRect/>
              </a:stretch>
            </p:blipFill>
            <p:spPr>
              <a:xfrm>
                <a:off x="3878402" y="-1384245"/>
                <a:ext cx="10903072" cy="5110815"/>
              </a:xfrm>
              <a:prstGeom prst="rect">
                <a:avLst/>
              </a:prstGeom>
            </p:spPr>
          </p:pic>
          <p:sp>
            <p:nvSpPr>
              <p:cNvPr id="11" name="TextBox 10"/>
              <p:cNvSpPr txBox="1"/>
              <p:nvPr/>
            </p:nvSpPr>
            <p:spPr>
              <a:xfrm>
                <a:off x="5505499" y="-1180057"/>
                <a:ext cx="7132320" cy="638574"/>
              </a:xfrm>
              <a:prstGeom prst="rect">
                <a:avLst/>
              </a:prstGeom>
              <a:noFill/>
            </p:spPr>
            <p:txBody>
              <a:bodyPr wrap="square" lIns="0" tIns="0" rIns="0" bIns="0" rtlCol="0">
                <a:spAutoFit/>
              </a:bodyPr>
              <a:lstStyle/>
              <a:p>
                <a:pPr algn="ctr"/>
                <a:r>
                  <a:rPr lang="en-US" sz="2800" b="1" dirty="0">
                    <a:solidFill>
                      <a:schemeClr val="bg1"/>
                    </a:solidFill>
                  </a:rPr>
                  <a:t>Systems Engineering</a:t>
                </a:r>
              </a:p>
            </p:txBody>
          </p:sp>
        </p:grpSp>
        <p:sp>
          <p:nvSpPr>
            <p:cNvPr id="9" name="TextBox 8"/>
            <p:cNvSpPr txBox="1"/>
            <p:nvPr/>
          </p:nvSpPr>
          <p:spPr>
            <a:xfrm>
              <a:off x="7443881" y="3039128"/>
              <a:ext cx="3494488" cy="547350"/>
            </a:xfrm>
            <a:prstGeom prst="rect">
              <a:avLst/>
            </a:prstGeom>
            <a:noFill/>
          </p:spPr>
          <p:txBody>
            <a:bodyPr wrap="square" lIns="0" tIns="0" rIns="0" bIns="0" rtlCol="0">
              <a:spAutoFit/>
            </a:bodyPr>
            <a:lstStyle/>
            <a:p>
              <a:r>
                <a:rPr lang="en-US" sz="2400" b="1" dirty="0">
                  <a:solidFill>
                    <a:srgbClr val="FFC000"/>
                  </a:solidFill>
                </a:rPr>
                <a:t>People</a:t>
              </a:r>
            </a:p>
          </p:txBody>
        </p:sp>
      </p:grpSp>
      <p:sp>
        <p:nvSpPr>
          <p:cNvPr id="12" name="Rectangle 11"/>
          <p:cNvSpPr/>
          <p:nvPr/>
        </p:nvSpPr>
        <p:spPr>
          <a:xfrm>
            <a:off x="313509" y="6303481"/>
            <a:ext cx="896982" cy="4108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18124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BF119E0-F35C-4DB3-8CFA-639DF6DDF71F}"/>
              </a:ext>
            </a:extLst>
          </p:cNvPr>
          <p:cNvSpPr>
            <a:spLocks noGrp="1"/>
          </p:cNvSpPr>
          <p:nvPr>
            <p:ph type="sldNum" sz="quarter" idx="12"/>
          </p:nvPr>
        </p:nvSpPr>
        <p:spPr/>
        <p:txBody>
          <a:bodyPr/>
          <a:lstStyle/>
          <a:p>
            <a:fld id="{00E6A5BD-C011-4A45-AA3A-201790FB7F2B}" type="slidenum">
              <a:rPr lang="en-CA" smtClean="0"/>
              <a:pPr/>
              <a:t>55</a:t>
            </a:fld>
            <a:endParaRPr lang="en-CA"/>
          </a:p>
        </p:txBody>
      </p:sp>
      <p:sp>
        <p:nvSpPr>
          <p:cNvPr id="3" name="Title 2">
            <a:extLst>
              <a:ext uri="{FF2B5EF4-FFF2-40B4-BE49-F238E27FC236}">
                <a16:creationId xmlns:a16="http://schemas.microsoft.com/office/drawing/2014/main" id="{5E8FE098-0470-4879-B49C-3EF24C45AF28}"/>
              </a:ext>
            </a:extLst>
          </p:cNvPr>
          <p:cNvSpPr>
            <a:spLocks noGrp="1"/>
          </p:cNvSpPr>
          <p:nvPr>
            <p:ph type="title"/>
          </p:nvPr>
        </p:nvSpPr>
        <p:spPr/>
        <p:txBody>
          <a:bodyPr/>
          <a:lstStyle/>
          <a:p>
            <a:r>
              <a:rPr lang="en-US" dirty="0"/>
              <a:t>Governance</a:t>
            </a:r>
          </a:p>
        </p:txBody>
      </p:sp>
      <p:sp>
        <p:nvSpPr>
          <p:cNvPr id="38" name="Footer Placeholder 16"/>
          <p:cNvSpPr txBox="1">
            <a:spLocks/>
          </p:cNvSpPr>
          <p:nvPr/>
        </p:nvSpPr>
        <p:spPr>
          <a:xfrm>
            <a:off x="1104417" y="6432462"/>
            <a:ext cx="3229587" cy="182880"/>
          </a:xfrm>
          <a:prstGeom prst="rect">
            <a:avLst/>
          </a:prstGeom>
        </p:spPr>
        <p:txBody>
          <a:bodyPr vert="horz" lIns="0" tIns="0" rIns="0" bIns="0" rtlCol="0" anchor="t" anchorCtr="0"/>
          <a:lstStyle>
            <a:defPPr>
              <a:defRPr lang="en-US"/>
            </a:defPPr>
            <a:lvl1pPr marL="0" marR="0" indent="0" algn="r" defTabSz="914400" rtl="0" eaLnBrk="1" fontAlgn="auto" latinLnBrk="0" hangingPunct="1">
              <a:lnSpc>
                <a:spcPct val="100000"/>
              </a:lnSpc>
              <a:spcBef>
                <a:spcPts val="0"/>
              </a:spcBef>
              <a:spcAft>
                <a:spcPts val="0"/>
              </a:spcAft>
              <a:buClrTx/>
              <a:buSzTx/>
              <a:buFontTx/>
              <a:buNone/>
              <a:tabLst/>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050">
                <a:solidFill>
                  <a:srgbClr val="63666A"/>
                </a:solidFill>
              </a:rPr>
              <a:t>Confidential General Electric Company</a:t>
            </a:r>
          </a:p>
        </p:txBody>
      </p:sp>
      <p:pic>
        <p:nvPicPr>
          <p:cNvPr id="2" name="Picture 1">
            <a:extLst>
              <a:ext uri="{FF2B5EF4-FFF2-40B4-BE49-F238E27FC236}">
                <a16:creationId xmlns:a16="http://schemas.microsoft.com/office/drawing/2014/main" id="{8B2D24A3-3179-4A9B-B351-8F6F550C9767}"/>
              </a:ext>
            </a:extLst>
          </p:cNvPr>
          <p:cNvPicPr>
            <a:picLocks noChangeAspect="1"/>
          </p:cNvPicPr>
          <p:nvPr/>
        </p:nvPicPr>
        <p:blipFill>
          <a:blip r:embed="rId3"/>
          <a:stretch>
            <a:fillRect/>
          </a:stretch>
        </p:blipFill>
        <p:spPr>
          <a:xfrm>
            <a:off x="3650216" y="1732735"/>
            <a:ext cx="4510111" cy="4525452"/>
          </a:xfrm>
          <a:prstGeom prst="rect">
            <a:avLst/>
          </a:prstGeom>
        </p:spPr>
      </p:pic>
      <p:sp>
        <p:nvSpPr>
          <p:cNvPr id="6" name="Rectangle 5"/>
          <p:cNvSpPr/>
          <p:nvPr/>
        </p:nvSpPr>
        <p:spPr>
          <a:xfrm>
            <a:off x="313509" y="6303481"/>
            <a:ext cx="896982" cy="4108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75849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 name="Slide Number Placeholder 19"/>
          <p:cNvSpPr>
            <a:spLocks noGrp="1"/>
          </p:cNvSpPr>
          <p:nvPr>
            <p:ph type="sldNum" sz="quarter" idx="12"/>
          </p:nvPr>
        </p:nvSpPr>
        <p:spPr/>
        <p:txBody>
          <a:bodyPr/>
          <a:lstStyle/>
          <a:p>
            <a:fld id="{00E6A5BD-C011-4A45-AA3A-201790FB7F2B}" type="slidenum">
              <a:rPr lang="en-CA" smtClean="0"/>
              <a:pPr/>
              <a:t>56</a:t>
            </a:fld>
            <a:endParaRPr lang="en-CA"/>
          </a:p>
        </p:txBody>
      </p:sp>
      <p:sp>
        <p:nvSpPr>
          <p:cNvPr id="2" name="Title 1"/>
          <p:cNvSpPr>
            <a:spLocks noGrp="1"/>
          </p:cNvSpPr>
          <p:nvPr>
            <p:ph type="title"/>
          </p:nvPr>
        </p:nvSpPr>
        <p:spPr/>
        <p:txBody>
          <a:bodyPr/>
          <a:lstStyle/>
          <a:p>
            <a:r>
              <a:rPr lang="en-US" dirty="0"/>
              <a:t>Align through massively collaborative design sessions</a:t>
            </a:r>
          </a:p>
        </p:txBody>
      </p:sp>
      <p:pic>
        <p:nvPicPr>
          <p:cNvPr id="8" name="Picture 7">
            <a:extLst>
              <a:ext uri="{FF2B5EF4-FFF2-40B4-BE49-F238E27FC236}">
                <a16:creationId xmlns:a16="http://schemas.microsoft.com/office/drawing/2014/main" id="{6B258F50-371F-4897-8E66-29E60225C2A1}"/>
              </a:ext>
            </a:extLst>
          </p:cNvPr>
          <p:cNvPicPr>
            <a:picLocks noChangeAspect="1"/>
          </p:cNvPicPr>
          <p:nvPr/>
        </p:nvPicPr>
        <p:blipFill rotWithShape="1">
          <a:blip r:embed="rId3">
            <a:extLst>
              <a:ext uri="{28A0092B-C50C-407E-A947-70E740481C1C}">
                <a14:useLocalDpi xmlns:a14="http://schemas.microsoft.com/office/drawing/2010/main"/>
              </a:ext>
            </a:extLst>
          </a:blip>
          <a:srcRect l="1108" t="1530" r="362" b="1099"/>
          <a:stretch/>
        </p:blipFill>
        <p:spPr>
          <a:xfrm>
            <a:off x="8307388" y="3020675"/>
            <a:ext cx="3504643" cy="2221992"/>
          </a:xfrm>
          <a:prstGeom prst="rect">
            <a:avLst/>
          </a:prstGeom>
        </p:spPr>
      </p:pic>
      <p:grpSp>
        <p:nvGrpSpPr>
          <p:cNvPr id="6" name="Group 5"/>
          <p:cNvGrpSpPr>
            <a:grpSpLocks noChangeAspect="1"/>
          </p:cNvGrpSpPr>
          <p:nvPr/>
        </p:nvGrpSpPr>
        <p:grpSpPr>
          <a:xfrm>
            <a:off x="525463" y="3013245"/>
            <a:ext cx="3323404" cy="2221992"/>
            <a:chOff x="627821" y="2996941"/>
            <a:chExt cx="3383409" cy="2262111"/>
          </a:xfrm>
        </p:grpSpPr>
        <p:pic>
          <p:nvPicPr>
            <p:cNvPr id="11" name="Picture 10"/>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27821" y="4392748"/>
              <a:ext cx="3383409" cy="866304"/>
            </a:xfrm>
            <a:prstGeom prst="rect">
              <a:avLst/>
            </a:prstGeom>
            <a:solidFill>
              <a:schemeClr val="tx1"/>
            </a:solidFill>
            <a:ln w="6350">
              <a:noFill/>
            </a:ln>
          </p:spPr>
        </p:pic>
        <p:pic>
          <p:nvPicPr>
            <p:cNvPr id="12" name="Picture 11"/>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627821" y="2996941"/>
              <a:ext cx="1367619" cy="729085"/>
            </a:xfrm>
            <a:prstGeom prst="rect">
              <a:avLst/>
            </a:prstGeom>
            <a:solidFill>
              <a:schemeClr val="tx1"/>
            </a:solidFill>
            <a:ln w="6350">
              <a:noFill/>
            </a:ln>
          </p:spPr>
        </p:pic>
        <p:pic>
          <p:nvPicPr>
            <p:cNvPr id="13" name="Picture 12"/>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2017001" y="2996941"/>
              <a:ext cx="356256" cy="300641"/>
            </a:xfrm>
            <a:prstGeom prst="rect">
              <a:avLst/>
            </a:prstGeom>
            <a:ln w="6350">
              <a:noFill/>
            </a:ln>
          </p:spPr>
        </p:pic>
        <p:pic>
          <p:nvPicPr>
            <p:cNvPr id="14" name="Picture 13"/>
            <p:cNvPicPr>
              <a:picLocks noChangeAspect="1"/>
            </p:cNvPicPr>
            <p:nvPr/>
          </p:nvPicPr>
          <p:blipFill rotWithShape="1">
            <a:blip r:embed="rId7" cstate="print">
              <a:extLst>
                <a:ext uri="{28A0092B-C50C-407E-A947-70E740481C1C}">
                  <a14:useLocalDpi xmlns:a14="http://schemas.microsoft.com/office/drawing/2010/main"/>
                </a:ext>
              </a:extLst>
            </a:blip>
            <a:srcRect t="742" b="-1"/>
            <a:stretch/>
          </p:blipFill>
          <p:spPr>
            <a:xfrm>
              <a:off x="2017001" y="3324225"/>
              <a:ext cx="1975177" cy="1033872"/>
            </a:xfrm>
            <a:prstGeom prst="rect">
              <a:avLst/>
            </a:prstGeom>
            <a:ln w="6350">
              <a:noFill/>
            </a:ln>
          </p:spPr>
        </p:pic>
        <p:pic>
          <p:nvPicPr>
            <p:cNvPr id="16" name="Picture 15"/>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627821" y="3759916"/>
              <a:ext cx="1367619" cy="598181"/>
            </a:xfrm>
            <a:prstGeom prst="rect">
              <a:avLst/>
            </a:prstGeom>
            <a:solidFill>
              <a:schemeClr val="tx1"/>
            </a:solidFill>
            <a:ln w="6350">
              <a:noFill/>
            </a:ln>
          </p:spPr>
        </p:pic>
        <p:pic>
          <p:nvPicPr>
            <p:cNvPr id="18" name="Picture 17"/>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2714154" y="2996941"/>
              <a:ext cx="809121" cy="301646"/>
            </a:xfrm>
            <a:prstGeom prst="rect">
              <a:avLst/>
            </a:prstGeom>
            <a:solidFill>
              <a:schemeClr val="tx1"/>
            </a:solidFill>
            <a:ln w="6350">
              <a:noFill/>
            </a:ln>
          </p:spPr>
        </p:pic>
        <p:pic>
          <p:nvPicPr>
            <p:cNvPr id="19" name="Picture 18"/>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3564756" y="2996941"/>
              <a:ext cx="427422" cy="301752"/>
            </a:xfrm>
            <a:prstGeom prst="rect">
              <a:avLst/>
            </a:prstGeom>
            <a:solidFill>
              <a:schemeClr val="tx1"/>
            </a:solidFill>
            <a:ln w="6350">
              <a:noFill/>
            </a:ln>
          </p:spPr>
        </p:pic>
        <p:pic>
          <p:nvPicPr>
            <p:cNvPr id="21" name="Picture 20"/>
            <p:cNvPicPr>
              <a:picLocks noChangeAspect="1"/>
            </p:cNvPicPr>
            <p:nvPr/>
          </p:nvPicPr>
          <p:blipFill rotWithShape="1">
            <a:blip r:embed="rId11" cstate="print">
              <a:extLst>
                <a:ext uri="{28A0092B-C50C-407E-A947-70E740481C1C}">
                  <a14:useLocalDpi xmlns:a14="http://schemas.microsoft.com/office/drawing/2010/main"/>
                </a:ext>
              </a:extLst>
            </a:blip>
            <a:srcRect/>
            <a:stretch/>
          </p:blipFill>
          <p:spPr>
            <a:xfrm>
              <a:off x="2414737" y="2996941"/>
              <a:ext cx="257937" cy="297006"/>
            </a:xfrm>
            <a:prstGeom prst="rect">
              <a:avLst/>
            </a:prstGeom>
            <a:solidFill>
              <a:schemeClr val="tx1"/>
            </a:solidFill>
            <a:ln w="6350">
              <a:noFill/>
            </a:ln>
          </p:spPr>
        </p:pic>
      </p:grpSp>
      <p:grpSp>
        <p:nvGrpSpPr>
          <p:cNvPr id="15" name="Group 14"/>
          <p:cNvGrpSpPr/>
          <p:nvPr/>
        </p:nvGrpSpPr>
        <p:grpSpPr>
          <a:xfrm>
            <a:off x="4304414" y="3011235"/>
            <a:ext cx="3586228" cy="2224002"/>
            <a:chOff x="4284906" y="3015998"/>
            <a:chExt cx="3586228" cy="2224002"/>
          </a:xfrm>
        </p:grpSpPr>
        <p:grpSp>
          <p:nvGrpSpPr>
            <p:cNvPr id="7" name="Group 6"/>
            <p:cNvGrpSpPr>
              <a:grpSpLocks noChangeAspect="1"/>
            </p:cNvGrpSpPr>
            <p:nvPr/>
          </p:nvGrpSpPr>
          <p:grpSpPr>
            <a:xfrm>
              <a:off x="4284907" y="3015998"/>
              <a:ext cx="3586227" cy="660659"/>
              <a:chOff x="4284907" y="3015710"/>
              <a:chExt cx="3532478" cy="650756"/>
            </a:xfrm>
          </p:grpSpPr>
          <p:pic>
            <p:nvPicPr>
              <p:cNvPr id="23" name="Picture 22"/>
              <p:cNvPicPr>
                <a:picLocks noChangeAspect="1"/>
              </p:cNvPicPr>
              <p:nvPr/>
            </p:nvPicPr>
            <p:blipFill rotWithShape="1">
              <a:blip r:embed="rId12" cstate="print">
                <a:extLst>
                  <a:ext uri="{28A0092B-C50C-407E-A947-70E740481C1C}">
                    <a14:useLocalDpi xmlns:a14="http://schemas.microsoft.com/office/drawing/2010/main"/>
                  </a:ext>
                </a:extLst>
              </a:blip>
              <a:srcRect b="2237"/>
              <a:stretch/>
            </p:blipFill>
            <p:spPr>
              <a:xfrm>
                <a:off x="5422140" y="3015710"/>
                <a:ext cx="967196" cy="650754"/>
              </a:xfrm>
              <a:prstGeom prst="rect">
                <a:avLst/>
              </a:prstGeom>
              <a:solidFill>
                <a:schemeClr val="tx1"/>
              </a:solidFill>
              <a:ln w="6350">
                <a:noFill/>
              </a:ln>
            </p:spPr>
          </p:pic>
          <p:pic>
            <p:nvPicPr>
              <p:cNvPr id="24" name="Picture 23"/>
              <p:cNvPicPr>
                <a:picLocks noChangeAspect="1"/>
              </p:cNvPicPr>
              <p:nvPr/>
            </p:nvPicPr>
            <p:blipFill rotWithShape="1">
              <a:blip r:embed="rId13" cstate="print">
                <a:extLst>
                  <a:ext uri="{28A0092B-C50C-407E-A947-70E740481C1C}">
                    <a14:useLocalDpi xmlns:a14="http://schemas.microsoft.com/office/drawing/2010/main"/>
                  </a:ext>
                </a:extLst>
              </a:blip>
              <a:srcRect b="2237"/>
              <a:stretch/>
            </p:blipFill>
            <p:spPr>
              <a:xfrm>
                <a:off x="4284907" y="3015710"/>
                <a:ext cx="1103025" cy="650754"/>
              </a:xfrm>
              <a:prstGeom prst="rect">
                <a:avLst/>
              </a:prstGeom>
              <a:solidFill>
                <a:schemeClr val="tx1"/>
              </a:solidFill>
              <a:ln w="6350">
                <a:noFill/>
              </a:ln>
            </p:spPr>
          </p:pic>
          <p:pic>
            <p:nvPicPr>
              <p:cNvPr id="25" name="Picture 24"/>
              <p:cNvPicPr>
                <a:picLocks noChangeAspect="1"/>
              </p:cNvPicPr>
              <p:nvPr/>
            </p:nvPicPr>
            <p:blipFill rotWithShape="1">
              <a:blip r:embed="rId14" cstate="print">
                <a:extLst>
                  <a:ext uri="{28A0092B-C50C-407E-A947-70E740481C1C}">
                    <a14:useLocalDpi xmlns:a14="http://schemas.microsoft.com/office/drawing/2010/main"/>
                  </a:ext>
                </a:extLst>
              </a:blip>
              <a:srcRect b="2510"/>
              <a:stretch/>
            </p:blipFill>
            <p:spPr>
              <a:xfrm>
                <a:off x="6423545" y="3015710"/>
                <a:ext cx="1393840" cy="650756"/>
              </a:xfrm>
              <a:prstGeom prst="rect">
                <a:avLst/>
              </a:prstGeom>
              <a:solidFill>
                <a:schemeClr val="tx1"/>
              </a:solidFill>
              <a:ln w="6350">
                <a:noFill/>
              </a:ln>
            </p:spPr>
          </p:pic>
        </p:grpSp>
        <p:pic>
          <p:nvPicPr>
            <p:cNvPr id="26" name="Picture 25"/>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4284906" y="3702161"/>
              <a:ext cx="3586228" cy="1537839"/>
            </a:xfrm>
            <a:prstGeom prst="rect">
              <a:avLst/>
            </a:prstGeom>
            <a:solidFill>
              <a:schemeClr val="tx1"/>
            </a:solidFill>
            <a:ln w="6350">
              <a:noFill/>
            </a:ln>
          </p:spPr>
        </p:pic>
      </p:grpSp>
      <p:sp>
        <p:nvSpPr>
          <p:cNvPr id="28" name="Text Placeholder 2"/>
          <p:cNvSpPr txBox="1">
            <a:spLocks/>
          </p:cNvSpPr>
          <p:nvPr/>
        </p:nvSpPr>
        <p:spPr>
          <a:xfrm>
            <a:off x="512883" y="2184142"/>
            <a:ext cx="3377601" cy="565986"/>
          </a:xfrm>
          <a:prstGeom prst="rect">
            <a:avLst/>
          </a:prstGeom>
        </p:spPr>
        <p:txBody>
          <a:bodyPr vert="horz" lIns="0" tIns="0" rIns="0" bIns="0" rtlCol="0" anchor="b">
            <a:noAutofit/>
          </a:bodyPr>
          <a:lstStyle>
            <a:lvl1pPr marL="0" indent="0" algn="l" defTabSz="914400" rtl="0" eaLnBrk="1" latinLnBrk="0" hangingPunct="1">
              <a:lnSpc>
                <a:spcPct val="95000"/>
              </a:lnSpc>
              <a:spcBef>
                <a:spcPts val="1200"/>
              </a:spcBef>
              <a:spcAft>
                <a:spcPts val="0"/>
              </a:spcAft>
              <a:buFont typeface="Arial" panose="020B0604020202020204" pitchFamily="34" charset="0"/>
              <a:buNone/>
              <a:defRPr lang="en-US" sz="1600" b="1" kern="1200" dirty="0">
                <a:solidFill>
                  <a:schemeClr val="accent3"/>
                </a:solidFill>
                <a:latin typeface="+mn-lt"/>
                <a:ea typeface="+mn-ea"/>
                <a:cs typeface="+mn-cs"/>
              </a:defRPr>
            </a:lvl1pPr>
            <a:lvl2pPr marL="219456" indent="-168275" algn="l" defTabSz="914400" rtl="0" eaLnBrk="1" latinLnBrk="0" hangingPunct="1">
              <a:lnSpc>
                <a:spcPct val="95000"/>
              </a:lnSpc>
              <a:spcBef>
                <a:spcPts val="700"/>
              </a:spcBef>
              <a:spcAft>
                <a:spcPts val="0"/>
              </a:spcAft>
              <a:buFont typeface="Arial" panose="020B0604020202020204" pitchFamily="34" charset="0"/>
              <a:buChar char="•"/>
              <a:defRPr sz="2400" kern="1200">
                <a:solidFill>
                  <a:schemeClr val="accent2"/>
                </a:solidFill>
                <a:latin typeface="+mn-lt"/>
                <a:ea typeface="+mn-ea"/>
                <a:cs typeface="+mn-cs"/>
              </a:defRPr>
            </a:lvl2pPr>
            <a:lvl3pPr marL="461963" indent="-192024" algn="l" defTabSz="914400" rtl="0" eaLnBrk="1" latinLnBrk="0" hangingPunct="1">
              <a:lnSpc>
                <a:spcPct val="95000"/>
              </a:lnSpc>
              <a:spcBef>
                <a:spcPts val="600"/>
              </a:spcBef>
              <a:spcAft>
                <a:spcPts val="0"/>
              </a:spcAft>
              <a:buSzPct val="100000"/>
              <a:buFontTx/>
              <a:buChar char="–"/>
              <a:defRPr sz="2000" kern="1200">
                <a:solidFill>
                  <a:schemeClr val="accent2"/>
                </a:solidFill>
                <a:latin typeface="+mn-lt"/>
                <a:ea typeface="+mn-ea"/>
                <a:cs typeface="+mn-cs"/>
              </a:defRPr>
            </a:lvl3pPr>
            <a:lvl4pPr marL="682625" indent="-173038" algn="l" defTabSz="914400" rtl="0" eaLnBrk="1" latinLnBrk="0" hangingPunct="1">
              <a:lnSpc>
                <a:spcPct val="95000"/>
              </a:lnSpc>
              <a:spcBef>
                <a:spcPts val="600"/>
              </a:spcBef>
              <a:spcAft>
                <a:spcPts val="0"/>
              </a:spcAft>
              <a:buFont typeface="Arial" panose="020B0604020202020204" pitchFamily="34" charset="0"/>
              <a:buChar char="•"/>
              <a:defRPr sz="1600" kern="1200">
                <a:solidFill>
                  <a:schemeClr val="accent2"/>
                </a:solidFill>
                <a:latin typeface="+mn-lt"/>
                <a:ea typeface="+mn-ea"/>
                <a:cs typeface="+mn-cs"/>
              </a:defRPr>
            </a:lvl4pPr>
            <a:lvl5pPr marL="914400" indent="-173038" algn="l" defTabSz="914400" rtl="0" eaLnBrk="1" latinLnBrk="0" hangingPunct="1">
              <a:lnSpc>
                <a:spcPct val="95000"/>
              </a:lnSpc>
              <a:spcBef>
                <a:spcPts val="600"/>
              </a:spcBef>
              <a:spcAft>
                <a:spcPts val="0"/>
              </a:spcAft>
              <a:buClr>
                <a:schemeClr val="tx1"/>
              </a:buClr>
              <a:buSzPct val="100000"/>
              <a:buFontTx/>
              <a:buChar char="–"/>
              <a:defRPr sz="1400" kern="1200">
                <a:solidFill>
                  <a:schemeClr val="accent2"/>
                </a:solidFill>
                <a:latin typeface="+mn-lt"/>
                <a:ea typeface="+mn-ea"/>
                <a:cs typeface="+mn-cs"/>
              </a:defRPr>
            </a:lvl5pPr>
            <a:lvl6pPr marL="192024" indent="0" algn="l" defTabSz="914400" rtl="0" eaLnBrk="1" latinLnBrk="0" hangingPunct="1">
              <a:lnSpc>
                <a:spcPct val="99000"/>
              </a:lnSpc>
              <a:spcBef>
                <a:spcPts val="0"/>
              </a:spcBef>
              <a:buSzPct val="91000"/>
              <a:buFontTx/>
              <a:buNone/>
              <a:defRPr sz="1800" kern="1200">
                <a:solidFill>
                  <a:schemeClr val="accent2"/>
                </a:solidFill>
                <a:latin typeface="+mn-lt"/>
                <a:ea typeface="+mn-ea"/>
                <a:cs typeface="+mn-cs"/>
              </a:defRPr>
            </a:lvl6pPr>
            <a:lvl7pPr marL="0" indent="0" algn="l" defTabSz="914400" rtl="0" eaLnBrk="1" latinLnBrk="0" hangingPunct="1">
              <a:lnSpc>
                <a:spcPct val="99000"/>
              </a:lnSpc>
              <a:spcBef>
                <a:spcPts val="900"/>
              </a:spcBef>
              <a:buSzPct val="91000"/>
              <a:buFontTx/>
              <a:buNone/>
              <a:defRPr sz="1800" b="1" kern="1200">
                <a:solidFill>
                  <a:schemeClr val="accent2"/>
                </a:solidFill>
                <a:latin typeface="+mn-lt"/>
                <a:ea typeface="+mn-ea"/>
                <a:cs typeface="+mn-cs"/>
              </a:defRPr>
            </a:lvl7pPr>
            <a:lvl8pPr marL="0" indent="0" algn="l" defTabSz="914400" rtl="0" eaLnBrk="1" latinLnBrk="0" hangingPunct="1">
              <a:lnSpc>
                <a:spcPct val="99000"/>
              </a:lnSpc>
              <a:spcBef>
                <a:spcPts val="0"/>
              </a:spcBef>
              <a:buSzPct val="91000"/>
              <a:buFontTx/>
              <a:buNone/>
              <a:defRPr sz="1800" kern="1200">
                <a:solidFill>
                  <a:schemeClr val="accent2"/>
                </a:solidFill>
                <a:latin typeface="+mn-lt"/>
                <a:ea typeface="+mn-ea"/>
                <a:cs typeface="+mn-cs"/>
              </a:defRPr>
            </a:lvl8pPr>
            <a:lvl9pPr marL="0" indent="0" algn="l" defTabSz="914400" rtl="0" eaLnBrk="1" latinLnBrk="0" hangingPunct="1">
              <a:lnSpc>
                <a:spcPct val="99000"/>
              </a:lnSpc>
              <a:spcBef>
                <a:spcPts val="900"/>
              </a:spcBef>
              <a:buSzPct val="91000"/>
              <a:buFontTx/>
              <a:buNone/>
              <a:defRPr sz="1800" i="1" kern="1200">
                <a:solidFill>
                  <a:schemeClr val="accent2"/>
                </a:solidFill>
                <a:latin typeface="+mn-lt"/>
                <a:ea typeface="+mn-ea"/>
                <a:cs typeface="+mn-cs"/>
              </a:defRPr>
            </a:lvl9pPr>
          </a:lstStyle>
          <a:p>
            <a:pPr>
              <a:lnSpc>
                <a:spcPct val="90000"/>
              </a:lnSpc>
              <a:spcBef>
                <a:spcPts val="0"/>
              </a:spcBef>
            </a:pPr>
            <a:r>
              <a:rPr lang="en-US" dirty="0">
                <a:solidFill>
                  <a:schemeClr val="accent6"/>
                </a:solidFill>
              </a:rPr>
              <a:t>Design Event</a:t>
            </a:r>
          </a:p>
          <a:p>
            <a:pPr>
              <a:lnSpc>
                <a:spcPct val="90000"/>
              </a:lnSpc>
              <a:spcBef>
                <a:spcPts val="0"/>
              </a:spcBef>
            </a:pPr>
            <a:r>
              <a:rPr lang="en-US" dirty="0">
                <a:solidFill>
                  <a:schemeClr val="accent6"/>
                </a:solidFill>
              </a:rPr>
              <a:t>West Coast </a:t>
            </a:r>
            <a:r>
              <a:rPr lang="en-US" dirty="0" err="1">
                <a:solidFill>
                  <a:schemeClr val="accent6"/>
                </a:solidFill>
              </a:rPr>
              <a:t>vMC</a:t>
            </a:r>
            <a:endParaRPr lang="en-US" dirty="0">
              <a:solidFill>
                <a:schemeClr val="accent6"/>
              </a:solidFill>
            </a:endParaRPr>
          </a:p>
        </p:txBody>
      </p:sp>
      <p:sp>
        <p:nvSpPr>
          <p:cNvPr id="30" name="Text Placeholder 4"/>
          <p:cNvSpPr txBox="1">
            <a:spLocks/>
          </p:cNvSpPr>
          <p:nvPr/>
        </p:nvSpPr>
        <p:spPr>
          <a:xfrm>
            <a:off x="4304414" y="2384368"/>
            <a:ext cx="3382004" cy="365760"/>
          </a:xfrm>
          <a:prstGeom prst="rect">
            <a:avLst/>
          </a:prstGeom>
        </p:spPr>
        <p:txBody>
          <a:bodyPr vert="horz" lIns="0" tIns="0" rIns="0" bIns="0" rtlCol="0" anchor="b">
            <a:noAutofit/>
          </a:bodyPr>
          <a:lstStyle>
            <a:lvl1pPr marL="0" indent="0" algn="l" defTabSz="914400" rtl="0" eaLnBrk="1" latinLnBrk="0" hangingPunct="1">
              <a:lnSpc>
                <a:spcPct val="95000"/>
              </a:lnSpc>
              <a:spcBef>
                <a:spcPts val="1200"/>
              </a:spcBef>
              <a:spcAft>
                <a:spcPts val="0"/>
              </a:spcAft>
              <a:buFont typeface="Arial" panose="020B0604020202020204" pitchFamily="34" charset="0"/>
              <a:buNone/>
              <a:defRPr lang="en-US" sz="1600" b="1" kern="1200" dirty="0">
                <a:solidFill>
                  <a:schemeClr val="accent3"/>
                </a:solidFill>
                <a:latin typeface="+mn-lt"/>
                <a:ea typeface="+mn-ea"/>
                <a:cs typeface="+mn-cs"/>
              </a:defRPr>
            </a:lvl1pPr>
            <a:lvl2pPr marL="219456" indent="-168275" algn="l" defTabSz="914400" rtl="0" eaLnBrk="1" latinLnBrk="0" hangingPunct="1">
              <a:lnSpc>
                <a:spcPct val="95000"/>
              </a:lnSpc>
              <a:spcBef>
                <a:spcPts val="700"/>
              </a:spcBef>
              <a:spcAft>
                <a:spcPts val="0"/>
              </a:spcAft>
              <a:buFont typeface="Arial" panose="020B0604020202020204" pitchFamily="34" charset="0"/>
              <a:buChar char="•"/>
              <a:defRPr sz="2400" kern="1200">
                <a:solidFill>
                  <a:schemeClr val="accent2"/>
                </a:solidFill>
                <a:latin typeface="+mn-lt"/>
                <a:ea typeface="+mn-ea"/>
                <a:cs typeface="+mn-cs"/>
              </a:defRPr>
            </a:lvl2pPr>
            <a:lvl3pPr marL="461963" indent="-192024" algn="l" defTabSz="914400" rtl="0" eaLnBrk="1" latinLnBrk="0" hangingPunct="1">
              <a:lnSpc>
                <a:spcPct val="95000"/>
              </a:lnSpc>
              <a:spcBef>
                <a:spcPts val="600"/>
              </a:spcBef>
              <a:spcAft>
                <a:spcPts val="0"/>
              </a:spcAft>
              <a:buSzPct val="100000"/>
              <a:buFontTx/>
              <a:buChar char="–"/>
              <a:defRPr sz="2000" kern="1200">
                <a:solidFill>
                  <a:schemeClr val="accent2"/>
                </a:solidFill>
                <a:latin typeface="+mn-lt"/>
                <a:ea typeface="+mn-ea"/>
                <a:cs typeface="+mn-cs"/>
              </a:defRPr>
            </a:lvl3pPr>
            <a:lvl4pPr marL="682625" indent="-173038" algn="l" defTabSz="914400" rtl="0" eaLnBrk="1" latinLnBrk="0" hangingPunct="1">
              <a:lnSpc>
                <a:spcPct val="95000"/>
              </a:lnSpc>
              <a:spcBef>
                <a:spcPts val="600"/>
              </a:spcBef>
              <a:spcAft>
                <a:spcPts val="0"/>
              </a:spcAft>
              <a:buFont typeface="Arial" panose="020B0604020202020204" pitchFamily="34" charset="0"/>
              <a:buChar char="•"/>
              <a:defRPr sz="1600" kern="1200">
                <a:solidFill>
                  <a:schemeClr val="accent2"/>
                </a:solidFill>
                <a:latin typeface="+mn-lt"/>
                <a:ea typeface="+mn-ea"/>
                <a:cs typeface="+mn-cs"/>
              </a:defRPr>
            </a:lvl4pPr>
            <a:lvl5pPr marL="914400" indent="-173038" algn="l" defTabSz="914400" rtl="0" eaLnBrk="1" latinLnBrk="0" hangingPunct="1">
              <a:lnSpc>
                <a:spcPct val="95000"/>
              </a:lnSpc>
              <a:spcBef>
                <a:spcPts val="600"/>
              </a:spcBef>
              <a:spcAft>
                <a:spcPts val="0"/>
              </a:spcAft>
              <a:buClr>
                <a:schemeClr val="tx1"/>
              </a:buClr>
              <a:buSzPct val="100000"/>
              <a:buFontTx/>
              <a:buChar char="–"/>
              <a:defRPr sz="1400" kern="1200">
                <a:solidFill>
                  <a:schemeClr val="accent2"/>
                </a:solidFill>
                <a:latin typeface="+mn-lt"/>
                <a:ea typeface="+mn-ea"/>
                <a:cs typeface="+mn-cs"/>
              </a:defRPr>
            </a:lvl5pPr>
            <a:lvl6pPr marL="192024" indent="0" algn="l" defTabSz="914400" rtl="0" eaLnBrk="1" latinLnBrk="0" hangingPunct="1">
              <a:lnSpc>
                <a:spcPct val="99000"/>
              </a:lnSpc>
              <a:spcBef>
                <a:spcPts val="0"/>
              </a:spcBef>
              <a:buSzPct val="91000"/>
              <a:buFontTx/>
              <a:buNone/>
              <a:defRPr sz="1800" kern="1200">
                <a:solidFill>
                  <a:schemeClr val="accent2"/>
                </a:solidFill>
                <a:latin typeface="+mn-lt"/>
                <a:ea typeface="+mn-ea"/>
                <a:cs typeface="+mn-cs"/>
              </a:defRPr>
            </a:lvl6pPr>
            <a:lvl7pPr marL="0" indent="0" algn="l" defTabSz="914400" rtl="0" eaLnBrk="1" latinLnBrk="0" hangingPunct="1">
              <a:lnSpc>
                <a:spcPct val="99000"/>
              </a:lnSpc>
              <a:spcBef>
                <a:spcPts val="900"/>
              </a:spcBef>
              <a:buSzPct val="91000"/>
              <a:buFontTx/>
              <a:buNone/>
              <a:defRPr sz="1800" b="1" kern="1200">
                <a:solidFill>
                  <a:schemeClr val="accent2"/>
                </a:solidFill>
                <a:latin typeface="+mn-lt"/>
                <a:ea typeface="+mn-ea"/>
                <a:cs typeface="+mn-cs"/>
              </a:defRPr>
            </a:lvl7pPr>
            <a:lvl8pPr marL="0" indent="0" algn="l" defTabSz="914400" rtl="0" eaLnBrk="1" latinLnBrk="0" hangingPunct="1">
              <a:lnSpc>
                <a:spcPct val="99000"/>
              </a:lnSpc>
              <a:spcBef>
                <a:spcPts val="0"/>
              </a:spcBef>
              <a:buSzPct val="91000"/>
              <a:buFontTx/>
              <a:buNone/>
              <a:defRPr sz="1800" kern="1200">
                <a:solidFill>
                  <a:schemeClr val="accent2"/>
                </a:solidFill>
                <a:latin typeface="+mn-lt"/>
                <a:ea typeface="+mn-ea"/>
                <a:cs typeface="+mn-cs"/>
              </a:defRPr>
            </a:lvl8pPr>
            <a:lvl9pPr marL="0" indent="0" algn="l" defTabSz="914400" rtl="0" eaLnBrk="1" latinLnBrk="0" hangingPunct="1">
              <a:lnSpc>
                <a:spcPct val="99000"/>
              </a:lnSpc>
              <a:spcBef>
                <a:spcPts val="900"/>
              </a:spcBef>
              <a:buSzPct val="91000"/>
              <a:buFontTx/>
              <a:buNone/>
              <a:defRPr sz="1800" i="1" kern="1200">
                <a:solidFill>
                  <a:schemeClr val="accent2"/>
                </a:solidFill>
                <a:latin typeface="+mn-lt"/>
                <a:ea typeface="+mn-ea"/>
                <a:cs typeface="+mn-cs"/>
              </a:defRPr>
            </a:lvl9pPr>
          </a:lstStyle>
          <a:p>
            <a:pPr>
              <a:lnSpc>
                <a:spcPct val="90000"/>
              </a:lnSpc>
              <a:spcBef>
                <a:spcPts val="0"/>
              </a:spcBef>
            </a:pPr>
            <a:r>
              <a:rPr lang="en-US">
                <a:solidFill>
                  <a:schemeClr val="accent6"/>
                </a:solidFill>
              </a:rPr>
              <a:t>Design Event</a:t>
            </a:r>
          </a:p>
          <a:p>
            <a:pPr>
              <a:lnSpc>
                <a:spcPct val="90000"/>
              </a:lnSpc>
              <a:spcBef>
                <a:spcPts val="0"/>
              </a:spcBef>
            </a:pPr>
            <a:r>
              <a:rPr lang="en-US">
                <a:solidFill>
                  <a:schemeClr val="accent6"/>
                </a:solidFill>
              </a:rPr>
              <a:t>Midwest Full MC</a:t>
            </a:r>
          </a:p>
        </p:txBody>
      </p:sp>
      <p:sp>
        <p:nvSpPr>
          <p:cNvPr id="31" name="Text Placeholder 9"/>
          <p:cNvSpPr txBox="1">
            <a:spLocks/>
          </p:cNvSpPr>
          <p:nvPr/>
        </p:nvSpPr>
        <p:spPr>
          <a:xfrm>
            <a:off x="8314696" y="2384368"/>
            <a:ext cx="3382004" cy="365760"/>
          </a:xfrm>
          <a:prstGeom prst="rect">
            <a:avLst/>
          </a:prstGeom>
        </p:spPr>
        <p:txBody>
          <a:bodyPr vert="horz" lIns="0" tIns="0" rIns="0" bIns="0" rtlCol="0" anchor="b">
            <a:noAutofit/>
          </a:bodyPr>
          <a:lstStyle>
            <a:lvl1pPr marL="0" indent="0" algn="l" defTabSz="914400" rtl="0" eaLnBrk="1" latinLnBrk="0" hangingPunct="1">
              <a:lnSpc>
                <a:spcPct val="95000"/>
              </a:lnSpc>
              <a:spcBef>
                <a:spcPts val="1200"/>
              </a:spcBef>
              <a:spcAft>
                <a:spcPts val="0"/>
              </a:spcAft>
              <a:buFont typeface="Arial" panose="020B0604020202020204" pitchFamily="34" charset="0"/>
              <a:buNone/>
              <a:defRPr lang="en-US" sz="1600" b="1" kern="1200" dirty="0">
                <a:solidFill>
                  <a:schemeClr val="accent3"/>
                </a:solidFill>
                <a:latin typeface="+mn-lt"/>
                <a:ea typeface="+mn-ea"/>
                <a:cs typeface="+mn-cs"/>
              </a:defRPr>
            </a:lvl1pPr>
            <a:lvl2pPr marL="219456" indent="-168275" algn="l" defTabSz="914400" rtl="0" eaLnBrk="1" latinLnBrk="0" hangingPunct="1">
              <a:lnSpc>
                <a:spcPct val="95000"/>
              </a:lnSpc>
              <a:spcBef>
                <a:spcPts val="700"/>
              </a:spcBef>
              <a:spcAft>
                <a:spcPts val="0"/>
              </a:spcAft>
              <a:buFont typeface="Arial" panose="020B0604020202020204" pitchFamily="34" charset="0"/>
              <a:buChar char="•"/>
              <a:defRPr sz="2400" kern="1200">
                <a:solidFill>
                  <a:schemeClr val="accent2"/>
                </a:solidFill>
                <a:latin typeface="+mn-lt"/>
                <a:ea typeface="+mn-ea"/>
                <a:cs typeface="+mn-cs"/>
              </a:defRPr>
            </a:lvl2pPr>
            <a:lvl3pPr marL="461963" indent="-192024" algn="l" defTabSz="914400" rtl="0" eaLnBrk="1" latinLnBrk="0" hangingPunct="1">
              <a:lnSpc>
                <a:spcPct val="95000"/>
              </a:lnSpc>
              <a:spcBef>
                <a:spcPts val="600"/>
              </a:spcBef>
              <a:spcAft>
                <a:spcPts val="0"/>
              </a:spcAft>
              <a:buSzPct val="100000"/>
              <a:buFontTx/>
              <a:buChar char="–"/>
              <a:defRPr sz="2000" kern="1200">
                <a:solidFill>
                  <a:schemeClr val="accent2"/>
                </a:solidFill>
                <a:latin typeface="+mn-lt"/>
                <a:ea typeface="+mn-ea"/>
                <a:cs typeface="+mn-cs"/>
              </a:defRPr>
            </a:lvl3pPr>
            <a:lvl4pPr marL="682625" indent="-173038" algn="l" defTabSz="914400" rtl="0" eaLnBrk="1" latinLnBrk="0" hangingPunct="1">
              <a:lnSpc>
                <a:spcPct val="95000"/>
              </a:lnSpc>
              <a:spcBef>
                <a:spcPts val="600"/>
              </a:spcBef>
              <a:spcAft>
                <a:spcPts val="0"/>
              </a:spcAft>
              <a:buFont typeface="Arial" panose="020B0604020202020204" pitchFamily="34" charset="0"/>
              <a:buChar char="•"/>
              <a:defRPr sz="1600" kern="1200">
                <a:solidFill>
                  <a:schemeClr val="accent2"/>
                </a:solidFill>
                <a:latin typeface="+mn-lt"/>
                <a:ea typeface="+mn-ea"/>
                <a:cs typeface="+mn-cs"/>
              </a:defRPr>
            </a:lvl4pPr>
            <a:lvl5pPr marL="914400" indent="-173038" algn="l" defTabSz="914400" rtl="0" eaLnBrk="1" latinLnBrk="0" hangingPunct="1">
              <a:lnSpc>
                <a:spcPct val="95000"/>
              </a:lnSpc>
              <a:spcBef>
                <a:spcPts val="600"/>
              </a:spcBef>
              <a:spcAft>
                <a:spcPts val="0"/>
              </a:spcAft>
              <a:buClr>
                <a:schemeClr val="tx1"/>
              </a:buClr>
              <a:buSzPct val="100000"/>
              <a:buFontTx/>
              <a:buChar char="–"/>
              <a:defRPr sz="1400" kern="1200">
                <a:solidFill>
                  <a:schemeClr val="accent2"/>
                </a:solidFill>
                <a:latin typeface="+mn-lt"/>
                <a:ea typeface="+mn-ea"/>
                <a:cs typeface="+mn-cs"/>
              </a:defRPr>
            </a:lvl5pPr>
            <a:lvl6pPr marL="192024" indent="0" algn="l" defTabSz="914400" rtl="0" eaLnBrk="1" latinLnBrk="0" hangingPunct="1">
              <a:lnSpc>
                <a:spcPct val="99000"/>
              </a:lnSpc>
              <a:spcBef>
                <a:spcPts val="0"/>
              </a:spcBef>
              <a:buSzPct val="91000"/>
              <a:buFontTx/>
              <a:buNone/>
              <a:defRPr sz="1800" kern="1200">
                <a:solidFill>
                  <a:schemeClr val="accent2"/>
                </a:solidFill>
                <a:latin typeface="+mn-lt"/>
                <a:ea typeface="+mn-ea"/>
                <a:cs typeface="+mn-cs"/>
              </a:defRPr>
            </a:lvl6pPr>
            <a:lvl7pPr marL="0" indent="0" algn="l" defTabSz="914400" rtl="0" eaLnBrk="1" latinLnBrk="0" hangingPunct="1">
              <a:lnSpc>
                <a:spcPct val="99000"/>
              </a:lnSpc>
              <a:spcBef>
                <a:spcPts val="900"/>
              </a:spcBef>
              <a:buSzPct val="91000"/>
              <a:buFontTx/>
              <a:buNone/>
              <a:defRPr sz="1800" b="1" kern="1200">
                <a:solidFill>
                  <a:schemeClr val="accent2"/>
                </a:solidFill>
                <a:latin typeface="+mn-lt"/>
                <a:ea typeface="+mn-ea"/>
                <a:cs typeface="+mn-cs"/>
              </a:defRPr>
            </a:lvl7pPr>
            <a:lvl8pPr marL="0" indent="0" algn="l" defTabSz="914400" rtl="0" eaLnBrk="1" latinLnBrk="0" hangingPunct="1">
              <a:lnSpc>
                <a:spcPct val="99000"/>
              </a:lnSpc>
              <a:spcBef>
                <a:spcPts val="0"/>
              </a:spcBef>
              <a:buSzPct val="91000"/>
              <a:buFontTx/>
              <a:buNone/>
              <a:defRPr sz="1800" kern="1200">
                <a:solidFill>
                  <a:schemeClr val="accent2"/>
                </a:solidFill>
                <a:latin typeface="+mn-lt"/>
                <a:ea typeface="+mn-ea"/>
                <a:cs typeface="+mn-cs"/>
              </a:defRPr>
            </a:lvl8pPr>
            <a:lvl9pPr marL="0" indent="0" algn="l" defTabSz="914400" rtl="0" eaLnBrk="1" latinLnBrk="0" hangingPunct="1">
              <a:lnSpc>
                <a:spcPct val="99000"/>
              </a:lnSpc>
              <a:spcBef>
                <a:spcPts val="900"/>
              </a:spcBef>
              <a:buSzPct val="91000"/>
              <a:buFontTx/>
              <a:buNone/>
              <a:defRPr sz="1800" i="1" kern="1200">
                <a:solidFill>
                  <a:schemeClr val="accent2"/>
                </a:solidFill>
                <a:latin typeface="+mn-lt"/>
                <a:ea typeface="+mn-ea"/>
                <a:cs typeface="+mn-cs"/>
              </a:defRPr>
            </a:lvl9pPr>
          </a:lstStyle>
          <a:p>
            <a:pPr>
              <a:lnSpc>
                <a:spcPct val="90000"/>
              </a:lnSpc>
              <a:spcBef>
                <a:spcPts val="0"/>
              </a:spcBef>
            </a:pPr>
            <a:r>
              <a:rPr lang="en-US">
                <a:solidFill>
                  <a:schemeClr val="accent6"/>
                </a:solidFill>
              </a:rPr>
              <a:t>Design Event</a:t>
            </a:r>
          </a:p>
          <a:p>
            <a:pPr>
              <a:lnSpc>
                <a:spcPct val="90000"/>
              </a:lnSpc>
              <a:spcBef>
                <a:spcPts val="0"/>
              </a:spcBef>
            </a:pPr>
            <a:r>
              <a:rPr lang="en-US">
                <a:solidFill>
                  <a:schemeClr val="accent6"/>
                </a:solidFill>
              </a:rPr>
              <a:t>East Coast CC Gen 2</a:t>
            </a:r>
          </a:p>
        </p:txBody>
      </p:sp>
      <p:cxnSp>
        <p:nvCxnSpPr>
          <p:cNvPr id="32" name="Straight Connector 31"/>
          <p:cNvCxnSpPr>
            <a:cxnSpLocks/>
          </p:cNvCxnSpPr>
          <p:nvPr/>
        </p:nvCxnSpPr>
        <p:spPr>
          <a:xfrm>
            <a:off x="512883" y="2814853"/>
            <a:ext cx="3383280" cy="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a:cxnSpLocks/>
          </p:cNvCxnSpPr>
          <p:nvPr/>
        </p:nvCxnSpPr>
        <p:spPr>
          <a:xfrm>
            <a:off x="4304414" y="2814853"/>
            <a:ext cx="3584448" cy="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a:cxnSpLocks/>
          </p:cNvCxnSpPr>
          <p:nvPr/>
        </p:nvCxnSpPr>
        <p:spPr>
          <a:xfrm>
            <a:off x="8314696" y="2814853"/>
            <a:ext cx="3502152" cy="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sp>
        <p:nvSpPr>
          <p:cNvPr id="35" name="Footer Placeholder 16"/>
          <p:cNvSpPr txBox="1">
            <a:spLocks/>
          </p:cNvSpPr>
          <p:nvPr/>
        </p:nvSpPr>
        <p:spPr>
          <a:xfrm>
            <a:off x="1104417" y="6432462"/>
            <a:ext cx="3229587" cy="182880"/>
          </a:xfrm>
          <a:prstGeom prst="rect">
            <a:avLst/>
          </a:prstGeom>
        </p:spPr>
        <p:txBody>
          <a:bodyPr vert="horz" lIns="0" tIns="0" rIns="0" bIns="0" rtlCol="0" anchor="t" anchorCtr="0"/>
          <a:lstStyle>
            <a:defPPr>
              <a:defRPr lang="en-US"/>
            </a:defPPr>
            <a:lvl1pPr marL="0" marR="0" indent="0" algn="r" defTabSz="914400" rtl="0" eaLnBrk="1" fontAlgn="auto" latinLnBrk="0" hangingPunct="1">
              <a:lnSpc>
                <a:spcPct val="100000"/>
              </a:lnSpc>
              <a:spcBef>
                <a:spcPts val="0"/>
              </a:spcBef>
              <a:spcAft>
                <a:spcPts val="0"/>
              </a:spcAft>
              <a:buClrTx/>
              <a:buSzTx/>
              <a:buFontTx/>
              <a:buNone/>
              <a:tabLst/>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050">
                <a:solidFill>
                  <a:srgbClr val="63666A"/>
                </a:solidFill>
              </a:rPr>
              <a:t>Confidential General Electric Company</a:t>
            </a:r>
          </a:p>
        </p:txBody>
      </p:sp>
      <p:sp>
        <p:nvSpPr>
          <p:cNvPr id="27" name="Rectangle 26"/>
          <p:cNvSpPr/>
          <p:nvPr/>
        </p:nvSpPr>
        <p:spPr>
          <a:xfrm>
            <a:off x="313509" y="6303481"/>
            <a:ext cx="896982" cy="4108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3951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39"/>
          <p:cNvSpPr/>
          <p:nvPr/>
        </p:nvSpPr>
        <p:spPr>
          <a:xfrm>
            <a:off x="4645586" y="2757982"/>
            <a:ext cx="3822263" cy="1037003"/>
          </a:xfrm>
          <a:prstGeom prst="rect">
            <a:avLst/>
          </a:prstGeom>
          <a:solidFill>
            <a:srgbClr val="1E4191">
              <a:lumMod val="40000"/>
              <a:lumOff val="60000"/>
            </a:srgbClr>
          </a:solidFill>
          <a:ln w="3175" cap="flat" cmpd="sng" algn="ctr">
            <a:solidFill>
              <a:srgbClr val="1E4191">
                <a:shade val="50000"/>
              </a:srgbClr>
            </a:solidFill>
            <a:prstDash val="solid"/>
          </a:ln>
          <a:effectLst>
            <a:outerShdw blurRad="50800" dist="38100" dir="2700000" algn="tl" rotWithShape="0">
              <a:prstClr val="black">
                <a:alpha val="40000"/>
              </a:prstClr>
            </a:outerShdw>
          </a:effectLst>
        </p:spPr>
        <p:txBody>
          <a:bodyPr anchor="ctr"/>
          <a:lstStyle/>
          <a:p>
            <a:pPr algn="ctr" eaLnBrk="0" hangingPunct="0">
              <a:defRPr/>
            </a:pPr>
            <a:r>
              <a:rPr lang="en-US" sz="1200" b="1" kern="0" dirty="0">
                <a:solidFill>
                  <a:srgbClr val="FFFFFF"/>
                </a:solidFill>
                <a:latin typeface="+mj-lt"/>
              </a:rPr>
              <a:t>Advisory Steering Committee</a:t>
            </a:r>
          </a:p>
          <a:p>
            <a:pPr algn="ctr" eaLnBrk="0" hangingPunct="0">
              <a:defRPr/>
            </a:pPr>
            <a:r>
              <a:rPr lang="en-US" sz="900" kern="0" dirty="0">
                <a:solidFill>
                  <a:srgbClr val="FFFFFF"/>
                </a:solidFill>
                <a:latin typeface="+mj-lt"/>
              </a:rPr>
              <a:t>(M. Anderson, W. Baumgartner, H. </a:t>
            </a:r>
            <a:r>
              <a:rPr lang="en-US" sz="900" kern="0" dirty="0" err="1">
                <a:solidFill>
                  <a:srgbClr val="FFFFFF"/>
                </a:solidFill>
                <a:latin typeface="+mj-lt"/>
              </a:rPr>
              <a:t>Brem</a:t>
            </a:r>
            <a:r>
              <a:rPr lang="en-US" sz="900" kern="0" dirty="0">
                <a:solidFill>
                  <a:srgbClr val="FFFFFF"/>
                </a:solidFill>
                <a:latin typeface="+mj-lt"/>
              </a:rPr>
              <a:t>, C. Boyne, A. </a:t>
            </a:r>
            <a:r>
              <a:rPr lang="en-US" sz="900" kern="0" dirty="0" err="1">
                <a:solidFill>
                  <a:srgbClr val="FFFFFF"/>
                </a:solidFill>
                <a:latin typeface="+mj-lt"/>
              </a:rPr>
              <a:t>Deutschendorf</a:t>
            </a:r>
            <a:r>
              <a:rPr lang="en-US" sz="900" kern="0" dirty="0">
                <a:solidFill>
                  <a:srgbClr val="FFFFFF"/>
                </a:solidFill>
                <a:latin typeface="+mj-lt"/>
              </a:rPr>
              <a:t>, J. </a:t>
            </a:r>
            <a:r>
              <a:rPr lang="en-US" sz="900" kern="0" dirty="0" err="1">
                <a:solidFill>
                  <a:srgbClr val="FFFFFF"/>
                </a:solidFill>
                <a:latin typeface="+mj-lt"/>
              </a:rPr>
              <a:t>Efron</a:t>
            </a:r>
            <a:r>
              <a:rPr lang="en-US" sz="900" kern="0" dirty="0">
                <a:solidFill>
                  <a:srgbClr val="FFFFFF"/>
                </a:solidFill>
                <a:latin typeface="+mj-lt"/>
              </a:rPr>
              <a:t>, G. </a:t>
            </a:r>
            <a:r>
              <a:rPr lang="en-US" sz="900" kern="0" dirty="0" err="1">
                <a:solidFill>
                  <a:srgbClr val="FFFFFF"/>
                </a:solidFill>
                <a:latin typeface="+mj-lt"/>
              </a:rPr>
              <a:t>Kelen</a:t>
            </a:r>
            <a:r>
              <a:rPr lang="en-US" sz="900" kern="0" dirty="0">
                <a:solidFill>
                  <a:srgbClr val="FFFFFF"/>
                </a:solidFill>
                <a:latin typeface="+mj-lt"/>
              </a:rPr>
              <a:t>, C. Koch, K. Haller, M. Jacobs, J. McArthur, R. Miller, P. </a:t>
            </a:r>
            <a:r>
              <a:rPr lang="en-US" sz="900" kern="0" dirty="0" err="1">
                <a:solidFill>
                  <a:srgbClr val="FFFFFF"/>
                </a:solidFill>
                <a:latin typeface="+mj-lt"/>
              </a:rPr>
              <a:t>Pronovost</a:t>
            </a:r>
            <a:r>
              <a:rPr lang="en-US" sz="900" kern="0" dirty="0">
                <a:solidFill>
                  <a:srgbClr val="FFFFFF"/>
                </a:solidFill>
                <a:latin typeface="+mj-lt"/>
              </a:rPr>
              <a:t>,  C. Reuland,  J. Reitz,  A. Satin, and J. Scheulen</a:t>
            </a:r>
            <a:r>
              <a:rPr lang="en-US" sz="900" i="1" kern="0" dirty="0">
                <a:solidFill>
                  <a:srgbClr val="FFFFFF"/>
                </a:solidFill>
                <a:latin typeface="+mj-lt"/>
              </a:rPr>
              <a:t>)</a:t>
            </a:r>
          </a:p>
          <a:p>
            <a:pPr algn="ctr" eaLnBrk="0" hangingPunct="0">
              <a:defRPr/>
            </a:pPr>
            <a:r>
              <a:rPr lang="en-US" sz="900" i="1" kern="0" dirty="0">
                <a:solidFill>
                  <a:srgbClr val="FFFFFF"/>
                </a:solidFill>
                <a:latin typeface="+mj-lt"/>
              </a:rPr>
              <a:t>(Meet Monthly)</a:t>
            </a:r>
          </a:p>
        </p:txBody>
      </p:sp>
      <p:sp>
        <p:nvSpPr>
          <p:cNvPr id="41" name="Rectangle 40"/>
          <p:cNvSpPr/>
          <p:nvPr/>
        </p:nvSpPr>
        <p:spPr>
          <a:xfrm>
            <a:off x="3807384" y="4709383"/>
            <a:ext cx="2377440" cy="1473406"/>
          </a:xfrm>
          <a:prstGeom prst="rect">
            <a:avLst/>
          </a:prstGeom>
          <a:solidFill>
            <a:srgbClr val="FFFFFF">
              <a:lumMod val="95000"/>
            </a:srgbClr>
          </a:solidFill>
          <a:ln w="3175" cap="flat" cmpd="sng" algn="ctr">
            <a:solidFill>
              <a:srgbClr val="1E4191">
                <a:shade val="50000"/>
              </a:srgbClr>
            </a:solidFill>
            <a:prstDash val="solid"/>
          </a:ln>
          <a:effectLst>
            <a:outerShdw blurRad="50800" dist="38100" dir="2700000" algn="tl" rotWithShape="0">
              <a:prstClr val="black">
                <a:alpha val="40000"/>
              </a:prstClr>
            </a:outerShdw>
          </a:effectLst>
        </p:spPr>
        <p:txBody>
          <a:bodyPr anchor="t"/>
          <a:lstStyle/>
          <a:p>
            <a:pPr algn="ctr" eaLnBrk="0" hangingPunct="0">
              <a:defRPr/>
            </a:pPr>
            <a:r>
              <a:rPr lang="en-US" sz="1200" b="1" kern="0" dirty="0">
                <a:solidFill>
                  <a:srgbClr val="1E4191"/>
                </a:solidFill>
                <a:latin typeface="+mj-lt"/>
              </a:rPr>
              <a:t>Capacity Optimization Center Working Group</a:t>
            </a:r>
          </a:p>
          <a:p>
            <a:pPr algn="ctr" eaLnBrk="0" hangingPunct="0">
              <a:defRPr/>
            </a:pPr>
            <a:r>
              <a:rPr lang="en-US" sz="1200" i="1" kern="0" dirty="0">
                <a:solidFill>
                  <a:srgbClr val="1E4191"/>
                </a:solidFill>
                <a:latin typeface="+mj-lt"/>
              </a:rPr>
              <a:t>Chair: Mary Margaret Jacobs</a:t>
            </a:r>
          </a:p>
          <a:p>
            <a:pPr algn="ctr" eaLnBrk="0" hangingPunct="0">
              <a:defRPr/>
            </a:pPr>
            <a:endParaRPr lang="en-US" sz="1200" i="1" kern="0" dirty="0">
              <a:solidFill>
                <a:srgbClr val="1E4191"/>
              </a:solidFill>
              <a:latin typeface="+mj-lt"/>
            </a:endParaRPr>
          </a:p>
          <a:p>
            <a:pPr algn="ctr" eaLnBrk="0" hangingPunct="0">
              <a:defRPr/>
            </a:pPr>
            <a:r>
              <a:rPr lang="en-US" sz="1200" dirty="0">
                <a:latin typeface="+mj-lt"/>
              </a:rPr>
              <a:t>Resource to oversee, predict and aid in patient flow</a:t>
            </a:r>
          </a:p>
        </p:txBody>
      </p:sp>
      <p:sp>
        <p:nvSpPr>
          <p:cNvPr id="43" name="Rectangle 42"/>
          <p:cNvSpPr/>
          <p:nvPr/>
        </p:nvSpPr>
        <p:spPr>
          <a:xfrm>
            <a:off x="6931584" y="4709385"/>
            <a:ext cx="2377440" cy="1473405"/>
          </a:xfrm>
          <a:prstGeom prst="rect">
            <a:avLst/>
          </a:prstGeom>
          <a:solidFill>
            <a:srgbClr val="FFFFFF">
              <a:lumMod val="95000"/>
            </a:srgbClr>
          </a:solidFill>
          <a:ln w="3175" cap="flat" cmpd="sng" algn="ctr">
            <a:solidFill>
              <a:srgbClr val="1E4191">
                <a:shade val="50000"/>
              </a:srgbClr>
            </a:solidFill>
            <a:prstDash val="solid"/>
          </a:ln>
          <a:effectLst>
            <a:outerShdw blurRad="50800" dist="38100" dir="2700000" algn="tl" rotWithShape="0">
              <a:prstClr val="black">
                <a:alpha val="40000"/>
              </a:prstClr>
            </a:outerShdw>
          </a:effectLst>
        </p:spPr>
        <p:txBody>
          <a:bodyPr anchor="t"/>
          <a:lstStyle/>
          <a:p>
            <a:pPr algn="ctr" eaLnBrk="0" hangingPunct="0">
              <a:defRPr/>
            </a:pPr>
            <a:r>
              <a:rPr lang="en-US" sz="1200" b="1" kern="0" dirty="0">
                <a:solidFill>
                  <a:srgbClr val="1E4191"/>
                </a:solidFill>
                <a:latin typeface="+mj-lt"/>
              </a:rPr>
              <a:t>Capacity Optimization Working Group</a:t>
            </a:r>
          </a:p>
          <a:p>
            <a:pPr algn="ctr" eaLnBrk="0" hangingPunct="0">
              <a:defRPr/>
            </a:pPr>
            <a:r>
              <a:rPr lang="en-US" sz="1200" i="1" kern="0" dirty="0">
                <a:solidFill>
                  <a:srgbClr val="1E4191"/>
                </a:solidFill>
                <a:latin typeface="+mj-lt"/>
              </a:rPr>
              <a:t>Chair: Jim Scheulen</a:t>
            </a:r>
          </a:p>
          <a:p>
            <a:pPr algn="ctr" eaLnBrk="0" hangingPunct="0">
              <a:defRPr/>
            </a:pPr>
            <a:endParaRPr lang="en-US" sz="1200" i="1" kern="0" dirty="0">
              <a:solidFill>
                <a:srgbClr val="1E4191"/>
              </a:solidFill>
              <a:latin typeface="+mj-lt"/>
            </a:endParaRPr>
          </a:p>
          <a:p>
            <a:pPr algn="ctr" eaLnBrk="0" hangingPunct="0">
              <a:defRPr/>
            </a:pPr>
            <a:r>
              <a:rPr lang="en-US" sz="1200" dirty="0">
                <a:latin typeface="+mj-lt"/>
              </a:rPr>
              <a:t>Prioritize operational improvements to change patient flow systemically</a:t>
            </a:r>
            <a:endParaRPr lang="en-US" sz="1200" b="1" kern="0" dirty="0">
              <a:solidFill>
                <a:srgbClr val="1E4191"/>
              </a:solidFill>
              <a:latin typeface="+mj-lt"/>
            </a:endParaRPr>
          </a:p>
        </p:txBody>
      </p:sp>
      <p:cxnSp>
        <p:nvCxnSpPr>
          <p:cNvPr id="47" name="Elbow Connector 46"/>
          <p:cNvCxnSpPr>
            <a:stCxn id="43" idx="0"/>
            <a:endCxn id="40" idx="2"/>
          </p:cNvCxnSpPr>
          <p:nvPr/>
        </p:nvCxnSpPr>
        <p:spPr>
          <a:xfrm rot="16200000" flipV="1">
            <a:off x="6881311" y="3470391"/>
            <a:ext cx="914400" cy="1563587"/>
          </a:xfrm>
          <a:prstGeom prst="bentConnector3">
            <a:avLst>
              <a:gd name="adj1" fmla="val 50000"/>
            </a:avLst>
          </a:prstGeom>
          <a:noFill/>
          <a:ln w="25400" cap="flat" cmpd="sng" algn="ctr">
            <a:solidFill>
              <a:srgbClr val="4583D1"/>
            </a:solidFill>
            <a:prstDash val="solid"/>
            <a:tailEnd type="arrow"/>
          </a:ln>
          <a:effectLst>
            <a:outerShdw blurRad="40000" dist="20000" dir="5400000" rotWithShape="0">
              <a:srgbClr val="000000">
                <a:alpha val="38000"/>
              </a:srgbClr>
            </a:outerShdw>
          </a:effectLst>
        </p:spPr>
      </p:cxnSp>
      <p:cxnSp>
        <p:nvCxnSpPr>
          <p:cNvPr id="48" name="Elbow Connector 47"/>
          <p:cNvCxnSpPr>
            <a:stCxn id="41" idx="0"/>
            <a:endCxn id="40" idx="2"/>
          </p:cNvCxnSpPr>
          <p:nvPr/>
        </p:nvCxnSpPr>
        <p:spPr>
          <a:xfrm rot="5400000" flipH="1" flipV="1">
            <a:off x="5319212" y="3471879"/>
            <a:ext cx="914399" cy="1560613"/>
          </a:xfrm>
          <a:prstGeom prst="bentConnector3">
            <a:avLst>
              <a:gd name="adj1" fmla="val 50000"/>
            </a:avLst>
          </a:prstGeom>
          <a:noFill/>
          <a:ln w="25400" cap="flat" cmpd="sng" algn="ctr">
            <a:solidFill>
              <a:srgbClr val="4583D1"/>
            </a:solidFill>
            <a:prstDash val="solid"/>
            <a:tailEnd type="arrow"/>
          </a:ln>
          <a:effectLst>
            <a:outerShdw blurRad="40000" dist="20000" dir="5400000" rotWithShape="0">
              <a:srgbClr val="000000">
                <a:alpha val="38000"/>
              </a:srgbClr>
            </a:outerShdw>
          </a:effectLst>
        </p:spPr>
      </p:cxnSp>
      <p:sp>
        <p:nvSpPr>
          <p:cNvPr id="53" name="Rectangle 52"/>
          <p:cNvSpPr/>
          <p:nvPr/>
        </p:nvSpPr>
        <p:spPr>
          <a:xfrm>
            <a:off x="2052244" y="2514631"/>
            <a:ext cx="1609488" cy="1151256"/>
          </a:xfrm>
          <a:prstGeom prst="rect">
            <a:avLst/>
          </a:prstGeom>
          <a:solidFill>
            <a:srgbClr val="1E4191"/>
          </a:solidFill>
          <a:ln w="3175" cap="flat" cmpd="sng" algn="ctr">
            <a:solidFill>
              <a:srgbClr val="1E4191">
                <a:shade val="50000"/>
              </a:srgbClr>
            </a:solidFill>
            <a:prstDash val="solid"/>
          </a:ln>
          <a:effectLst>
            <a:outerShdw blurRad="50800" dist="38100" dir="2700000" algn="tl" rotWithShape="0">
              <a:prstClr val="black">
                <a:alpha val="40000"/>
              </a:prstClr>
            </a:outerShdw>
          </a:effectLst>
        </p:spPr>
        <p:txBody>
          <a:bodyPr anchor="ctr"/>
          <a:lstStyle/>
          <a:p>
            <a:pPr algn="ctr" eaLnBrk="0" hangingPunct="0">
              <a:defRPr/>
            </a:pPr>
            <a:r>
              <a:rPr lang="en-US" sz="1100" b="1" kern="0" dirty="0">
                <a:solidFill>
                  <a:srgbClr val="FFFFFF"/>
                </a:solidFill>
                <a:latin typeface="+mj-lt"/>
              </a:rPr>
              <a:t>Project Leadership</a:t>
            </a:r>
            <a:endParaRPr lang="en-US" sz="1100" b="1" kern="0" dirty="0">
              <a:solidFill>
                <a:prstClr val="white"/>
              </a:solidFill>
              <a:latin typeface="+mj-lt"/>
            </a:endParaRPr>
          </a:p>
          <a:p>
            <a:pPr algn="ctr" eaLnBrk="0" hangingPunct="0">
              <a:defRPr/>
            </a:pPr>
            <a:r>
              <a:rPr lang="en-US" sz="900" dirty="0">
                <a:solidFill>
                  <a:prstClr val="white"/>
                </a:solidFill>
                <a:latin typeface="+mj-lt"/>
              </a:rPr>
              <a:t>Jim Scheulen &amp; Mary Margaret Jacobs</a:t>
            </a:r>
          </a:p>
          <a:p>
            <a:pPr algn="ctr" eaLnBrk="0" hangingPunct="0">
              <a:defRPr/>
            </a:pPr>
            <a:r>
              <a:rPr lang="en-US" sz="900" dirty="0">
                <a:solidFill>
                  <a:prstClr val="white"/>
                </a:solidFill>
                <a:latin typeface="+mj-lt"/>
              </a:rPr>
              <a:t>David </a:t>
            </a:r>
            <a:r>
              <a:rPr lang="en-US" sz="900" dirty="0" err="1">
                <a:solidFill>
                  <a:prstClr val="white"/>
                </a:solidFill>
                <a:latin typeface="+mj-lt"/>
              </a:rPr>
              <a:t>Efron</a:t>
            </a:r>
            <a:endParaRPr lang="en-US" sz="900" dirty="0">
              <a:solidFill>
                <a:prstClr val="white"/>
              </a:solidFill>
              <a:latin typeface="+mj-lt"/>
            </a:endParaRPr>
          </a:p>
        </p:txBody>
      </p:sp>
      <p:sp>
        <p:nvSpPr>
          <p:cNvPr id="54" name="Flowchart: Process 53"/>
          <p:cNvSpPr/>
          <p:nvPr/>
        </p:nvSpPr>
        <p:spPr>
          <a:xfrm>
            <a:off x="2052244" y="1480248"/>
            <a:ext cx="1609488" cy="841248"/>
          </a:xfrm>
          <a:prstGeom prst="flowChartProcess">
            <a:avLst/>
          </a:prstGeom>
          <a:solidFill>
            <a:srgbClr val="1E4191"/>
          </a:solidFill>
          <a:ln w="3175" cap="flat" cmpd="sng" algn="ctr">
            <a:solidFill>
              <a:srgbClr val="4583D1">
                <a:shade val="50000"/>
              </a:srgbClr>
            </a:solidFill>
            <a:prstDash val="solid"/>
          </a:ln>
          <a:effectLst/>
        </p:spPr>
        <p:txBody>
          <a:bodyPr rtlCol="0" anchor="ctr"/>
          <a:lstStyle/>
          <a:p>
            <a:pPr algn="ctr" eaLnBrk="0" hangingPunct="0">
              <a:defRPr/>
            </a:pPr>
            <a:r>
              <a:rPr lang="en-US" sz="1100" b="1" kern="0" dirty="0">
                <a:solidFill>
                  <a:srgbClr val="FFFFFF"/>
                </a:solidFill>
                <a:latin typeface="+mj-lt"/>
              </a:rPr>
              <a:t>Executive Sponsors</a:t>
            </a:r>
          </a:p>
          <a:p>
            <a:pPr algn="ctr" eaLnBrk="0" hangingPunct="0">
              <a:defRPr/>
            </a:pPr>
            <a:r>
              <a:rPr lang="en-US" sz="900" kern="0" dirty="0">
                <a:solidFill>
                  <a:srgbClr val="FFFFFF"/>
                </a:solidFill>
                <a:latin typeface="+mj-lt"/>
              </a:rPr>
              <a:t>Judy Reitz</a:t>
            </a:r>
          </a:p>
        </p:txBody>
      </p:sp>
      <p:cxnSp>
        <p:nvCxnSpPr>
          <p:cNvPr id="61" name="Straight Arrow Connector 60"/>
          <p:cNvCxnSpPr>
            <a:stCxn id="53" idx="0"/>
            <a:endCxn id="54" idx="2"/>
          </p:cNvCxnSpPr>
          <p:nvPr/>
        </p:nvCxnSpPr>
        <p:spPr>
          <a:xfrm flipV="1">
            <a:off x="2856988" y="2321498"/>
            <a:ext cx="0" cy="193135"/>
          </a:xfrm>
          <a:prstGeom prst="straightConnector1">
            <a:avLst/>
          </a:prstGeom>
          <a:noFill/>
          <a:ln w="25400" cap="flat" cmpd="sng" algn="ctr">
            <a:solidFill>
              <a:srgbClr val="4583D1"/>
            </a:solidFill>
            <a:prstDash val="solid"/>
            <a:tailEnd type="arrow"/>
          </a:ln>
          <a:effectLst>
            <a:outerShdw blurRad="40000" dist="20000" dir="5400000" rotWithShape="0">
              <a:srgbClr val="000000">
                <a:alpha val="38000"/>
              </a:srgbClr>
            </a:outerShdw>
          </a:effectLst>
        </p:spPr>
      </p:cxnSp>
      <p:sp>
        <p:nvSpPr>
          <p:cNvPr id="66" name="Rectangle 65"/>
          <p:cNvSpPr/>
          <p:nvPr/>
        </p:nvSpPr>
        <p:spPr>
          <a:xfrm>
            <a:off x="4645586" y="1480248"/>
            <a:ext cx="3822263" cy="844552"/>
          </a:xfrm>
          <a:prstGeom prst="rect">
            <a:avLst/>
          </a:prstGeom>
          <a:solidFill>
            <a:srgbClr val="1E4191">
              <a:lumMod val="40000"/>
              <a:lumOff val="60000"/>
            </a:srgbClr>
          </a:solidFill>
          <a:ln w="3175" cap="flat" cmpd="sng" algn="ctr">
            <a:solidFill>
              <a:srgbClr val="1E4191">
                <a:shade val="50000"/>
              </a:srgbClr>
            </a:solidFill>
            <a:prstDash val="solid"/>
          </a:ln>
          <a:effectLst>
            <a:outerShdw blurRad="50800" dist="38100" dir="2700000" algn="tl" rotWithShape="0">
              <a:prstClr val="black">
                <a:alpha val="40000"/>
              </a:prstClr>
            </a:outerShdw>
          </a:effectLst>
        </p:spPr>
        <p:txBody>
          <a:bodyPr anchor="ctr"/>
          <a:lstStyle/>
          <a:p>
            <a:pPr algn="ctr" eaLnBrk="0" hangingPunct="0">
              <a:defRPr/>
            </a:pPr>
            <a:r>
              <a:rPr lang="en-US" sz="1200" b="1" kern="0" dirty="0">
                <a:solidFill>
                  <a:srgbClr val="FFFFFF"/>
                </a:solidFill>
                <a:latin typeface="+mj-lt"/>
              </a:rPr>
              <a:t>Capacity Optimization Steering Committee</a:t>
            </a:r>
          </a:p>
          <a:p>
            <a:pPr algn="ctr" eaLnBrk="0" hangingPunct="0">
              <a:defRPr/>
            </a:pPr>
            <a:r>
              <a:rPr lang="en-US" sz="900" kern="0" dirty="0">
                <a:solidFill>
                  <a:srgbClr val="FFFFFF"/>
                </a:solidFill>
                <a:latin typeface="+mj-lt"/>
              </a:rPr>
              <a:t>(W. Baumgartner, K. Haller, M. Jacobs, R. Miller, S. Reel,  J. Reitz, J. Scheulen</a:t>
            </a:r>
            <a:r>
              <a:rPr lang="en-US" sz="900" i="1" kern="0" dirty="0">
                <a:solidFill>
                  <a:srgbClr val="FFFFFF"/>
                </a:solidFill>
                <a:latin typeface="+mj-lt"/>
              </a:rPr>
              <a:t>)</a:t>
            </a:r>
          </a:p>
          <a:p>
            <a:pPr algn="ctr" eaLnBrk="0" hangingPunct="0">
              <a:defRPr/>
            </a:pPr>
            <a:r>
              <a:rPr lang="en-US" sz="900" i="1" kern="0" dirty="0">
                <a:solidFill>
                  <a:srgbClr val="FFFFFF"/>
                </a:solidFill>
                <a:latin typeface="+mj-lt"/>
              </a:rPr>
              <a:t>(Meet Monthly)</a:t>
            </a:r>
          </a:p>
        </p:txBody>
      </p:sp>
      <p:cxnSp>
        <p:nvCxnSpPr>
          <p:cNvPr id="67" name="Straight Arrow Connector 66"/>
          <p:cNvCxnSpPr>
            <a:stCxn id="54" idx="3"/>
            <a:endCxn id="66" idx="1"/>
          </p:cNvCxnSpPr>
          <p:nvPr/>
        </p:nvCxnSpPr>
        <p:spPr>
          <a:xfrm>
            <a:off x="3661732" y="1900873"/>
            <a:ext cx="983852" cy="1652"/>
          </a:xfrm>
          <a:prstGeom prst="straightConnector1">
            <a:avLst/>
          </a:prstGeom>
          <a:noFill/>
          <a:ln w="25400" cap="flat" cmpd="sng" algn="ctr">
            <a:solidFill>
              <a:srgbClr val="4583D1"/>
            </a:solidFill>
            <a:prstDash val="solid"/>
            <a:tailEnd type="arrow"/>
          </a:ln>
          <a:effectLst>
            <a:outerShdw blurRad="40000" dist="20000" dir="5400000" rotWithShape="0">
              <a:srgbClr val="000000">
                <a:alpha val="38000"/>
              </a:srgbClr>
            </a:outerShdw>
          </a:effectLst>
        </p:spPr>
      </p:cxnSp>
      <p:sp>
        <p:nvSpPr>
          <p:cNvPr id="68" name="Flowchart: Process 67"/>
          <p:cNvSpPr/>
          <p:nvPr/>
        </p:nvSpPr>
        <p:spPr>
          <a:xfrm>
            <a:off x="2052244" y="3848203"/>
            <a:ext cx="1606114" cy="962783"/>
          </a:xfrm>
          <a:prstGeom prst="flowChartProcess">
            <a:avLst/>
          </a:prstGeom>
          <a:solidFill>
            <a:srgbClr val="1E4191"/>
          </a:solidFill>
          <a:ln w="3175" cap="flat" cmpd="sng" algn="ctr">
            <a:solidFill>
              <a:srgbClr val="4583D1">
                <a:shade val="50000"/>
              </a:srgbClr>
            </a:solidFill>
            <a:prstDash val="solid"/>
          </a:ln>
          <a:effectLst/>
        </p:spPr>
        <p:txBody>
          <a:bodyPr rtlCol="0" anchor="ctr"/>
          <a:lstStyle/>
          <a:p>
            <a:pPr algn="ctr" eaLnBrk="0" hangingPunct="0">
              <a:defRPr/>
            </a:pPr>
            <a:r>
              <a:rPr lang="en-US" sz="1050" b="1" kern="0" dirty="0">
                <a:solidFill>
                  <a:prstClr val="white"/>
                </a:solidFill>
                <a:latin typeface="+mj-lt"/>
              </a:rPr>
              <a:t>Reports To:</a:t>
            </a:r>
          </a:p>
          <a:p>
            <a:pPr algn="ctr" eaLnBrk="0" hangingPunct="0">
              <a:defRPr/>
            </a:pPr>
            <a:r>
              <a:rPr lang="en-US" sz="1050" i="1" kern="0" dirty="0">
                <a:solidFill>
                  <a:prstClr val="white"/>
                </a:solidFill>
                <a:latin typeface="+mj-lt"/>
              </a:rPr>
              <a:t>Clinical Admin/DON’s</a:t>
            </a:r>
          </a:p>
          <a:p>
            <a:pPr algn="ctr" eaLnBrk="0" hangingPunct="0">
              <a:defRPr/>
            </a:pPr>
            <a:r>
              <a:rPr lang="en-US" sz="1050" i="1" kern="0" dirty="0">
                <a:solidFill>
                  <a:prstClr val="white"/>
                </a:solidFill>
                <a:latin typeface="+mj-lt"/>
              </a:rPr>
              <a:t>Management Committee</a:t>
            </a:r>
          </a:p>
        </p:txBody>
      </p:sp>
      <p:cxnSp>
        <p:nvCxnSpPr>
          <p:cNvPr id="69" name="Straight Arrow Connector 68"/>
          <p:cNvCxnSpPr>
            <a:stCxn id="53" idx="2"/>
            <a:endCxn id="68" idx="0"/>
          </p:cNvCxnSpPr>
          <p:nvPr/>
        </p:nvCxnSpPr>
        <p:spPr>
          <a:xfrm flipH="1">
            <a:off x="2855303" y="3665888"/>
            <a:ext cx="1687" cy="182315"/>
          </a:xfrm>
          <a:prstGeom prst="straightConnector1">
            <a:avLst/>
          </a:prstGeom>
          <a:noFill/>
          <a:ln w="25400" cap="flat" cmpd="sng" algn="ctr">
            <a:solidFill>
              <a:srgbClr val="4583D1"/>
            </a:solidFill>
            <a:prstDash val="solid"/>
            <a:tailEnd type="arrow"/>
          </a:ln>
          <a:effectLst>
            <a:outerShdw blurRad="40000" dist="20000" dir="5400000" rotWithShape="0">
              <a:srgbClr val="000000">
                <a:alpha val="38000"/>
              </a:srgbClr>
            </a:outerShdw>
          </a:effectLst>
        </p:spPr>
      </p:cxnSp>
      <p:cxnSp>
        <p:nvCxnSpPr>
          <p:cNvPr id="70" name="Straight Arrow Connector 69"/>
          <p:cNvCxnSpPr>
            <a:stCxn id="40" idx="0"/>
            <a:endCxn id="66" idx="2"/>
          </p:cNvCxnSpPr>
          <p:nvPr/>
        </p:nvCxnSpPr>
        <p:spPr>
          <a:xfrm flipV="1">
            <a:off x="6556716" y="2324801"/>
            <a:ext cx="0" cy="433181"/>
          </a:xfrm>
          <a:prstGeom prst="straightConnector1">
            <a:avLst/>
          </a:prstGeom>
          <a:noFill/>
          <a:ln w="25400" cap="flat" cmpd="sng" algn="ctr">
            <a:solidFill>
              <a:srgbClr val="4583D1"/>
            </a:solidFill>
            <a:prstDash val="solid"/>
            <a:tailEnd type="arrow"/>
          </a:ln>
          <a:effectLst>
            <a:outerShdw blurRad="40000" dist="20000" dir="5400000" rotWithShape="0">
              <a:srgbClr val="000000">
                <a:alpha val="38000"/>
              </a:srgbClr>
            </a:outerShdw>
          </a:effectLst>
        </p:spPr>
      </p:cxnSp>
      <p:sp>
        <p:nvSpPr>
          <p:cNvPr id="8" name="Title 7"/>
          <p:cNvSpPr>
            <a:spLocks noGrp="1"/>
          </p:cNvSpPr>
          <p:nvPr>
            <p:ph type="title"/>
          </p:nvPr>
        </p:nvSpPr>
        <p:spPr>
          <a:xfrm>
            <a:off x="545071" y="537480"/>
            <a:ext cx="9551429" cy="652779"/>
          </a:xfrm>
        </p:spPr>
        <p:txBody>
          <a:bodyPr anchor="b"/>
          <a:lstStyle/>
          <a:p>
            <a:r>
              <a:rPr lang="en-US" sz="3000" dirty="0"/>
              <a:t>Structure: Capacity Optimization (Implementation)</a:t>
            </a:r>
            <a:endParaRPr lang="en-US" sz="3000" dirty="0">
              <a:solidFill>
                <a:srgbClr val="00B0F0"/>
              </a:solidFill>
            </a:endParaRPr>
          </a:p>
        </p:txBody>
      </p:sp>
      <p:sp>
        <p:nvSpPr>
          <p:cNvPr id="21" name="Slide Number Placeholder 2"/>
          <p:cNvSpPr>
            <a:spLocks noGrp="1"/>
          </p:cNvSpPr>
          <p:nvPr>
            <p:ph type="sldNum" sz="quarter" idx="12"/>
          </p:nvPr>
        </p:nvSpPr>
        <p:spPr>
          <a:xfrm>
            <a:off x="8191500" y="6466494"/>
            <a:ext cx="1905000" cy="304800"/>
          </a:xfrm>
          <a:prstGeom prst="rect">
            <a:avLst/>
          </a:prstGeom>
        </p:spPr>
        <p:txBody>
          <a:bodyPr/>
          <a:lstStyle/>
          <a:p>
            <a:pPr algn="r">
              <a:defRPr/>
            </a:pPr>
            <a:fld id="{F8D06C2D-6FCF-4E35-84E0-90A8C750A24F}" type="slidenum">
              <a:rPr lang="en-US" sz="1200">
                <a:latin typeface="+mj-lt"/>
              </a:rPr>
              <a:pPr algn="r">
                <a:defRPr/>
              </a:pPr>
              <a:t>57</a:t>
            </a:fld>
            <a:endParaRPr lang="en-US" sz="1200" dirty="0">
              <a:latin typeface="+mj-lt"/>
            </a:endParaRPr>
          </a:p>
        </p:txBody>
      </p:sp>
      <p:sp>
        <p:nvSpPr>
          <p:cNvPr id="19" name="Rectangle 18"/>
          <p:cNvSpPr/>
          <p:nvPr/>
        </p:nvSpPr>
        <p:spPr>
          <a:xfrm>
            <a:off x="4677317" y="6293252"/>
            <a:ext cx="3822263" cy="344851"/>
          </a:xfrm>
          <a:prstGeom prst="rect">
            <a:avLst/>
          </a:prstGeom>
          <a:solidFill>
            <a:schemeClr val="accent3"/>
          </a:solidFill>
          <a:ln w="3175" cap="flat" cmpd="sng" algn="ctr">
            <a:noFill/>
            <a:prstDash val="solid"/>
          </a:ln>
          <a:effectLst>
            <a:outerShdw blurRad="50800" dist="38100" dir="2700000" algn="tl" rotWithShape="0">
              <a:prstClr val="black">
                <a:alpha val="40000"/>
              </a:prstClr>
            </a:outerShdw>
          </a:effectLst>
        </p:spPr>
        <p:txBody>
          <a:bodyPr anchor="ctr"/>
          <a:lstStyle/>
          <a:p>
            <a:pPr algn="ctr" eaLnBrk="0" hangingPunct="0">
              <a:defRPr/>
            </a:pPr>
            <a:r>
              <a:rPr lang="en-US" sz="2400" i="1" kern="0" dirty="0">
                <a:solidFill>
                  <a:srgbClr val="FFFFFF"/>
                </a:solidFill>
                <a:latin typeface="+mj-lt"/>
              </a:rPr>
              <a:t>Culture Change</a:t>
            </a:r>
          </a:p>
        </p:txBody>
      </p:sp>
      <p:sp>
        <p:nvSpPr>
          <p:cNvPr id="18" name="Rectangle 17"/>
          <p:cNvSpPr/>
          <p:nvPr/>
        </p:nvSpPr>
        <p:spPr>
          <a:xfrm>
            <a:off x="313509" y="6303481"/>
            <a:ext cx="896982" cy="4108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38207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9196" y="731827"/>
            <a:ext cx="9462222" cy="357583"/>
          </a:xfrm>
        </p:spPr>
        <p:txBody>
          <a:bodyPr anchor="t"/>
          <a:lstStyle/>
          <a:p>
            <a:r>
              <a:rPr lang="en-US" dirty="0"/>
              <a:t>Structure: Capacity Optimization (Sustainment)</a:t>
            </a:r>
          </a:p>
        </p:txBody>
      </p:sp>
      <p:grpSp>
        <p:nvGrpSpPr>
          <p:cNvPr id="3" name="Group 2"/>
          <p:cNvGrpSpPr/>
          <p:nvPr/>
        </p:nvGrpSpPr>
        <p:grpSpPr>
          <a:xfrm>
            <a:off x="1983783" y="1456840"/>
            <a:ext cx="8556614" cy="5332401"/>
            <a:chOff x="1690687" y="1220232"/>
            <a:chExt cx="8849710" cy="5569010"/>
          </a:xfrm>
        </p:grpSpPr>
        <p:sp>
          <p:nvSpPr>
            <p:cNvPr id="37" name="Rectangle: Rounded Corners 36"/>
            <p:cNvSpPr/>
            <p:nvPr/>
          </p:nvSpPr>
          <p:spPr bwMode="auto">
            <a:xfrm>
              <a:off x="1690687" y="4290933"/>
              <a:ext cx="8777288" cy="2490867"/>
            </a:xfrm>
            <a:prstGeom prst="roundRect">
              <a:avLst>
                <a:gd name="adj" fmla="val 8869"/>
              </a:avLst>
            </a:prstGeom>
            <a:solidFill>
              <a:srgbClr val="C9D8F7"/>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vert270"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1400" b="1" dirty="0">
                  <a:latin typeface="+mj-lt"/>
                </a:rPr>
                <a:t>Functional/</a:t>
              </a:r>
            </a:p>
            <a:p>
              <a:pPr algn="ctr" eaLnBrk="0" fontAlgn="base" hangingPunct="0">
                <a:spcBef>
                  <a:spcPct val="0"/>
                </a:spcBef>
                <a:spcAft>
                  <a:spcPct val="0"/>
                </a:spcAft>
              </a:pPr>
              <a:r>
                <a:rPr lang="en-US" sz="1400" b="1" dirty="0">
                  <a:latin typeface="+mj-lt"/>
                </a:rPr>
                <a:t>Departmental</a:t>
              </a:r>
              <a:r>
                <a:rPr lang="en-US" sz="2400" dirty="0">
                  <a:latin typeface="+mj-lt"/>
                </a:rPr>
                <a:t> </a:t>
              </a:r>
            </a:p>
          </p:txBody>
        </p:sp>
        <p:sp>
          <p:nvSpPr>
            <p:cNvPr id="36" name="Rectangle: Rounded Corners 35"/>
            <p:cNvSpPr/>
            <p:nvPr/>
          </p:nvSpPr>
          <p:spPr bwMode="auto">
            <a:xfrm>
              <a:off x="1752599" y="2971800"/>
              <a:ext cx="8715376" cy="1144094"/>
            </a:xfrm>
            <a:prstGeom prst="roundRect">
              <a:avLst/>
            </a:prstGeom>
            <a:solidFill>
              <a:srgbClr val="C9D8F7"/>
            </a:solidFill>
            <a:ln w="2857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vert270"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1400" b="1" dirty="0">
                  <a:latin typeface="+mj-lt"/>
                </a:rPr>
                <a:t>Hospital</a:t>
              </a:r>
            </a:p>
          </p:txBody>
        </p:sp>
        <p:sp>
          <p:nvSpPr>
            <p:cNvPr id="5" name="Rectangle: Rounded Corners 4"/>
            <p:cNvSpPr/>
            <p:nvPr/>
          </p:nvSpPr>
          <p:spPr>
            <a:xfrm>
              <a:off x="2363220" y="3146840"/>
              <a:ext cx="5256840" cy="798263"/>
            </a:xfrm>
            <a:prstGeom prst="roundRect">
              <a:avLst/>
            </a:prstGeom>
            <a:solidFill>
              <a:srgbClr val="99BE78"/>
            </a:solidFill>
            <a:ln w="3175" cap="flat" cmpd="sng" algn="ctr">
              <a:solidFill>
                <a:srgbClr val="1E4191">
                  <a:shade val="50000"/>
                </a:srgbClr>
              </a:solidFill>
              <a:prstDash val="solid"/>
            </a:ln>
            <a:effectLst>
              <a:outerShdw blurRad="50800" dist="38100" dir="2700000" algn="tl" rotWithShape="0">
                <a:prstClr val="black">
                  <a:alpha val="40000"/>
                </a:prstClr>
              </a:outerShdw>
            </a:effectLst>
          </p:spPr>
          <p:txBody>
            <a:bodyPr anchor="ctr"/>
            <a:lstStyle/>
            <a:p>
              <a:pPr algn="ctr">
                <a:defRPr/>
              </a:pPr>
              <a:r>
                <a:rPr lang="en-US" sz="1600" b="1" kern="0" dirty="0">
                  <a:latin typeface="+mj-lt"/>
                </a:rPr>
                <a:t>Capacity Management Committee</a:t>
              </a:r>
            </a:p>
            <a:p>
              <a:pPr algn="ctr">
                <a:defRPr/>
              </a:pPr>
              <a:r>
                <a:rPr lang="en-US" sz="1200" kern="0" dirty="0">
                  <a:latin typeface="+mj-lt"/>
                </a:rPr>
                <a:t>(DONs, Admin, Vice Chairs)</a:t>
              </a:r>
            </a:p>
          </p:txBody>
        </p:sp>
        <p:sp>
          <p:nvSpPr>
            <p:cNvPr id="7" name="Rectangle: Rounded Corners 6"/>
            <p:cNvSpPr/>
            <p:nvPr/>
          </p:nvSpPr>
          <p:spPr>
            <a:xfrm>
              <a:off x="2362200" y="1220232"/>
              <a:ext cx="5257801" cy="735544"/>
            </a:xfrm>
            <a:prstGeom prst="roundRect">
              <a:avLst/>
            </a:prstGeom>
            <a:solidFill>
              <a:schemeClr val="bg1">
                <a:lumMod val="75000"/>
              </a:schemeClr>
            </a:solidFill>
            <a:ln w="3175" cap="flat" cmpd="sng" algn="ctr">
              <a:noFill/>
              <a:prstDash val="solid"/>
            </a:ln>
            <a:effectLst>
              <a:outerShdw blurRad="50800" dist="38100" dir="2700000" algn="tl" rotWithShape="0">
                <a:prstClr val="black">
                  <a:alpha val="40000"/>
                </a:prstClr>
              </a:outerShdw>
            </a:effectLst>
          </p:spPr>
          <p:txBody>
            <a:bodyPr anchor="ctr"/>
            <a:lstStyle/>
            <a:p>
              <a:pPr algn="ctr">
                <a:defRPr/>
              </a:pPr>
              <a:r>
                <a:rPr lang="en-US" sz="1600" b="1" kern="0" dirty="0">
                  <a:latin typeface="+mj-lt"/>
                </a:rPr>
                <a:t>Capacity Optimization Executive Committee</a:t>
              </a:r>
            </a:p>
            <a:p>
              <a:pPr algn="ctr">
                <a:defRPr/>
              </a:pPr>
              <a:r>
                <a:rPr lang="en-US" sz="1200" kern="0" dirty="0">
                  <a:latin typeface="+mj-lt"/>
                </a:rPr>
                <a:t>(R. Peterson, R. Miller, C. </a:t>
              </a:r>
              <a:r>
                <a:rPr lang="en-US" sz="1200" kern="0" dirty="0" err="1">
                  <a:latin typeface="+mj-lt"/>
                </a:rPr>
                <a:t>Reuland</a:t>
              </a:r>
              <a:r>
                <a:rPr lang="en-US" sz="1200" kern="0" dirty="0">
                  <a:latin typeface="+mj-lt"/>
                </a:rPr>
                <a:t>, D. Baker, P. Hill, J. </a:t>
              </a:r>
              <a:r>
                <a:rPr lang="en-US" sz="1200" kern="0" dirty="0" err="1">
                  <a:latin typeface="+mj-lt"/>
                </a:rPr>
                <a:t>Scheulen</a:t>
              </a:r>
              <a:r>
                <a:rPr lang="en-US" sz="1200" kern="0" dirty="0">
                  <a:latin typeface="+mj-lt"/>
                </a:rPr>
                <a:t>, M. Jacobs, D. </a:t>
              </a:r>
              <a:r>
                <a:rPr lang="en-US" sz="1200" kern="0" dirty="0" err="1">
                  <a:latin typeface="+mj-lt"/>
                </a:rPr>
                <a:t>Efron</a:t>
              </a:r>
              <a:r>
                <a:rPr lang="en-US" sz="1200" kern="0" dirty="0">
                  <a:latin typeface="+mj-lt"/>
                </a:rPr>
                <a:t>)</a:t>
              </a:r>
            </a:p>
          </p:txBody>
        </p:sp>
        <p:sp>
          <p:nvSpPr>
            <p:cNvPr id="9" name="Rectangle: Rounded Corners 8"/>
            <p:cNvSpPr/>
            <p:nvPr/>
          </p:nvSpPr>
          <p:spPr>
            <a:xfrm>
              <a:off x="2362200" y="2133601"/>
              <a:ext cx="5257801" cy="701505"/>
            </a:xfrm>
            <a:prstGeom prst="roundRect">
              <a:avLst/>
            </a:prstGeom>
            <a:solidFill>
              <a:srgbClr val="1E4191">
                <a:lumMod val="40000"/>
                <a:lumOff val="60000"/>
              </a:srgbClr>
            </a:solidFill>
            <a:ln w="3175" cap="flat" cmpd="sng" algn="ctr">
              <a:noFill/>
              <a:prstDash val="solid"/>
            </a:ln>
            <a:effectLst>
              <a:outerShdw blurRad="50800" dist="38100" dir="2700000" algn="tl" rotWithShape="0">
                <a:prstClr val="black">
                  <a:alpha val="40000"/>
                </a:prstClr>
              </a:outerShdw>
            </a:effectLst>
          </p:spPr>
          <p:txBody>
            <a:bodyPr anchor="ctr"/>
            <a:lstStyle/>
            <a:p>
              <a:pPr algn="ctr">
                <a:defRPr/>
              </a:pPr>
              <a:r>
                <a:rPr lang="en-US" sz="1600" b="1" kern="0" dirty="0">
                  <a:latin typeface="+mj-lt"/>
                </a:rPr>
                <a:t>Office of Capacity Management</a:t>
              </a:r>
            </a:p>
            <a:p>
              <a:pPr algn="ctr">
                <a:defRPr/>
              </a:pPr>
              <a:r>
                <a:rPr lang="en-US" sz="1200" kern="0" dirty="0">
                  <a:latin typeface="+mj-lt"/>
                </a:rPr>
                <a:t>(J. </a:t>
              </a:r>
              <a:r>
                <a:rPr lang="en-US" sz="1200" kern="0" dirty="0" err="1">
                  <a:latin typeface="+mj-lt"/>
                </a:rPr>
                <a:t>Scheulen</a:t>
              </a:r>
              <a:r>
                <a:rPr lang="en-US" sz="1200" kern="0" dirty="0">
                  <a:latin typeface="+mj-lt"/>
                </a:rPr>
                <a:t>, M. Jacobs, D. </a:t>
              </a:r>
              <a:r>
                <a:rPr lang="en-US" sz="1200" kern="0" dirty="0" err="1">
                  <a:latin typeface="+mj-lt"/>
                </a:rPr>
                <a:t>Efron</a:t>
              </a:r>
              <a:r>
                <a:rPr lang="en-US" sz="1200" kern="0" dirty="0">
                  <a:latin typeface="+mj-lt"/>
                </a:rPr>
                <a:t>, E. Kane, L. Huffman, D. Wilson, J.A. Fenstermaker)</a:t>
              </a:r>
              <a:endParaRPr lang="en-US" sz="1200" i="1" kern="0" dirty="0">
                <a:latin typeface="+mj-lt"/>
              </a:endParaRPr>
            </a:p>
          </p:txBody>
        </p:sp>
        <p:sp>
          <p:nvSpPr>
            <p:cNvPr id="38" name="Rectangle: Rounded Corners 37"/>
            <p:cNvSpPr/>
            <p:nvPr/>
          </p:nvSpPr>
          <p:spPr>
            <a:xfrm>
              <a:off x="2656296" y="6472146"/>
              <a:ext cx="1763305" cy="233455"/>
            </a:xfrm>
            <a:prstGeom prst="roundRect">
              <a:avLst/>
            </a:prstGeom>
            <a:solidFill>
              <a:srgbClr val="FFFFFF">
                <a:lumMod val="95000"/>
              </a:srgbClr>
            </a:solidFill>
            <a:ln w="3175" cap="flat" cmpd="sng" algn="ctr">
              <a:noFill/>
              <a:prstDash val="solid"/>
            </a:ln>
            <a:effectLst>
              <a:outerShdw blurRad="50800" dist="38100" dir="2700000" algn="tl" rotWithShape="0">
                <a:prstClr val="black">
                  <a:alpha val="40000"/>
                </a:prstClr>
              </a:outerShdw>
            </a:effectLst>
          </p:spPr>
          <p:txBody>
            <a:bodyPr anchor="ctr"/>
            <a:lstStyle/>
            <a:p>
              <a:pPr algn="ctr">
                <a:defRPr/>
              </a:pPr>
              <a:r>
                <a:rPr lang="en-US" sz="1200" b="1" kern="0" dirty="0">
                  <a:solidFill>
                    <a:schemeClr val="bg1">
                      <a:lumMod val="50000"/>
                    </a:schemeClr>
                  </a:solidFill>
                  <a:latin typeface="+mj-lt"/>
                </a:rPr>
                <a:t>Command Center</a:t>
              </a:r>
            </a:p>
          </p:txBody>
        </p:sp>
        <p:sp>
          <p:nvSpPr>
            <p:cNvPr id="39" name="Rectangle: Rounded Corners 38"/>
            <p:cNvSpPr/>
            <p:nvPr/>
          </p:nvSpPr>
          <p:spPr>
            <a:xfrm>
              <a:off x="2649369" y="4648201"/>
              <a:ext cx="1763305" cy="233455"/>
            </a:xfrm>
            <a:prstGeom prst="roundRect">
              <a:avLst/>
            </a:prstGeom>
            <a:solidFill>
              <a:srgbClr val="FFFFFF">
                <a:lumMod val="95000"/>
              </a:srgbClr>
            </a:solidFill>
            <a:ln w="3175" cap="flat" cmpd="sng" algn="ctr">
              <a:noFill/>
              <a:prstDash val="solid"/>
            </a:ln>
            <a:effectLst>
              <a:outerShdw blurRad="50800" dist="38100" dir="2700000" algn="tl" rotWithShape="0">
                <a:prstClr val="black">
                  <a:alpha val="40000"/>
                </a:prstClr>
              </a:outerShdw>
            </a:effectLst>
          </p:spPr>
          <p:txBody>
            <a:bodyPr anchor="ctr"/>
            <a:lstStyle/>
            <a:p>
              <a:pPr algn="ctr">
                <a:defRPr/>
              </a:pPr>
              <a:r>
                <a:rPr lang="en-US" sz="1200" b="1" kern="0" dirty="0">
                  <a:solidFill>
                    <a:schemeClr val="bg1">
                      <a:lumMod val="50000"/>
                    </a:schemeClr>
                  </a:solidFill>
                  <a:latin typeface="+mj-lt"/>
                </a:rPr>
                <a:t>Nursing</a:t>
              </a:r>
            </a:p>
          </p:txBody>
        </p:sp>
        <p:sp>
          <p:nvSpPr>
            <p:cNvPr id="40" name="Rectangle: Rounded Corners 39"/>
            <p:cNvSpPr/>
            <p:nvPr/>
          </p:nvSpPr>
          <p:spPr>
            <a:xfrm>
              <a:off x="2649369" y="4948146"/>
              <a:ext cx="1763305" cy="233455"/>
            </a:xfrm>
            <a:prstGeom prst="roundRect">
              <a:avLst/>
            </a:prstGeom>
            <a:solidFill>
              <a:srgbClr val="FFFFFF">
                <a:lumMod val="95000"/>
              </a:srgbClr>
            </a:solidFill>
            <a:ln w="3175" cap="flat" cmpd="sng" algn="ctr">
              <a:noFill/>
              <a:prstDash val="solid"/>
            </a:ln>
            <a:effectLst>
              <a:outerShdw blurRad="50800" dist="38100" dir="2700000" algn="tl" rotWithShape="0">
                <a:prstClr val="black">
                  <a:alpha val="40000"/>
                </a:prstClr>
              </a:outerShdw>
            </a:effectLst>
          </p:spPr>
          <p:txBody>
            <a:bodyPr anchor="ctr"/>
            <a:lstStyle/>
            <a:p>
              <a:pPr algn="ctr">
                <a:defRPr/>
              </a:pPr>
              <a:r>
                <a:rPr lang="en-US" sz="1200" b="1" kern="0" dirty="0">
                  <a:solidFill>
                    <a:schemeClr val="bg1">
                      <a:lumMod val="50000"/>
                    </a:schemeClr>
                  </a:solidFill>
                  <a:latin typeface="+mj-lt"/>
                </a:rPr>
                <a:t>Care Coordination</a:t>
              </a:r>
            </a:p>
          </p:txBody>
        </p:sp>
        <p:sp>
          <p:nvSpPr>
            <p:cNvPr id="41" name="Rectangle: Rounded Corners 40"/>
            <p:cNvSpPr/>
            <p:nvPr/>
          </p:nvSpPr>
          <p:spPr>
            <a:xfrm>
              <a:off x="2649369" y="5257801"/>
              <a:ext cx="1763305" cy="233455"/>
            </a:xfrm>
            <a:prstGeom prst="roundRect">
              <a:avLst/>
            </a:prstGeom>
            <a:solidFill>
              <a:srgbClr val="FFFFFF">
                <a:lumMod val="95000"/>
              </a:srgbClr>
            </a:solidFill>
            <a:ln w="3175" cap="flat" cmpd="sng" algn="ctr">
              <a:noFill/>
              <a:prstDash val="solid"/>
            </a:ln>
            <a:effectLst>
              <a:outerShdw blurRad="50800" dist="38100" dir="2700000" algn="tl" rotWithShape="0">
                <a:prstClr val="black">
                  <a:alpha val="40000"/>
                </a:prstClr>
              </a:outerShdw>
            </a:effectLst>
          </p:spPr>
          <p:txBody>
            <a:bodyPr anchor="ctr"/>
            <a:lstStyle/>
            <a:p>
              <a:pPr algn="ctr">
                <a:defRPr/>
              </a:pPr>
              <a:r>
                <a:rPr lang="en-US" sz="1200" b="1" kern="0" dirty="0" err="1">
                  <a:solidFill>
                    <a:schemeClr val="bg1">
                      <a:lumMod val="50000"/>
                    </a:schemeClr>
                  </a:solidFill>
                  <a:latin typeface="+mj-lt"/>
                </a:rPr>
                <a:t>Periop</a:t>
              </a:r>
              <a:endParaRPr lang="en-US" sz="1200" b="1" kern="0" dirty="0">
                <a:solidFill>
                  <a:schemeClr val="bg1">
                    <a:lumMod val="50000"/>
                  </a:schemeClr>
                </a:solidFill>
                <a:latin typeface="+mj-lt"/>
              </a:endParaRPr>
            </a:p>
          </p:txBody>
        </p:sp>
        <p:sp>
          <p:nvSpPr>
            <p:cNvPr id="44" name="Rectangle: Rounded Corners 43"/>
            <p:cNvSpPr/>
            <p:nvPr/>
          </p:nvSpPr>
          <p:spPr>
            <a:xfrm>
              <a:off x="2656296" y="5562601"/>
              <a:ext cx="1763305" cy="233455"/>
            </a:xfrm>
            <a:prstGeom prst="roundRect">
              <a:avLst/>
            </a:prstGeom>
            <a:solidFill>
              <a:srgbClr val="FFFFFF">
                <a:lumMod val="95000"/>
              </a:srgbClr>
            </a:solidFill>
            <a:ln w="3175" cap="flat" cmpd="sng" algn="ctr">
              <a:noFill/>
              <a:prstDash val="solid"/>
            </a:ln>
            <a:effectLst>
              <a:outerShdw blurRad="50800" dist="38100" dir="2700000" algn="tl" rotWithShape="0">
                <a:prstClr val="black">
                  <a:alpha val="40000"/>
                </a:prstClr>
              </a:outerShdw>
            </a:effectLst>
          </p:spPr>
          <p:txBody>
            <a:bodyPr anchor="ctr"/>
            <a:lstStyle/>
            <a:p>
              <a:pPr algn="ctr">
                <a:defRPr/>
              </a:pPr>
              <a:r>
                <a:rPr lang="en-US" sz="1200" b="1" kern="0" dirty="0">
                  <a:solidFill>
                    <a:schemeClr val="bg1">
                      <a:lumMod val="50000"/>
                    </a:schemeClr>
                  </a:solidFill>
                  <a:latin typeface="+mj-lt"/>
                </a:rPr>
                <a:t>ED</a:t>
              </a:r>
            </a:p>
          </p:txBody>
        </p:sp>
        <p:sp>
          <p:nvSpPr>
            <p:cNvPr id="45" name="Rectangle: Rounded Corners 44"/>
            <p:cNvSpPr/>
            <p:nvPr/>
          </p:nvSpPr>
          <p:spPr>
            <a:xfrm>
              <a:off x="2656296" y="5867401"/>
              <a:ext cx="1763305" cy="233455"/>
            </a:xfrm>
            <a:prstGeom prst="roundRect">
              <a:avLst/>
            </a:prstGeom>
            <a:solidFill>
              <a:srgbClr val="FFFFFF">
                <a:lumMod val="95000"/>
              </a:srgbClr>
            </a:solidFill>
            <a:ln w="3175" cap="flat" cmpd="sng" algn="ctr">
              <a:noFill/>
              <a:prstDash val="solid"/>
            </a:ln>
            <a:effectLst>
              <a:outerShdw blurRad="50800" dist="38100" dir="2700000" algn="tl" rotWithShape="0">
                <a:prstClr val="black">
                  <a:alpha val="40000"/>
                </a:prstClr>
              </a:outerShdw>
            </a:effectLst>
          </p:spPr>
          <p:txBody>
            <a:bodyPr anchor="ctr"/>
            <a:lstStyle/>
            <a:p>
              <a:pPr algn="ctr">
                <a:defRPr/>
              </a:pPr>
              <a:r>
                <a:rPr lang="en-US" sz="1200" b="1" kern="0" dirty="0">
                  <a:solidFill>
                    <a:schemeClr val="bg1">
                      <a:lumMod val="50000"/>
                    </a:schemeClr>
                  </a:solidFill>
                  <a:latin typeface="+mj-lt"/>
                </a:rPr>
                <a:t>Providers</a:t>
              </a:r>
            </a:p>
          </p:txBody>
        </p:sp>
        <p:sp>
          <p:nvSpPr>
            <p:cNvPr id="46" name="Rectangle: Rounded Corners 45"/>
            <p:cNvSpPr/>
            <p:nvPr/>
          </p:nvSpPr>
          <p:spPr>
            <a:xfrm>
              <a:off x="2656296" y="6156082"/>
              <a:ext cx="1763305" cy="233455"/>
            </a:xfrm>
            <a:prstGeom prst="roundRect">
              <a:avLst/>
            </a:prstGeom>
            <a:solidFill>
              <a:srgbClr val="FFFFFF">
                <a:lumMod val="95000"/>
              </a:srgbClr>
            </a:solidFill>
            <a:ln w="3175" cap="flat" cmpd="sng" algn="ctr">
              <a:noFill/>
              <a:prstDash val="solid"/>
            </a:ln>
            <a:effectLst>
              <a:outerShdw blurRad="50800" dist="38100" dir="2700000" algn="tl" rotWithShape="0">
                <a:prstClr val="black">
                  <a:alpha val="40000"/>
                </a:prstClr>
              </a:outerShdw>
            </a:effectLst>
          </p:spPr>
          <p:txBody>
            <a:bodyPr anchor="ctr"/>
            <a:lstStyle/>
            <a:p>
              <a:pPr algn="ctr">
                <a:defRPr/>
              </a:pPr>
              <a:r>
                <a:rPr lang="en-US" sz="1200" b="1" kern="0" dirty="0">
                  <a:solidFill>
                    <a:schemeClr val="bg1">
                      <a:lumMod val="50000"/>
                    </a:schemeClr>
                  </a:solidFill>
                  <a:latin typeface="+mj-lt"/>
                </a:rPr>
                <a:t>Essential Services</a:t>
              </a:r>
            </a:p>
          </p:txBody>
        </p:sp>
        <p:sp>
          <p:nvSpPr>
            <p:cNvPr id="49" name="Rectangle: Rounded Corners 48"/>
            <p:cNvSpPr/>
            <p:nvPr/>
          </p:nvSpPr>
          <p:spPr>
            <a:xfrm>
              <a:off x="4572000" y="4654051"/>
              <a:ext cx="914400" cy="233455"/>
            </a:xfrm>
            <a:prstGeom prst="roundRect">
              <a:avLst/>
            </a:prstGeom>
            <a:solidFill>
              <a:schemeClr val="bg1">
                <a:lumMod val="65000"/>
              </a:schemeClr>
            </a:solidFill>
            <a:ln w="3175" cap="flat" cmpd="sng" algn="ctr">
              <a:noFill/>
              <a:prstDash val="solid"/>
            </a:ln>
            <a:effectLst>
              <a:outerShdw blurRad="50800" dist="38100" dir="2700000" algn="tl" rotWithShape="0">
                <a:prstClr val="black">
                  <a:alpha val="40000"/>
                </a:prstClr>
              </a:outerShdw>
            </a:effectLst>
          </p:spPr>
          <p:txBody>
            <a:bodyPr anchor="ctr"/>
            <a:lstStyle/>
            <a:p>
              <a:pPr algn="ctr">
                <a:defRPr/>
              </a:pPr>
              <a:r>
                <a:rPr lang="en-US" sz="1200" kern="0" dirty="0">
                  <a:solidFill>
                    <a:schemeClr val="bg1"/>
                  </a:solidFill>
                  <a:latin typeface="+mj-lt"/>
                </a:rPr>
                <a:t>DON</a:t>
              </a:r>
            </a:p>
          </p:txBody>
        </p:sp>
        <p:sp>
          <p:nvSpPr>
            <p:cNvPr id="50" name="Rectangle: Rounded Corners 49"/>
            <p:cNvSpPr/>
            <p:nvPr/>
          </p:nvSpPr>
          <p:spPr>
            <a:xfrm>
              <a:off x="5635996" y="4648201"/>
              <a:ext cx="1727387" cy="239304"/>
            </a:xfrm>
            <a:prstGeom prst="roundRect">
              <a:avLst/>
            </a:prstGeom>
            <a:solidFill>
              <a:schemeClr val="bg1">
                <a:lumMod val="65000"/>
              </a:schemeClr>
            </a:solidFill>
            <a:ln w="3175" cap="flat" cmpd="sng" algn="ctr">
              <a:noFill/>
              <a:prstDash val="solid"/>
            </a:ln>
            <a:effectLst>
              <a:outerShdw blurRad="50800" dist="38100" dir="2700000" algn="tl" rotWithShape="0">
                <a:prstClr val="black">
                  <a:alpha val="40000"/>
                </a:prstClr>
              </a:outerShdw>
            </a:effectLst>
          </p:spPr>
          <p:txBody>
            <a:bodyPr anchor="ctr"/>
            <a:lstStyle/>
            <a:p>
              <a:pPr algn="ctr">
                <a:defRPr/>
              </a:pPr>
              <a:r>
                <a:rPr lang="en-US" sz="1200" kern="0" dirty="0">
                  <a:solidFill>
                    <a:schemeClr val="bg1"/>
                  </a:solidFill>
                  <a:latin typeface="+mj-lt"/>
                </a:rPr>
                <a:t>Standard of Practice</a:t>
              </a:r>
            </a:p>
          </p:txBody>
        </p:sp>
        <p:sp>
          <p:nvSpPr>
            <p:cNvPr id="51" name="Rectangle: Rounded Corners 50"/>
            <p:cNvSpPr/>
            <p:nvPr/>
          </p:nvSpPr>
          <p:spPr>
            <a:xfrm>
              <a:off x="2649368" y="4366008"/>
              <a:ext cx="1763305" cy="233455"/>
            </a:xfrm>
            <a:prstGeom prst="roundRect">
              <a:avLst/>
            </a:prstGeom>
            <a:solidFill>
              <a:srgbClr val="FFFFFF">
                <a:lumMod val="95000"/>
              </a:srgbClr>
            </a:solidFill>
            <a:ln w="3175" cap="flat" cmpd="sng" algn="ctr">
              <a:noFill/>
              <a:prstDash val="solid"/>
            </a:ln>
            <a:effectLst>
              <a:outerShdw blurRad="50800" dist="38100" dir="2700000" algn="tl" rotWithShape="0">
                <a:prstClr val="black">
                  <a:alpha val="40000"/>
                </a:prstClr>
              </a:outerShdw>
            </a:effectLst>
          </p:spPr>
          <p:txBody>
            <a:bodyPr anchor="ctr"/>
            <a:lstStyle/>
            <a:p>
              <a:pPr algn="ctr">
                <a:defRPr/>
              </a:pPr>
              <a:r>
                <a:rPr lang="en-US" sz="1200" b="1" kern="0" dirty="0">
                  <a:solidFill>
                    <a:schemeClr val="bg1">
                      <a:lumMod val="50000"/>
                    </a:schemeClr>
                  </a:solidFill>
                  <a:latin typeface="+mj-lt"/>
                </a:rPr>
                <a:t>Functional Units</a:t>
              </a:r>
            </a:p>
          </p:txBody>
        </p:sp>
        <p:cxnSp>
          <p:nvCxnSpPr>
            <p:cNvPr id="54" name="Straight Connector 53"/>
            <p:cNvCxnSpPr>
              <a:stCxn id="7" idx="2"/>
              <a:endCxn id="9" idx="0"/>
            </p:cNvCxnSpPr>
            <p:nvPr/>
          </p:nvCxnSpPr>
          <p:spPr bwMode="auto">
            <a:xfrm>
              <a:off x="4991100" y="1955776"/>
              <a:ext cx="0" cy="177824"/>
            </a:xfrm>
            <a:prstGeom prst="line">
              <a:avLst/>
            </a:prstGeom>
            <a:solidFill>
              <a:schemeClr val="accent1"/>
            </a:solidFill>
            <a:ln w="28575" cap="flat" cmpd="sng" algn="ctr">
              <a:solidFill>
                <a:srgbClr val="254B8E"/>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55" name="Straight Connector 54"/>
            <p:cNvCxnSpPr>
              <a:stCxn id="9" idx="2"/>
              <a:endCxn id="5" idx="0"/>
            </p:cNvCxnSpPr>
            <p:nvPr/>
          </p:nvCxnSpPr>
          <p:spPr bwMode="auto">
            <a:xfrm>
              <a:off x="4991100" y="2835105"/>
              <a:ext cx="540" cy="311734"/>
            </a:xfrm>
            <a:prstGeom prst="line">
              <a:avLst/>
            </a:prstGeom>
            <a:solidFill>
              <a:schemeClr val="accent1"/>
            </a:solidFill>
            <a:ln w="28575" cap="flat" cmpd="sng" algn="ctr">
              <a:solidFill>
                <a:srgbClr val="254B8E"/>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58" name="Straight Connector 57"/>
            <p:cNvCxnSpPr>
              <a:stCxn id="5" idx="2"/>
            </p:cNvCxnSpPr>
            <p:nvPr/>
          </p:nvCxnSpPr>
          <p:spPr bwMode="auto">
            <a:xfrm flipH="1">
              <a:off x="4991100" y="3945102"/>
              <a:ext cx="541" cy="378966"/>
            </a:xfrm>
            <a:prstGeom prst="line">
              <a:avLst/>
            </a:prstGeom>
            <a:solidFill>
              <a:schemeClr val="accent1"/>
            </a:solidFill>
            <a:ln w="28575" cap="flat" cmpd="sng" algn="ctr">
              <a:solidFill>
                <a:srgbClr val="254B8E"/>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62" name="TextBox 61"/>
            <p:cNvSpPr txBox="1"/>
            <p:nvPr/>
          </p:nvSpPr>
          <p:spPr>
            <a:xfrm>
              <a:off x="9165096" y="6019801"/>
              <a:ext cx="1302878" cy="769441"/>
            </a:xfrm>
            <a:prstGeom prst="rect">
              <a:avLst/>
            </a:prstGeom>
            <a:noFill/>
          </p:spPr>
          <p:txBody>
            <a:bodyPr wrap="square" rtlCol="0">
              <a:spAutoFit/>
            </a:bodyPr>
            <a:lstStyle/>
            <a:p>
              <a:pPr algn="r"/>
              <a:r>
                <a:rPr lang="en-US" sz="1100" dirty="0">
                  <a:latin typeface="+mj-lt"/>
                </a:rPr>
                <a:t>*Examples of - committees may not be all inclusive</a:t>
              </a:r>
            </a:p>
          </p:txBody>
        </p:sp>
        <p:sp>
          <p:nvSpPr>
            <p:cNvPr id="63" name="Rectangle: Rounded Corners 62"/>
            <p:cNvSpPr/>
            <p:nvPr/>
          </p:nvSpPr>
          <p:spPr>
            <a:xfrm>
              <a:off x="4586840" y="5257801"/>
              <a:ext cx="1204361" cy="233455"/>
            </a:xfrm>
            <a:prstGeom prst="roundRect">
              <a:avLst/>
            </a:prstGeom>
            <a:solidFill>
              <a:schemeClr val="bg1">
                <a:lumMod val="65000"/>
              </a:schemeClr>
            </a:solidFill>
            <a:ln w="3175" cap="flat" cmpd="sng" algn="ctr">
              <a:noFill/>
              <a:prstDash val="solid"/>
            </a:ln>
            <a:effectLst>
              <a:outerShdw blurRad="50800" dist="38100" dir="2700000" algn="tl" rotWithShape="0">
                <a:prstClr val="black">
                  <a:alpha val="40000"/>
                </a:prstClr>
              </a:outerShdw>
            </a:effectLst>
          </p:spPr>
          <p:txBody>
            <a:bodyPr anchor="ctr"/>
            <a:lstStyle/>
            <a:p>
              <a:pPr algn="ctr">
                <a:defRPr/>
              </a:pPr>
              <a:r>
                <a:rPr lang="en-US" sz="1200" kern="0" dirty="0">
                  <a:solidFill>
                    <a:schemeClr val="bg1"/>
                  </a:solidFill>
                  <a:latin typeface="+mj-lt"/>
                </a:rPr>
                <a:t>OR  Exec</a:t>
              </a:r>
            </a:p>
          </p:txBody>
        </p:sp>
        <p:sp>
          <p:nvSpPr>
            <p:cNvPr id="64" name="TextBox 63"/>
            <p:cNvSpPr txBox="1"/>
            <p:nvPr/>
          </p:nvSpPr>
          <p:spPr>
            <a:xfrm>
              <a:off x="7494685" y="4529960"/>
              <a:ext cx="3000374" cy="1169551"/>
            </a:xfrm>
            <a:prstGeom prst="rect">
              <a:avLst/>
            </a:prstGeom>
            <a:noFill/>
          </p:spPr>
          <p:txBody>
            <a:bodyPr wrap="square" rtlCol="0">
              <a:spAutoFit/>
            </a:bodyPr>
            <a:lstStyle/>
            <a:p>
              <a:pPr algn="ctr"/>
              <a:r>
                <a:rPr lang="en-US" sz="1400" b="1" i="1" dirty="0">
                  <a:latin typeface="+mj-lt"/>
                </a:rPr>
                <a:t>Cap Ops Committee partners with existing functional &amp; multi-disciplinary teams to conduct deeper dive analysis &amp; problem solving</a:t>
              </a:r>
            </a:p>
          </p:txBody>
        </p:sp>
        <p:sp>
          <p:nvSpPr>
            <p:cNvPr id="65" name="Rectangle: Rounded Corners 64"/>
            <p:cNvSpPr/>
            <p:nvPr/>
          </p:nvSpPr>
          <p:spPr>
            <a:xfrm>
              <a:off x="4599709" y="5551527"/>
              <a:ext cx="914400" cy="237744"/>
            </a:xfrm>
            <a:prstGeom prst="roundRect">
              <a:avLst/>
            </a:prstGeom>
            <a:solidFill>
              <a:schemeClr val="bg1">
                <a:lumMod val="65000"/>
              </a:schemeClr>
            </a:solidFill>
            <a:ln w="3175" cap="flat" cmpd="sng" algn="ctr">
              <a:noFill/>
              <a:prstDash val="solid"/>
            </a:ln>
            <a:effectLst>
              <a:outerShdw blurRad="50800" dist="38100" dir="2700000" algn="tl" rotWithShape="0">
                <a:prstClr val="black">
                  <a:alpha val="40000"/>
                </a:prstClr>
              </a:outerShdw>
            </a:effectLst>
          </p:spPr>
          <p:txBody>
            <a:bodyPr anchor="ctr"/>
            <a:lstStyle/>
            <a:p>
              <a:pPr algn="ctr">
                <a:defRPr/>
              </a:pPr>
              <a:r>
                <a:rPr lang="en-US" sz="1200" kern="0" dirty="0">
                  <a:solidFill>
                    <a:schemeClr val="bg1"/>
                  </a:solidFill>
                  <a:latin typeface="+mj-lt"/>
                </a:rPr>
                <a:t>COC</a:t>
              </a:r>
            </a:p>
          </p:txBody>
        </p:sp>
        <p:sp>
          <p:nvSpPr>
            <p:cNvPr id="66" name="Rectangle: Rounded Corners 65"/>
            <p:cNvSpPr/>
            <p:nvPr/>
          </p:nvSpPr>
          <p:spPr>
            <a:xfrm>
              <a:off x="5617704" y="5567974"/>
              <a:ext cx="914400" cy="237744"/>
            </a:xfrm>
            <a:prstGeom prst="roundRect">
              <a:avLst/>
            </a:prstGeom>
            <a:solidFill>
              <a:schemeClr val="bg1">
                <a:lumMod val="65000"/>
              </a:schemeClr>
            </a:solidFill>
            <a:ln w="3175" cap="flat" cmpd="sng" algn="ctr">
              <a:noFill/>
              <a:prstDash val="solid"/>
            </a:ln>
            <a:effectLst>
              <a:outerShdw blurRad="50800" dist="38100" dir="2700000" algn="tl" rotWithShape="0">
                <a:prstClr val="black">
                  <a:alpha val="40000"/>
                </a:prstClr>
              </a:outerShdw>
            </a:effectLst>
          </p:spPr>
          <p:txBody>
            <a:bodyPr anchor="ctr"/>
            <a:lstStyle/>
            <a:p>
              <a:pPr algn="ctr">
                <a:defRPr/>
              </a:pPr>
              <a:r>
                <a:rPr lang="en-US" sz="1200" kern="0" dirty="0">
                  <a:solidFill>
                    <a:schemeClr val="bg1"/>
                  </a:solidFill>
                  <a:latin typeface="+mj-lt"/>
                </a:rPr>
                <a:t>CEC</a:t>
              </a:r>
            </a:p>
          </p:txBody>
        </p:sp>
        <p:sp>
          <p:nvSpPr>
            <p:cNvPr id="67" name="Rectangle: Rounded Corners 66"/>
            <p:cNvSpPr/>
            <p:nvPr/>
          </p:nvSpPr>
          <p:spPr>
            <a:xfrm>
              <a:off x="6625623" y="5567974"/>
              <a:ext cx="914400" cy="237744"/>
            </a:xfrm>
            <a:prstGeom prst="roundRect">
              <a:avLst/>
            </a:prstGeom>
            <a:solidFill>
              <a:schemeClr val="bg1">
                <a:lumMod val="65000"/>
              </a:schemeClr>
            </a:solidFill>
            <a:ln w="3175" cap="flat" cmpd="sng" algn="ctr">
              <a:noFill/>
              <a:prstDash val="solid"/>
            </a:ln>
            <a:effectLst>
              <a:outerShdw blurRad="50800" dist="38100" dir="2700000" algn="tl" rotWithShape="0">
                <a:prstClr val="black">
                  <a:alpha val="40000"/>
                </a:prstClr>
              </a:outerShdw>
            </a:effectLst>
          </p:spPr>
          <p:txBody>
            <a:bodyPr anchor="ctr"/>
            <a:lstStyle/>
            <a:p>
              <a:pPr algn="ctr">
                <a:defRPr/>
              </a:pPr>
              <a:r>
                <a:rPr lang="en-US" sz="1200" kern="0" dirty="0">
                  <a:solidFill>
                    <a:schemeClr val="bg1"/>
                  </a:solidFill>
                  <a:latin typeface="+mj-lt"/>
                </a:rPr>
                <a:t>EMOG</a:t>
              </a:r>
            </a:p>
          </p:txBody>
        </p:sp>
        <p:sp>
          <p:nvSpPr>
            <p:cNvPr id="68" name="Rectangle: Rounded Corners 67"/>
            <p:cNvSpPr/>
            <p:nvPr/>
          </p:nvSpPr>
          <p:spPr>
            <a:xfrm>
              <a:off x="4599709" y="5867401"/>
              <a:ext cx="1420091" cy="233455"/>
            </a:xfrm>
            <a:prstGeom prst="roundRect">
              <a:avLst/>
            </a:prstGeom>
            <a:solidFill>
              <a:schemeClr val="bg1">
                <a:lumMod val="65000"/>
              </a:schemeClr>
            </a:solidFill>
            <a:ln w="3175" cap="flat" cmpd="sng" algn="ctr">
              <a:noFill/>
              <a:prstDash val="solid"/>
            </a:ln>
            <a:effectLst>
              <a:outerShdw blurRad="50800" dist="38100" dir="2700000" algn="tl" rotWithShape="0">
                <a:prstClr val="black">
                  <a:alpha val="40000"/>
                </a:prstClr>
              </a:outerShdw>
            </a:effectLst>
          </p:spPr>
          <p:txBody>
            <a:bodyPr anchor="ctr"/>
            <a:lstStyle/>
            <a:p>
              <a:pPr algn="ctr">
                <a:defRPr/>
              </a:pPr>
              <a:r>
                <a:rPr lang="en-US" sz="1200" kern="0" dirty="0">
                  <a:solidFill>
                    <a:schemeClr val="bg1"/>
                  </a:solidFill>
                  <a:latin typeface="+mj-lt"/>
                </a:rPr>
                <a:t>Clinical Directors</a:t>
              </a:r>
            </a:p>
          </p:txBody>
        </p:sp>
        <p:sp>
          <p:nvSpPr>
            <p:cNvPr id="69" name="Rectangle: Rounded Corners 68"/>
            <p:cNvSpPr/>
            <p:nvPr/>
          </p:nvSpPr>
          <p:spPr>
            <a:xfrm>
              <a:off x="6140717" y="5878706"/>
              <a:ext cx="1420091" cy="233455"/>
            </a:xfrm>
            <a:prstGeom prst="roundRect">
              <a:avLst/>
            </a:prstGeom>
            <a:solidFill>
              <a:schemeClr val="bg1">
                <a:lumMod val="65000"/>
              </a:schemeClr>
            </a:solidFill>
            <a:ln w="3175" cap="flat" cmpd="sng" algn="ctr">
              <a:noFill/>
              <a:prstDash val="solid"/>
            </a:ln>
            <a:effectLst>
              <a:outerShdw blurRad="50800" dist="38100" dir="2700000" algn="tl" rotWithShape="0">
                <a:prstClr val="black">
                  <a:alpha val="40000"/>
                </a:prstClr>
              </a:outerShdw>
            </a:effectLst>
          </p:spPr>
          <p:txBody>
            <a:bodyPr anchor="ctr"/>
            <a:lstStyle/>
            <a:p>
              <a:pPr algn="ctr">
                <a:defRPr/>
              </a:pPr>
              <a:r>
                <a:rPr lang="en-US" sz="1200" kern="0" dirty="0">
                  <a:solidFill>
                    <a:schemeClr val="bg1"/>
                  </a:solidFill>
                  <a:latin typeface="+mj-lt"/>
                </a:rPr>
                <a:t>Medical Board</a:t>
              </a:r>
            </a:p>
          </p:txBody>
        </p:sp>
        <p:sp>
          <p:nvSpPr>
            <p:cNvPr id="70" name="Rectangle: Rounded Corners 69"/>
            <p:cNvSpPr/>
            <p:nvPr/>
          </p:nvSpPr>
          <p:spPr>
            <a:xfrm>
              <a:off x="4617628" y="6477001"/>
              <a:ext cx="1457277" cy="233455"/>
            </a:xfrm>
            <a:prstGeom prst="roundRect">
              <a:avLst/>
            </a:prstGeom>
            <a:solidFill>
              <a:schemeClr val="bg1">
                <a:lumMod val="65000"/>
              </a:schemeClr>
            </a:solidFill>
            <a:ln w="3175" cap="flat" cmpd="sng" algn="ctr">
              <a:noFill/>
              <a:prstDash val="solid"/>
            </a:ln>
            <a:effectLst>
              <a:outerShdw blurRad="50800" dist="38100" dir="2700000" algn="tl" rotWithShape="0">
                <a:prstClr val="black">
                  <a:alpha val="40000"/>
                </a:prstClr>
              </a:outerShdw>
            </a:effectLst>
          </p:spPr>
          <p:txBody>
            <a:bodyPr anchor="ctr"/>
            <a:lstStyle/>
            <a:p>
              <a:pPr algn="ctr">
                <a:defRPr/>
              </a:pPr>
              <a:r>
                <a:rPr lang="en-US" sz="1200" kern="0" dirty="0">
                  <a:solidFill>
                    <a:schemeClr val="bg1"/>
                  </a:solidFill>
                  <a:latin typeface="+mj-lt"/>
                </a:rPr>
                <a:t>Advisory Steering</a:t>
              </a:r>
            </a:p>
          </p:txBody>
        </p:sp>
        <p:sp>
          <p:nvSpPr>
            <p:cNvPr id="71" name="Rectangle: Rounded Corners 70"/>
            <p:cNvSpPr/>
            <p:nvPr/>
          </p:nvSpPr>
          <p:spPr>
            <a:xfrm>
              <a:off x="6162724" y="6468112"/>
              <a:ext cx="1457277" cy="233455"/>
            </a:xfrm>
            <a:prstGeom prst="roundRect">
              <a:avLst/>
            </a:prstGeom>
            <a:solidFill>
              <a:schemeClr val="bg1">
                <a:lumMod val="65000"/>
              </a:schemeClr>
            </a:solidFill>
            <a:ln w="3175" cap="flat" cmpd="sng" algn="ctr">
              <a:noFill/>
              <a:prstDash val="solid"/>
            </a:ln>
            <a:effectLst>
              <a:outerShdw blurRad="50800" dist="38100" dir="2700000" algn="tl" rotWithShape="0">
                <a:prstClr val="black">
                  <a:alpha val="40000"/>
                </a:prstClr>
              </a:outerShdw>
            </a:effectLst>
          </p:spPr>
          <p:txBody>
            <a:bodyPr anchor="ctr"/>
            <a:lstStyle/>
            <a:p>
              <a:pPr algn="ctr">
                <a:defRPr/>
              </a:pPr>
              <a:r>
                <a:rPr lang="en-US" sz="1200" kern="0" dirty="0">
                  <a:solidFill>
                    <a:schemeClr val="bg1"/>
                  </a:solidFill>
                  <a:latin typeface="+mj-lt"/>
                </a:rPr>
                <a:t>Huddles</a:t>
              </a:r>
            </a:p>
          </p:txBody>
        </p:sp>
        <p:sp>
          <p:nvSpPr>
            <p:cNvPr id="72" name="Rectangle: Rounded Corners 71"/>
            <p:cNvSpPr/>
            <p:nvPr/>
          </p:nvSpPr>
          <p:spPr>
            <a:xfrm>
              <a:off x="7707820" y="6463185"/>
              <a:ext cx="1457277" cy="233455"/>
            </a:xfrm>
            <a:prstGeom prst="roundRect">
              <a:avLst/>
            </a:prstGeom>
            <a:solidFill>
              <a:schemeClr val="bg1">
                <a:lumMod val="65000"/>
              </a:schemeClr>
            </a:solidFill>
            <a:ln w="3175" cap="flat" cmpd="sng" algn="ctr">
              <a:noFill/>
              <a:prstDash val="solid"/>
            </a:ln>
            <a:effectLst>
              <a:outerShdw blurRad="50800" dist="38100" dir="2700000" algn="tl" rotWithShape="0">
                <a:prstClr val="black">
                  <a:alpha val="40000"/>
                </a:prstClr>
              </a:outerShdw>
            </a:effectLst>
          </p:spPr>
          <p:txBody>
            <a:bodyPr anchor="ctr"/>
            <a:lstStyle/>
            <a:p>
              <a:pPr algn="ctr">
                <a:defRPr/>
              </a:pPr>
              <a:r>
                <a:rPr lang="en-US" sz="1200" kern="0" dirty="0">
                  <a:solidFill>
                    <a:schemeClr val="bg1"/>
                  </a:solidFill>
                  <a:latin typeface="+mj-lt"/>
                </a:rPr>
                <a:t>CC Ops</a:t>
              </a:r>
            </a:p>
          </p:txBody>
        </p:sp>
        <p:sp>
          <p:nvSpPr>
            <p:cNvPr id="73" name="Rectangle: Rounded Corners 72"/>
            <p:cNvSpPr/>
            <p:nvPr/>
          </p:nvSpPr>
          <p:spPr>
            <a:xfrm>
              <a:off x="5867401" y="5181601"/>
              <a:ext cx="1600200" cy="309654"/>
            </a:xfrm>
            <a:prstGeom prst="roundRect">
              <a:avLst/>
            </a:prstGeom>
            <a:solidFill>
              <a:schemeClr val="bg1">
                <a:lumMod val="65000"/>
              </a:schemeClr>
            </a:solidFill>
            <a:ln w="3175" cap="flat" cmpd="sng" algn="ctr">
              <a:noFill/>
              <a:prstDash val="solid"/>
            </a:ln>
            <a:effectLst>
              <a:outerShdw blurRad="50800" dist="38100" dir="2700000" algn="tl" rotWithShape="0">
                <a:prstClr val="black">
                  <a:alpha val="40000"/>
                </a:prstClr>
              </a:outerShdw>
            </a:effectLst>
          </p:spPr>
          <p:txBody>
            <a:bodyPr anchor="ctr"/>
            <a:lstStyle/>
            <a:p>
              <a:pPr algn="ctr">
                <a:defRPr/>
              </a:pPr>
              <a:r>
                <a:rPr lang="en-US" sz="1200" kern="0" dirty="0" err="1">
                  <a:solidFill>
                    <a:schemeClr val="bg1"/>
                  </a:solidFill>
                  <a:latin typeface="+mj-lt"/>
                </a:rPr>
                <a:t>Periop</a:t>
              </a:r>
              <a:r>
                <a:rPr lang="en-US" sz="1200" kern="0" dirty="0">
                  <a:solidFill>
                    <a:schemeClr val="bg1"/>
                  </a:solidFill>
                  <a:latin typeface="+mj-lt"/>
                </a:rPr>
                <a:t> Leadership</a:t>
              </a:r>
            </a:p>
          </p:txBody>
        </p:sp>
        <p:sp>
          <p:nvSpPr>
            <p:cNvPr id="74" name="Rectangle: Rounded Corners 73"/>
            <p:cNvSpPr/>
            <p:nvPr/>
          </p:nvSpPr>
          <p:spPr>
            <a:xfrm>
              <a:off x="4556760" y="4384339"/>
              <a:ext cx="1060943" cy="232046"/>
            </a:xfrm>
            <a:prstGeom prst="roundRect">
              <a:avLst/>
            </a:prstGeom>
            <a:solidFill>
              <a:schemeClr val="bg1">
                <a:lumMod val="65000"/>
              </a:schemeClr>
            </a:solidFill>
            <a:ln w="3175" cap="flat" cmpd="sng" algn="ctr">
              <a:noFill/>
              <a:prstDash val="solid"/>
            </a:ln>
            <a:effectLst>
              <a:outerShdw blurRad="50800" dist="38100" dir="2700000" algn="tl" rotWithShape="0">
                <a:prstClr val="black">
                  <a:alpha val="40000"/>
                </a:prstClr>
              </a:outerShdw>
            </a:effectLst>
          </p:spPr>
          <p:txBody>
            <a:bodyPr anchor="ctr"/>
            <a:lstStyle/>
            <a:p>
              <a:pPr algn="ctr">
                <a:defRPr/>
              </a:pPr>
              <a:r>
                <a:rPr lang="en-US" sz="1200" kern="0" dirty="0">
                  <a:solidFill>
                    <a:schemeClr val="bg1"/>
                  </a:solidFill>
                  <a:latin typeface="+mj-lt"/>
                </a:rPr>
                <a:t>Leadership</a:t>
              </a:r>
            </a:p>
          </p:txBody>
        </p:sp>
        <p:sp>
          <p:nvSpPr>
            <p:cNvPr id="75" name="TextBox 74"/>
            <p:cNvSpPr txBox="1"/>
            <p:nvPr/>
          </p:nvSpPr>
          <p:spPr>
            <a:xfrm>
              <a:off x="7619519" y="2971801"/>
              <a:ext cx="2920878" cy="1169551"/>
            </a:xfrm>
            <a:prstGeom prst="rect">
              <a:avLst/>
            </a:prstGeom>
            <a:noFill/>
          </p:spPr>
          <p:txBody>
            <a:bodyPr wrap="square" rtlCol="0">
              <a:spAutoFit/>
            </a:bodyPr>
            <a:lstStyle/>
            <a:p>
              <a:pPr algn="ctr"/>
              <a:r>
                <a:rPr lang="en-US" sz="1400" b="1" i="1" dirty="0">
                  <a:latin typeface="+mj-lt"/>
                </a:rPr>
                <a:t>Oversight of patient flow and capacity optimization; </a:t>
              </a:r>
            </a:p>
            <a:p>
              <a:pPr algn="ctr"/>
              <a:r>
                <a:rPr lang="en-US" sz="1400" b="1" i="1" dirty="0">
                  <a:latin typeface="+mj-lt"/>
                </a:rPr>
                <a:t>Strategic capacity plans; </a:t>
              </a:r>
            </a:p>
            <a:p>
              <a:pPr algn="ctr"/>
              <a:r>
                <a:rPr lang="en-US" sz="1400" b="1" i="1" dirty="0">
                  <a:latin typeface="+mj-lt"/>
                </a:rPr>
                <a:t>Triage opportunities to functional level as appropriate</a:t>
              </a:r>
            </a:p>
          </p:txBody>
        </p:sp>
        <p:sp>
          <p:nvSpPr>
            <p:cNvPr id="35" name="Rectangle: Rounded Corners 4"/>
            <p:cNvSpPr/>
            <p:nvPr/>
          </p:nvSpPr>
          <p:spPr>
            <a:xfrm>
              <a:off x="7855307" y="1805488"/>
              <a:ext cx="2666040" cy="445576"/>
            </a:xfrm>
            <a:prstGeom prst="roundRect">
              <a:avLst/>
            </a:prstGeom>
            <a:solidFill>
              <a:srgbClr val="99BE78"/>
            </a:solidFill>
            <a:ln w="3175" cap="flat" cmpd="sng" algn="ctr">
              <a:solidFill>
                <a:srgbClr val="1E4191">
                  <a:shade val="50000"/>
                </a:srgbClr>
              </a:solidFill>
              <a:prstDash val="solid"/>
            </a:ln>
            <a:effectLst>
              <a:outerShdw blurRad="50800" dist="38100" dir="2700000" algn="tl" rotWithShape="0">
                <a:prstClr val="black">
                  <a:alpha val="40000"/>
                </a:prstClr>
              </a:outerShdw>
            </a:effectLst>
          </p:spPr>
          <p:txBody>
            <a:bodyPr anchor="ctr"/>
            <a:lstStyle/>
            <a:p>
              <a:pPr algn="ctr">
                <a:defRPr/>
              </a:pPr>
              <a:r>
                <a:rPr lang="en-US" sz="1600" b="1" kern="0" dirty="0">
                  <a:latin typeface="+mj-lt"/>
                </a:rPr>
                <a:t>Clinical Directors</a:t>
              </a:r>
            </a:p>
          </p:txBody>
        </p:sp>
      </p:grpSp>
      <p:sp>
        <p:nvSpPr>
          <p:cNvPr id="42" name="Rectangle 41"/>
          <p:cNvSpPr/>
          <p:nvPr/>
        </p:nvSpPr>
        <p:spPr>
          <a:xfrm>
            <a:off x="313509" y="6303481"/>
            <a:ext cx="896982" cy="4108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03219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1" name="Rectangle 30"/>
          <p:cNvSpPr/>
          <p:nvPr/>
        </p:nvSpPr>
        <p:spPr>
          <a:xfrm>
            <a:off x="313509" y="6303481"/>
            <a:ext cx="896982" cy="4108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698" name="Rectangle 2"/>
          <p:cNvSpPr>
            <a:spLocks noGrp="1" noChangeArrowheads="1"/>
          </p:cNvSpPr>
          <p:nvPr>
            <p:ph type="title"/>
          </p:nvPr>
        </p:nvSpPr>
        <p:spPr/>
        <p:txBody>
          <a:bodyPr/>
          <a:lstStyle/>
          <a:p>
            <a:pPr eaLnBrk="1" hangingPunct="1"/>
            <a:r>
              <a:rPr lang="en-US" dirty="0"/>
              <a:t>GE Change Acceleration Process (CAP)</a:t>
            </a:r>
            <a:br>
              <a:rPr lang="en-US" dirty="0"/>
            </a:br>
            <a:r>
              <a:rPr lang="en-US" altLang="en-US" sz="2000" dirty="0">
                <a:solidFill>
                  <a:srgbClr val="00B0F0"/>
                </a:solidFill>
                <a:ea typeface="ＭＳ Ｐゴシック" pitchFamily="34" charset="-128"/>
              </a:rPr>
              <a:t>Effectively managing the human side of change</a:t>
            </a:r>
            <a:endParaRPr lang="en-US" sz="2000" dirty="0">
              <a:solidFill>
                <a:srgbClr val="00B0F0"/>
              </a:solidFill>
            </a:endParaRPr>
          </a:p>
        </p:txBody>
      </p:sp>
      <p:sp>
        <p:nvSpPr>
          <p:cNvPr id="857102" name="Text Box 1038"/>
          <p:cNvSpPr txBox="1">
            <a:spLocks noChangeArrowheads="1"/>
          </p:cNvSpPr>
          <p:nvPr/>
        </p:nvSpPr>
        <p:spPr bwMode="auto">
          <a:xfrm>
            <a:off x="6414790" y="2933483"/>
            <a:ext cx="1398781" cy="369332"/>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ctr" eaLnBrk="1" hangingPunct="1">
              <a:defRPr/>
            </a:pPr>
            <a:r>
              <a:rPr lang="en-US" b="1" dirty="0">
                <a:solidFill>
                  <a:srgbClr val="305392"/>
                </a:solidFill>
              </a:rPr>
              <a:t>CAP Model</a:t>
            </a:r>
          </a:p>
        </p:txBody>
      </p:sp>
      <p:sp>
        <p:nvSpPr>
          <p:cNvPr id="857103" name="Text Box 1039"/>
          <p:cNvSpPr txBox="1">
            <a:spLocks noChangeArrowheads="1"/>
          </p:cNvSpPr>
          <p:nvPr/>
        </p:nvSpPr>
        <p:spPr bwMode="auto">
          <a:xfrm>
            <a:off x="1535982" y="3236168"/>
            <a:ext cx="2262158" cy="369332"/>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eaLnBrk="1" hangingPunct="1">
              <a:defRPr/>
            </a:pPr>
            <a:r>
              <a:rPr lang="en-US" b="1" dirty="0">
                <a:solidFill>
                  <a:srgbClr val="1E4191"/>
                </a:solidFill>
              </a:rPr>
              <a:t>Change Objectives</a:t>
            </a:r>
          </a:p>
        </p:txBody>
      </p:sp>
      <p:sp>
        <p:nvSpPr>
          <p:cNvPr id="29702" name="Text Box 5"/>
          <p:cNvSpPr txBox="1">
            <a:spLocks noChangeArrowheads="1"/>
          </p:cNvSpPr>
          <p:nvPr/>
        </p:nvSpPr>
        <p:spPr bwMode="auto">
          <a:xfrm>
            <a:off x="1585721" y="3736763"/>
            <a:ext cx="2565126" cy="2031325"/>
          </a:xfrm>
          <a:prstGeom prst="rect">
            <a:avLst/>
          </a:prstGeom>
          <a:noFill/>
          <a:ln>
            <a:noFill/>
          </a:ln>
          <a:effectLst/>
          <a:extLst>
            <a:ext uri="{909E8E84-426E-40DD-AFC4-6F175D3DCCD1}">
              <a14:hiddenFill xmlns:a14="http://schemas.microsoft.com/office/drawing/2010/main">
                <a:solidFill>
                  <a:srgbClr val="EAEAEA"/>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200">
                <a:solidFill>
                  <a:schemeClr val="tx1"/>
                </a:solidFill>
                <a:latin typeface="GE Inspira Pitch" pitchFamily="34" charset="0"/>
              </a:defRPr>
            </a:lvl1pPr>
            <a:lvl2pPr marL="742950" indent="-285750">
              <a:defRPr sz="3200">
                <a:solidFill>
                  <a:schemeClr val="tx1"/>
                </a:solidFill>
                <a:latin typeface="GE Inspira Pitch" pitchFamily="34" charset="0"/>
              </a:defRPr>
            </a:lvl2pPr>
            <a:lvl3pPr marL="1143000" indent="-228600">
              <a:defRPr sz="3200">
                <a:solidFill>
                  <a:schemeClr val="tx1"/>
                </a:solidFill>
                <a:latin typeface="GE Inspira Pitch" pitchFamily="34" charset="0"/>
              </a:defRPr>
            </a:lvl3pPr>
            <a:lvl4pPr marL="1600200" indent="-228600">
              <a:defRPr sz="3200">
                <a:solidFill>
                  <a:schemeClr val="tx1"/>
                </a:solidFill>
                <a:latin typeface="GE Inspira Pitch" pitchFamily="34" charset="0"/>
              </a:defRPr>
            </a:lvl4pPr>
            <a:lvl5pPr marL="2057400" indent="-228600">
              <a:defRPr sz="3200">
                <a:solidFill>
                  <a:schemeClr val="tx1"/>
                </a:solidFill>
                <a:latin typeface="GE Inspira Pitch" pitchFamily="34" charset="0"/>
              </a:defRPr>
            </a:lvl5pPr>
            <a:lvl6pPr marL="2514600" indent="-228600" eaLnBrk="0" fontAlgn="base" hangingPunct="0">
              <a:spcBef>
                <a:spcPct val="0"/>
              </a:spcBef>
              <a:spcAft>
                <a:spcPct val="0"/>
              </a:spcAft>
              <a:defRPr sz="3200">
                <a:solidFill>
                  <a:schemeClr val="tx1"/>
                </a:solidFill>
                <a:latin typeface="GE Inspira Pitch" pitchFamily="34" charset="0"/>
              </a:defRPr>
            </a:lvl6pPr>
            <a:lvl7pPr marL="2971800" indent="-228600" eaLnBrk="0" fontAlgn="base" hangingPunct="0">
              <a:spcBef>
                <a:spcPct val="0"/>
              </a:spcBef>
              <a:spcAft>
                <a:spcPct val="0"/>
              </a:spcAft>
              <a:defRPr sz="3200">
                <a:solidFill>
                  <a:schemeClr val="tx1"/>
                </a:solidFill>
                <a:latin typeface="GE Inspira Pitch" pitchFamily="34" charset="0"/>
              </a:defRPr>
            </a:lvl7pPr>
            <a:lvl8pPr marL="3429000" indent="-228600" eaLnBrk="0" fontAlgn="base" hangingPunct="0">
              <a:spcBef>
                <a:spcPct val="0"/>
              </a:spcBef>
              <a:spcAft>
                <a:spcPct val="0"/>
              </a:spcAft>
              <a:defRPr sz="3200">
                <a:solidFill>
                  <a:schemeClr val="tx1"/>
                </a:solidFill>
                <a:latin typeface="GE Inspira Pitch" pitchFamily="34" charset="0"/>
              </a:defRPr>
            </a:lvl8pPr>
            <a:lvl9pPr marL="3886200" indent="-228600" eaLnBrk="0" fontAlgn="base" hangingPunct="0">
              <a:spcBef>
                <a:spcPct val="0"/>
              </a:spcBef>
              <a:spcAft>
                <a:spcPct val="0"/>
              </a:spcAft>
              <a:defRPr sz="3200">
                <a:solidFill>
                  <a:schemeClr val="tx1"/>
                </a:solidFill>
                <a:latin typeface="GE Inspira Pitch" pitchFamily="34" charset="0"/>
              </a:defRPr>
            </a:lvl9pPr>
          </a:lstStyle>
          <a:p>
            <a:pPr>
              <a:lnSpc>
                <a:spcPct val="140000"/>
              </a:lnSpc>
            </a:pPr>
            <a:r>
              <a:rPr lang="en-US" sz="3000" dirty="0">
                <a:solidFill>
                  <a:srgbClr val="0092D2"/>
                </a:solidFill>
                <a:latin typeface="GE Inspira Pitch"/>
              </a:rPr>
              <a:t>Acceptance</a:t>
            </a:r>
          </a:p>
          <a:p>
            <a:pPr>
              <a:lnSpc>
                <a:spcPct val="140000"/>
              </a:lnSpc>
            </a:pPr>
            <a:r>
              <a:rPr lang="en-US" sz="3000" dirty="0">
                <a:solidFill>
                  <a:srgbClr val="0092D2"/>
                </a:solidFill>
                <a:latin typeface="GE Inspira Pitch"/>
              </a:rPr>
              <a:t>Alignment</a:t>
            </a:r>
          </a:p>
          <a:p>
            <a:pPr>
              <a:lnSpc>
                <a:spcPct val="140000"/>
              </a:lnSpc>
            </a:pPr>
            <a:r>
              <a:rPr lang="en-US" sz="3000" dirty="0">
                <a:solidFill>
                  <a:srgbClr val="0092D2"/>
                </a:solidFill>
                <a:latin typeface="GE Inspira Pitch"/>
              </a:rPr>
              <a:t>Accountability</a:t>
            </a:r>
          </a:p>
        </p:txBody>
      </p:sp>
      <p:sp>
        <p:nvSpPr>
          <p:cNvPr id="857105" name="Text Box 1041"/>
          <p:cNvSpPr txBox="1">
            <a:spLocks noChangeArrowheads="1"/>
          </p:cNvSpPr>
          <p:nvPr/>
        </p:nvSpPr>
        <p:spPr bwMode="auto">
          <a:xfrm>
            <a:off x="1952005" y="1511825"/>
            <a:ext cx="3171293" cy="461665"/>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ctr" eaLnBrk="1" hangingPunct="1">
              <a:defRPr/>
            </a:pPr>
            <a:r>
              <a:rPr lang="en-US" sz="2400" b="1" dirty="0">
                <a:solidFill>
                  <a:srgbClr val="305392"/>
                </a:solidFill>
                <a:latin typeface="+mj-lt"/>
              </a:rPr>
              <a:t>The Key Dynamic:</a:t>
            </a:r>
          </a:p>
        </p:txBody>
      </p:sp>
      <p:sp>
        <p:nvSpPr>
          <p:cNvPr id="29704" name="AutoShape 1042"/>
          <p:cNvSpPr>
            <a:spLocks noChangeArrowheads="1"/>
          </p:cNvSpPr>
          <p:nvPr/>
        </p:nvSpPr>
        <p:spPr bwMode="auto">
          <a:xfrm>
            <a:off x="4286058" y="3654713"/>
            <a:ext cx="317500" cy="2302934"/>
          </a:xfrm>
          <a:prstGeom prst="rightArrow">
            <a:avLst>
              <a:gd name="adj1" fmla="val 50000"/>
              <a:gd name="adj2" fmla="val 100000"/>
            </a:avLst>
          </a:prstGeom>
          <a:solidFill>
            <a:schemeClr val="bg1">
              <a:lumMod val="85000"/>
            </a:schemeClr>
          </a:solidFill>
          <a:ln w="9525">
            <a:noFill/>
            <a:miter lim="800000"/>
            <a:headEnd/>
            <a:tailEnd/>
          </a:ln>
          <a:effectLst/>
          <a:extLst/>
        </p:spPr>
        <p:txBody>
          <a:bodyPr wrap="none" anchor="ctr"/>
          <a:lstStyle/>
          <a:p>
            <a:endParaRPr lang="en-US" dirty="0">
              <a:solidFill>
                <a:srgbClr val="1E4191"/>
              </a:solidFill>
            </a:endParaRPr>
          </a:p>
        </p:txBody>
      </p:sp>
      <p:sp>
        <p:nvSpPr>
          <p:cNvPr id="29705" name="Text Box 1043"/>
          <p:cNvSpPr txBox="1">
            <a:spLocks noChangeArrowheads="1"/>
          </p:cNvSpPr>
          <p:nvPr/>
        </p:nvSpPr>
        <p:spPr bwMode="auto">
          <a:xfrm>
            <a:off x="6283224" y="1437501"/>
            <a:ext cx="4525435"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3200">
                <a:solidFill>
                  <a:schemeClr val="tx1"/>
                </a:solidFill>
                <a:latin typeface="GE Inspira Pitch" pitchFamily="34" charset="0"/>
              </a:defRPr>
            </a:lvl1pPr>
            <a:lvl2pPr marL="742950" indent="-285750">
              <a:defRPr sz="3200">
                <a:solidFill>
                  <a:schemeClr val="tx1"/>
                </a:solidFill>
                <a:latin typeface="GE Inspira Pitch" pitchFamily="34" charset="0"/>
              </a:defRPr>
            </a:lvl2pPr>
            <a:lvl3pPr marL="1143000" indent="-228600">
              <a:defRPr sz="3200">
                <a:solidFill>
                  <a:schemeClr val="tx1"/>
                </a:solidFill>
                <a:latin typeface="GE Inspira Pitch" pitchFamily="34" charset="0"/>
              </a:defRPr>
            </a:lvl3pPr>
            <a:lvl4pPr marL="1600200" indent="-228600">
              <a:defRPr sz="3200">
                <a:solidFill>
                  <a:schemeClr val="tx1"/>
                </a:solidFill>
                <a:latin typeface="GE Inspira Pitch" pitchFamily="34" charset="0"/>
              </a:defRPr>
            </a:lvl4pPr>
            <a:lvl5pPr marL="2057400" indent="-228600">
              <a:defRPr sz="3200">
                <a:solidFill>
                  <a:schemeClr val="tx1"/>
                </a:solidFill>
                <a:latin typeface="GE Inspira Pitch" pitchFamily="34" charset="0"/>
              </a:defRPr>
            </a:lvl5pPr>
            <a:lvl6pPr marL="2514600" indent="-228600" eaLnBrk="0" fontAlgn="base" hangingPunct="0">
              <a:spcBef>
                <a:spcPct val="0"/>
              </a:spcBef>
              <a:spcAft>
                <a:spcPct val="0"/>
              </a:spcAft>
              <a:defRPr sz="3200">
                <a:solidFill>
                  <a:schemeClr val="tx1"/>
                </a:solidFill>
                <a:latin typeface="GE Inspira Pitch" pitchFamily="34" charset="0"/>
              </a:defRPr>
            </a:lvl6pPr>
            <a:lvl7pPr marL="2971800" indent="-228600" eaLnBrk="0" fontAlgn="base" hangingPunct="0">
              <a:spcBef>
                <a:spcPct val="0"/>
              </a:spcBef>
              <a:spcAft>
                <a:spcPct val="0"/>
              </a:spcAft>
              <a:defRPr sz="3200">
                <a:solidFill>
                  <a:schemeClr val="tx1"/>
                </a:solidFill>
                <a:latin typeface="GE Inspira Pitch" pitchFamily="34" charset="0"/>
              </a:defRPr>
            </a:lvl7pPr>
            <a:lvl8pPr marL="3429000" indent="-228600" eaLnBrk="0" fontAlgn="base" hangingPunct="0">
              <a:spcBef>
                <a:spcPct val="0"/>
              </a:spcBef>
              <a:spcAft>
                <a:spcPct val="0"/>
              </a:spcAft>
              <a:defRPr sz="3200">
                <a:solidFill>
                  <a:schemeClr val="tx1"/>
                </a:solidFill>
                <a:latin typeface="GE Inspira Pitch" pitchFamily="34" charset="0"/>
              </a:defRPr>
            </a:lvl8pPr>
            <a:lvl9pPr marL="3886200" indent="-228600" eaLnBrk="0" fontAlgn="base" hangingPunct="0">
              <a:spcBef>
                <a:spcPct val="0"/>
              </a:spcBef>
              <a:spcAft>
                <a:spcPct val="0"/>
              </a:spcAft>
              <a:defRPr sz="3200">
                <a:solidFill>
                  <a:schemeClr val="tx1"/>
                </a:solidFill>
                <a:latin typeface="GE Inspira Pitch" pitchFamily="34" charset="0"/>
              </a:defRPr>
            </a:lvl9pPr>
          </a:lstStyle>
          <a:p>
            <a:pPr eaLnBrk="1" hangingPunct="1"/>
            <a:r>
              <a:rPr lang="en-US" b="1" dirty="0">
                <a:solidFill>
                  <a:srgbClr val="0092D2"/>
                </a:solidFill>
                <a:latin typeface="+mj-lt"/>
              </a:rPr>
              <a:t>Q  x  A</a:t>
            </a:r>
            <a:r>
              <a:rPr lang="en-US" b="1" baseline="30000" dirty="0">
                <a:solidFill>
                  <a:srgbClr val="0092D2"/>
                </a:solidFill>
                <a:latin typeface="+mj-lt"/>
              </a:rPr>
              <a:t>3</a:t>
            </a:r>
            <a:r>
              <a:rPr lang="en-US" b="1" dirty="0">
                <a:solidFill>
                  <a:srgbClr val="0092D2"/>
                </a:solidFill>
                <a:latin typeface="+mj-lt"/>
              </a:rPr>
              <a:t> = E</a:t>
            </a:r>
          </a:p>
        </p:txBody>
      </p:sp>
      <p:sp>
        <p:nvSpPr>
          <p:cNvPr id="29706" name="Text Box 1044"/>
          <p:cNvSpPr txBox="1">
            <a:spLocks noChangeArrowheads="1"/>
          </p:cNvSpPr>
          <p:nvPr/>
        </p:nvSpPr>
        <p:spPr bwMode="auto">
          <a:xfrm>
            <a:off x="2055723" y="2223180"/>
            <a:ext cx="7462354" cy="590931"/>
          </a:xfrm>
          <a:prstGeom prst="rect">
            <a:avLst/>
          </a:prstGeom>
          <a:solidFill>
            <a:schemeClr val="tx2">
              <a:lumMod val="75000"/>
            </a:schemeClr>
          </a:solidFill>
          <a:ln>
            <a:noFill/>
          </a:ln>
          <a:effectLst/>
          <a:extLst/>
        </p:spPr>
        <p:txBody>
          <a:bodyPr wrap="square">
            <a:spAutoFit/>
          </a:bodyPr>
          <a:lstStyle>
            <a:lvl1pPr>
              <a:defRPr sz="3200">
                <a:solidFill>
                  <a:schemeClr val="tx1"/>
                </a:solidFill>
                <a:latin typeface="GE Inspira Pitch" pitchFamily="34" charset="0"/>
              </a:defRPr>
            </a:lvl1pPr>
            <a:lvl2pPr marL="742950" indent="-285750">
              <a:defRPr sz="3200">
                <a:solidFill>
                  <a:schemeClr val="tx1"/>
                </a:solidFill>
                <a:latin typeface="GE Inspira Pitch" pitchFamily="34" charset="0"/>
              </a:defRPr>
            </a:lvl2pPr>
            <a:lvl3pPr marL="1143000" indent="-228600">
              <a:defRPr sz="3200">
                <a:solidFill>
                  <a:schemeClr val="tx1"/>
                </a:solidFill>
                <a:latin typeface="GE Inspira Pitch" pitchFamily="34" charset="0"/>
              </a:defRPr>
            </a:lvl3pPr>
            <a:lvl4pPr marL="1600200" indent="-228600">
              <a:defRPr sz="3200">
                <a:solidFill>
                  <a:schemeClr val="tx1"/>
                </a:solidFill>
                <a:latin typeface="GE Inspira Pitch" pitchFamily="34" charset="0"/>
              </a:defRPr>
            </a:lvl4pPr>
            <a:lvl5pPr marL="2057400" indent="-228600">
              <a:defRPr sz="3200">
                <a:solidFill>
                  <a:schemeClr val="tx1"/>
                </a:solidFill>
                <a:latin typeface="GE Inspira Pitch" pitchFamily="34" charset="0"/>
              </a:defRPr>
            </a:lvl5pPr>
            <a:lvl6pPr marL="2514600" indent="-228600" eaLnBrk="0" fontAlgn="base" hangingPunct="0">
              <a:spcBef>
                <a:spcPct val="0"/>
              </a:spcBef>
              <a:spcAft>
                <a:spcPct val="0"/>
              </a:spcAft>
              <a:defRPr sz="3200">
                <a:solidFill>
                  <a:schemeClr val="tx1"/>
                </a:solidFill>
                <a:latin typeface="GE Inspira Pitch" pitchFamily="34" charset="0"/>
              </a:defRPr>
            </a:lvl6pPr>
            <a:lvl7pPr marL="2971800" indent="-228600" eaLnBrk="0" fontAlgn="base" hangingPunct="0">
              <a:spcBef>
                <a:spcPct val="0"/>
              </a:spcBef>
              <a:spcAft>
                <a:spcPct val="0"/>
              </a:spcAft>
              <a:defRPr sz="3200">
                <a:solidFill>
                  <a:schemeClr val="tx1"/>
                </a:solidFill>
                <a:latin typeface="GE Inspira Pitch" pitchFamily="34" charset="0"/>
              </a:defRPr>
            </a:lvl7pPr>
            <a:lvl8pPr marL="3429000" indent="-228600" eaLnBrk="0" fontAlgn="base" hangingPunct="0">
              <a:spcBef>
                <a:spcPct val="0"/>
              </a:spcBef>
              <a:spcAft>
                <a:spcPct val="0"/>
              </a:spcAft>
              <a:defRPr sz="3200">
                <a:solidFill>
                  <a:schemeClr val="tx1"/>
                </a:solidFill>
                <a:latin typeface="GE Inspira Pitch" pitchFamily="34" charset="0"/>
              </a:defRPr>
            </a:lvl8pPr>
            <a:lvl9pPr marL="3886200" indent="-228600" eaLnBrk="0" fontAlgn="base" hangingPunct="0">
              <a:spcBef>
                <a:spcPct val="0"/>
              </a:spcBef>
              <a:spcAft>
                <a:spcPct val="0"/>
              </a:spcAft>
              <a:defRPr sz="3200">
                <a:solidFill>
                  <a:schemeClr val="tx1"/>
                </a:solidFill>
                <a:latin typeface="GE Inspira Pitch" pitchFamily="34" charset="0"/>
              </a:defRPr>
            </a:lvl9pPr>
          </a:lstStyle>
          <a:p>
            <a:pPr algn="ctr" eaLnBrk="1" hangingPunct="1">
              <a:lnSpc>
                <a:spcPct val="90000"/>
              </a:lnSpc>
            </a:pPr>
            <a:r>
              <a:rPr lang="en-US" sz="1800" dirty="0">
                <a:solidFill>
                  <a:schemeClr val="bg1"/>
                </a:solidFill>
                <a:latin typeface="+mj-lt"/>
              </a:rPr>
              <a:t>The effectiveness of the outcome is equal to the </a:t>
            </a:r>
            <a:r>
              <a:rPr lang="en-US" sz="1800" b="1" dirty="0">
                <a:solidFill>
                  <a:schemeClr val="bg1"/>
                </a:solidFill>
                <a:latin typeface="+mj-lt"/>
              </a:rPr>
              <a:t>quality</a:t>
            </a:r>
            <a:r>
              <a:rPr lang="en-US" sz="1800" dirty="0">
                <a:solidFill>
                  <a:schemeClr val="bg1"/>
                </a:solidFill>
                <a:latin typeface="+mj-lt"/>
              </a:rPr>
              <a:t> (Q) of the solution times the </a:t>
            </a:r>
            <a:r>
              <a:rPr lang="en-US" sz="1800" b="1" dirty="0">
                <a:solidFill>
                  <a:schemeClr val="bg1"/>
                </a:solidFill>
                <a:latin typeface="+mj-lt"/>
              </a:rPr>
              <a:t>acceptance</a:t>
            </a:r>
            <a:r>
              <a:rPr lang="en-US" sz="1800" dirty="0">
                <a:solidFill>
                  <a:schemeClr val="bg1"/>
                </a:solidFill>
                <a:latin typeface="+mj-lt"/>
              </a:rPr>
              <a:t> (A) of the solution</a:t>
            </a:r>
            <a:r>
              <a:rPr lang="en-US" sz="1800" i="1" dirty="0">
                <a:solidFill>
                  <a:schemeClr val="bg1"/>
                </a:solidFill>
                <a:latin typeface="+mj-lt"/>
              </a:rPr>
              <a:t>.</a:t>
            </a:r>
            <a:endParaRPr lang="en-US" sz="1800" b="1" i="1" dirty="0">
              <a:solidFill>
                <a:schemeClr val="bg1"/>
              </a:solidFill>
              <a:latin typeface="+mj-lt"/>
            </a:endParaRPr>
          </a:p>
        </p:txBody>
      </p:sp>
      <p:sp>
        <p:nvSpPr>
          <p:cNvPr id="3" name="TextBox 2"/>
          <p:cNvSpPr txBox="1"/>
          <p:nvPr/>
        </p:nvSpPr>
        <p:spPr>
          <a:xfrm>
            <a:off x="5757144" y="5998826"/>
            <a:ext cx="2772833" cy="338554"/>
          </a:xfrm>
          <a:prstGeom prst="rect">
            <a:avLst/>
          </a:prstGeom>
          <a:noFill/>
        </p:spPr>
        <p:txBody>
          <a:bodyPr wrap="square" rtlCol="0">
            <a:spAutoFit/>
          </a:bodyPr>
          <a:lstStyle/>
          <a:p>
            <a:pPr algn="ctr"/>
            <a:r>
              <a:rPr lang="en-US" sz="1600" dirty="0">
                <a:solidFill>
                  <a:srgbClr val="1E4191"/>
                </a:solidFill>
              </a:rPr>
              <a:t>Systems and Structures</a:t>
            </a:r>
          </a:p>
        </p:txBody>
      </p:sp>
      <p:sp>
        <p:nvSpPr>
          <p:cNvPr id="23" name="TextBox 22"/>
          <p:cNvSpPr txBox="1"/>
          <p:nvPr/>
        </p:nvSpPr>
        <p:spPr>
          <a:xfrm>
            <a:off x="5763483" y="3182700"/>
            <a:ext cx="2772833" cy="338554"/>
          </a:xfrm>
          <a:prstGeom prst="rect">
            <a:avLst/>
          </a:prstGeom>
          <a:noFill/>
        </p:spPr>
        <p:txBody>
          <a:bodyPr wrap="square" rtlCol="0">
            <a:spAutoFit/>
          </a:bodyPr>
          <a:lstStyle/>
          <a:p>
            <a:pPr algn="ctr"/>
            <a:r>
              <a:rPr lang="en-US" sz="1600" dirty="0">
                <a:solidFill>
                  <a:srgbClr val="1E4191"/>
                </a:solidFill>
              </a:rPr>
              <a:t>Leading Change</a:t>
            </a:r>
          </a:p>
        </p:txBody>
      </p:sp>
      <p:sp>
        <p:nvSpPr>
          <p:cNvPr id="32" name="Rectangle 31"/>
          <p:cNvSpPr/>
          <p:nvPr/>
        </p:nvSpPr>
        <p:spPr bwMode="auto">
          <a:xfrm>
            <a:off x="7581708" y="3570048"/>
            <a:ext cx="560916" cy="2408767"/>
          </a:xfrm>
          <a:prstGeom prst="rect">
            <a:avLst/>
          </a:prstGeom>
          <a:solidFill>
            <a:srgbClr val="0092D2"/>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defRPr/>
            </a:pPr>
            <a:endParaRPr lang="en-US" kern="0" dirty="0">
              <a:solidFill>
                <a:srgbClr val="1E4191"/>
              </a:solidFill>
            </a:endParaRPr>
          </a:p>
        </p:txBody>
      </p:sp>
      <p:sp>
        <p:nvSpPr>
          <p:cNvPr id="33" name="Rectangle 32"/>
          <p:cNvSpPr/>
          <p:nvPr/>
        </p:nvSpPr>
        <p:spPr bwMode="auto">
          <a:xfrm>
            <a:off x="6142375" y="3570046"/>
            <a:ext cx="560916" cy="2408768"/>
          </a:xfrm>
          <a:prstGeom prst="rect">
            <a:avLst/>
          </a:prstGeom>
          <a:solidFill>
            <a:srgbClr val="7BCAEB"/>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defRPr/>
            </a:pPr>
            <a:endParaRPr lang="en-US" kern="0" dirty="0">
              <a:solidFill>
                <a:srgbClr val="1E4191"/>
              </a:solidFill>
            </a:endParaRPr>
          </a:p>
        </p:txBody>
      </p:sp>
      <p:sp>
        <p:nvSpPr>
          <p:cNvPr id="34" name="Pentagon 33"/>
          <p:cNvSpPr/>
          <p:nvPr/>
        </p:nvSpPr>
        <p:spPr bwMode="auto">
          <a:xfrm>
            <a:off x="8015628" y="3570046"/>
            <a:ext cx="2222500" cy="2408768"/>
          </a:xfrm>
          <a:prstGeom prst="homePlate">
            <a:avLst/>
          </a:prstGeom>
          <a:solidFill>
            <a:srgbClr val="0092D2"/>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defRPr/>
            </a:pPr>
            <a:endParaRPr lang="en-US" kern="0" dirty="0">
              <a:solidFill>
                <a:srgbClr val="1E4191"/>
              </a:solidFill>
            </a:endParaRPr>
          </a:p>
        </p:txBody>
      </p:sp>
      <p:sp>
        <p:nvSpPr>
          <p:cNvPr id="35" name="Pentagon 34"/>
          <p:cNvSpPr/>
          <p:nvPr/>
        </p:nvSpPr>
        <p:spPr bwMode="auto">
          <a:xfrm>
            <a:off x="6576294" y="3570046"/>
            <a:ext cx="2222500" cy="2408768"/>
          </a:xfrm>
          <a:prstGeom prst="homePlate">
            <a:avLst/>
          </a:prstGeom>
          <a:solidFill>
            <a:srgbClr val="23A7DE">
              <a:lumMod val="60000"/>
              <a:lumOff val="40000"/>
            </a:srgb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defRPr/>
            </a:pPr>
            <a:endParaRPr lang="en-US" kern="0" dirty="0">
              <a:solidFill>
                <a:srgbClr val="1E4191"/>
              </a:solidFill>
            </a:endParaRPr>
          </a:p>
        </p:txBody>
      </p:sp>
      <p:sp>
        <p:nvSpPr>
          <p:cNvPr id="36" name="Pentagon 35"/>
          <p:cNvSpPr/>
          <p:nvPr/>
        </p:nvSpPr>
        <p:spPr bwMode="auto">
          <a:xfrm>
            <a:off x="5073460" y="3570046"/>
            <a:ext cx="2222500" cy="2408768"/>
          </a:xfrm>
          <a:prstGeom prst="homePlate">
            <a:avLst/>
          </a:prstGeom>
          <a:solidFill>
            <a:srgbClr val="23A7DE">
              <a:lumMod val="20000"/>
              <a:lumOff val="80000"/>
            </a:srgb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defRPr/>
            </a:pPr>
            <a:endParaRPr lang="en-US" kern="0" dirty="0">
              <a:solidFill>
                <a:srgbClr val="1E4191"/>
              </a:solidFill>
            </a:endParaRPr>
          </a:p>
        </p:txBody>
      </p:sp>
      <p:sp>
        <p:nvSpPr>
          <p:cNvPr id="37" name="TextBox 36"/>
          <p:cNvSpPr txBox="1"/>
          <p:nvPr/>
        </p:nvSpPr>
        <p:spPr>
          <a:xfrm>
            <a:off x="5105209" y="5648615"/>
            <a:ext cx="1490133" cy="307777"/>
          </a:xfrm>
          <a:prstGeom prst="rect">
            <a:avLst/>
          </a:prstGeom>
          <a:noFill/>
        </p:spPr>
        <p:txBody>
          <a:bodyPr wrap="square" rtlCol="0">
            <a:spAutoFit/>
          </a:bodyPr>
          <a:lstStyle/>
          <a:p>
            <a:pPr>
              <a:defRPr/>
            </a:pPr>
            <a:r>
              <a:rPr lang="en-US" sz="1400" i="1" kern="0" dirty="0">
                <a:solidFill>
                  <a:srgbClr val="305392"/>
                </a:solidFill>
              </a:rPr>
              <a:t>Current state</a:t>
            </a:r>
          </a:p>
        </p:txBody>
      </p:sp>
      <p:sp>
        <p:nvSpPr>
          <p:cNvPr id="38" name="TextBox 37"/>
          <p:cNvSpPr txBox="1"/>
          <p:nvPr/>
        </p:nvSpPr>
        <p:spPr>
          <a:xfrm>
            <a:off x="6417543" y="5648614"/>
            <a:ext cx="1490133" cy="307777"/>
          </a:xfrm>
          <a:prstGeom prst="rect">
            <a:avLst/>
          </a:prstGeom>
          <a:noFill/>
        </p:spPr>
        <p:txBody>
          <a:bodyPr wrap="square" rtlCol="0">
            <a:spAutoFit/>
          </a:bodyPr>
          <a:lstStyle/>
          <a:p>
            <a:pPr>
              <a:defRPr/>
            </a:pPr>
            <a:r>
              <a:rPr lang="en-US" sz="1400" i="1" kern="0" dirty="0">
                <a:solidFill>
                  <a:srgbClr val="305392"/>
                </a:solidFill>
              </a:rPr>
              <a:t>Transition state</a:t>
            </a:r>
          </a:p>
        </p:txBody>
      </p:sp>
      <p:sp>
        <p:nvSpPr>
          <p:cNvPr id="39" name="TextBox 38"/>
          <p:cNvSpPr txBox="1"/>
          <p:nvPr/>
        </p:nvSpPr>
        <p:spPr>
          <a:xfrm>
            <a:off x="7916143" y="5657079"/>
            <a:ext cx="1490133" cy="307777"/>
          </a:xfrm>
          <a:prstGeom prst="rect">
            <a:avLst/>
          </a:prstGeom>
          <a:noFill/>
        </p:spPr>
        <p:txBody>
          <a:bodyPr wrap="square" rtlCol="0">
            <a:spAutoFit/>
          </a:bodyPr>
          <a:lstStyle/>
          <a:p>
            <a:pPr>
              <a:defRPr/>
            </a:pPr>
            <a:r>
              <a:rPr lang="en-US" sz="1400" i="1" kern="0" dirty="0">
                <a:solidFill>
                  <a:srgbClr val="FFFFFF"/>
                </a:solidFill>
              </a:rPr>
              <a:t>Improved state</a:t>
            </a:r>
          </a:p>
        </p:txBody>
      </p:sp>
      <p:sp>
        <p:nvSpPr>
          <p:cNvPr id="41" name="Right Arrow 40"/>
          <p:cNvSpPr/>
          <p:nvPr/>
        </p:nvSpPr>
        <p:spPr bwMode="auto">
          <a:xfrm>
            <a:off x="5632260" y="3650480"/>
            <a:ext cx="3638549" cy="457200"/>
          </a:xfrm>
          <a:prstGeom prst="rightArrow">
            <a:avLst/>
          </a:prstGeom>
          <a:solidFill>
            <a:srgbClr val="305392"/>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defRPr/>
            </a:pPr>
            <a:endParaRPr lang="en-US" kern="0" dirty="0">
              <a:solidFill>
                <a:srgbClr val="1E4191"/>
              </a:solidFill>
            </a:endParaRPr>
          </a:p>
        </p:txBody>
      </p:sp>
      <p:sp>
        <p:nvSpPr>
          <p:cNvPr id="43" name="TextBox 42"/>
          <p:cNvSpPr txBox="1"/>
          <p:nvPr/>
        </p:nvSpPr>
        <p:spPr>
          <a:xfrm>
            <a:off x="5639140" y="3723705"/>
            <a:ext cx="1792285" cy="276999"/>
          </a:xfrm>
          <a:prstGeom prst="rect">
            <a:avLst/>
          </a:prstGeom>
          <a:noFill/>
          <a:ln>
            <a:noFill/>
          </a:ln>
        </p:spPr>
        <p:txBody>
          <a:bodyPr wrap="square" rtlCol="0">
            <a:spAutoFit/>
          </a:bodyPr>
          <a:lstStyle/>
          <a:p>
            <a:pPr>
              <a:defRPr/>
            </a:pPr>
            <a:r>
              <a:rPr lang="en-US" sz="1200" kern="0" dirty="0">
                <a:solidFill>
                  <a:srgbClr val="FFFFFF"/>
                </a:solidFill>
              </a:rPr>
              <a:t>Creating a shared need</a:t>
            </a:r>
          </a:p>
        </p:txBody>
      </p:sp>
      <p:sp>
        <p:nvSpPr>
          <p:cNvPr id="45" name="Right Arrow 44"/>
          <p:cNvSpPr/>
          <p:nvPr/>
        </p:nvSpPr>
        <p:spPr bwMode="auto">
          <a:xfrm>
            <a:off x="5894726" y="4056880"/>
            <a:ext cx="3638549" cy="457200"/>
          </a:xfrm>
          <a:prstGeom prst="rightArrow">
            <a:avLst/>
          </a:prstGeom>
          <a:solidFill>
            <a:srgbClr val="305392"/>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defRPr/>
            </a:pPr>
            <a:endParaRPr lang="en-US" kern="0" dirty="0">
              <a:solidFill>
                <a:srgbClr val="1E4191"/>
              </a:solidFill>
            </a:endParaRPr>
          </a:p>
        </p:txBody>
      </p:sp>
      <p:sp>
        <p:nvSpPr>
          <p:cNvPr id="55" name="TextBox 54"/>
          <p:cNvSpPr txBox="1"/>
          <p:nvPr/>
        </p:nvSpPr>
        <p:spPr>
          <a:xfrm>
            <a:off x="5901606" y="4130105"/>
            <a:ext cx="1792285" cy="276999"/>
          </a:xfrm>
          <a:prstGeom prst="rect">
            <a:avLst/>
          </a:prstGeom>
          <a:noFill/>
          <a:ln>
            <a:noFill/>
          </a:ln>
        </p:spPr>
        <p:txBody>
          <a:bodyPr wrap="square" rtlCol="0">
            <a:spAutoFit/>
          </a:bodyPr>
          <a:lstStyle/>
          <a:p>
            <a:pPr>
              <a:defRPr/>
            </a:pPr>
            <a:r>
              <a:rPr lang="en-US" sz="1200" kern="0" dirty="0">
                <a:solidFill>
                  <a:srgbClr val="FFFFFF"/>
                </a:solidFill>
              </a:rPr>
              <a:t>Shaping a vision</a:t>
            </a:r>
          </a:p>
        </p:txBody>
      </p:sp>
      <p:sp>
        <p:nvSpPr>
          <p:cNvPr id="56" name="Right Arrow 55"/>
          <p:cNvSpPr/>
          <p:nvPr/>
        </p:nvSpPr>
        <p:spPr bwMode="auto">
          <a:xfrm>
            <a:off x="6155075" y="4454813"/>
            <a:ext cx="3860800" cy="457200"/>
          </a:xfrm>
          <a:prstGeom prst="rightArrow">
            <a:avLst/>
          </a:prstGeom>
          <a:solidFill>
            <a:srgbClr val="305392"/>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defRPr/>
            </a:pPr>
            <a:endParaRPr lang="en-US" kern="0" dirty="0">
              <a:solidFill>
                <a:srgbClr val="1E4191"/>
              </a:solidFill>
            </a:endParaRPr>
          </a:p>
        </p:txBody>
      </p:sp>
      <p:sp>
        <p:nvSpPr>
          <p:cNvPr id="59" name="TextBox 58"/>
          <p:cNvSpPr txBox="1"/>
          <p:nvPr/>
        </p:nvSpPr>
        <p:spPr>
          <a:xfrm>
            <a:off x="6163541" y="4528038"/>
            <a:ext cx="1768070" cy="276999"/>
          </a:xfrm>
          <a:prstGeom prst="rect">
            <a:avLst/>
          </a:prstGeom>
          <a:noFill/>
          <a:ln>
            <a:noFill/>
          </a:ln>
        </p:spPr>
        <p:txBody>
          <a:bodyPr wrap="square" rtlCol="0">
            <a:spAutoFit/>
          </a:bodyPr>
          <a:lstStyle/>
          <a:p>
            <a:pPr>
              <a:defRPr/>
            </a:pPr>
            <a:r>
              <a:rPr lang="en-US" sz="1200" kern="0" dirty="0">
                <a:solidFill>
                  <a:srgbClr val="FFFFFF"/>
                </a:solidFill>
              </a:rPr>
              <a:t>Mobilizing commitment</a:t>
            </a:r>
          </a:p>
        </p:txBody>
      </p:sp>
      <p:sp>
        <p:nvSpPr>
          <p:cNvPr id="60" name="Right Arrow 59"/>
          <p:cNvSpPr/>
          <p:nvPr/>
        </p:nvSpPr>
        <p:spPr bwMode="auto">
          <a:xfrm>
            <a:off x="6502208" y="4827347"/>
            <a:ext cx="3031066" cy="457200"/>
          </a:xfrm>
          <a:prstGeom prst="rightArrow">
            <a:avLst/>
          </a:prstGeom>
          <a:solidFill>
            <a:srgbClr val="305392"/>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defRPr/>
            </a:pPr>
            <a:endParaRPr lang="en-US" kern="0" dirty="0">
              <a:solidFill>
                <a:srgbClr val="1E4191"/>
              </a:solidFill>
            </a:endParaRPr>
          </a:p>
        </p:txBody>
      </p:sp>
      <p:sp>
        <p:nvSpPr>
          <p:cNvPr id="61" name="TextBox 60"/>
          <p:cNvSpPr txBox="1"/>
          <p:nvPr/>
        </p:nvSpPr>
        <p:spPr>
          <a:xfrm>
            <a:off x="6502739" y="4900572"/>
            <a:ext cx="1792285" cy="276999"/>
          </a:xfrm>
          <a:prstGeom prst="rect">
            <a:avLst/>
          </a:prstGeom>
          <a:noFill/>
          <a:ln>
            <a:noFill/>
          </a:ln>
        </p:spPr>
        <p:txBody>
          <a:bodyPr wrap="square" rtlCol="0">
            <a:spAutoFit/>
          </a:bodyPr>
          <a:lstStyle/>
          <a:p>
            <a:pPr>
              <a:defRPr/>
            </a:pPr>
            <a:r>
              <a:rPr lang="en-US" sz="1200" kern="0" dirty="0">
                <a:solidFill>
                  <a:srgbClr val="FFFFFF"/>
                </a:solidFill>
              </a:rPr>
              <a:t>Making change last</a:t>
            </a:r>
          </a:p>
        </p:txBody>
      </p:sp>
      <p:sp>
        <p:nvSpPr>
          <p:cNvPr id="62" name="Right Arrow 61"/>
          <p:cNvSpPr/>
          <p:nvPr/>
        </p:nvSpPr>
        <p:spPr bwMode="auto">
          <a:xfrm>
            <a:off x="6747742" y="5267613"/>
            <a:ext cx="2523067" cy="457200"/>
          </a:xfrm>
          <a:prstGeom prst="rightArrow">
            <a:avLst/>
          </a:prstGeom>
          <a:solidFill>
            <a:srgbClr val="305392"/>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defRPr/>
            </a:pPr>
            <a:endParaRPr lang="en-US" kern="0" dirty="0">
              <a:solidFill>
                <a:srgbClr val="1E4191"/>
              </a:solidFill>
            </a:endParaRPr>
          </a:p>
        </p:txBody>
      </p:sp>
      <p:sp>
        <p:nvSpPr>
          <p:cNvPr id="63" name="TextBox 62"/>
          <p:cNvSpPr txBox="1"/>
          <p:nvPr/>
        </p:nvSpPr>
        <p:spPr>
          <a:xfrm>
            <a:off x="6756736" y="5340838"/>
            <a:ext cx="1792285" cy="276999"/>
          </a:xfrm>
          <a:prstGeom prst="rect">
            <a:avLst/>
          </a:prstGeom>
          <a:noFill/>
          <a:ln>
            <a:noFill/>
          </a:ln>
        </p:spPr>
        <p:txBody>
          <a:bodyPr wrap="square" rtlCol="0">
            <a:spAutoFit/>
          </a:bodyPr>
          <a:lstStyle/>
          <a:p>
            <a:pPr>
              <a:defRPr/>
            </a:pPr>
            <a:r>
              <a:rPr lang="en-US" sz="1200" kern="0" dirty="0">
                <a:solidFill>
                  <a:srgbClr val="FFFFFF"/>
                </a:solidFill>
              </a:rPr>
              <a:t>Monitoring progress</a:t>
            </a:r>
          </a:p>
        </p:txBody>
      </p:sp>
      <p:sp>
        <p:nvSpPr>
          <p:cNvPr id="2" name="Rectangle 1">
            <a:extLst>
              <a:ext uri="{FF2B5EF4-FFF2-40B4-BE49-F238E27FC236}">
                <a16:creationId xmlns:a16="http://schemas.microsoft.com/office/drawing/2014/main" id="{75854E3C-5781-4384-AA4E-446A95D279F0}"/>
              </a:ext>
            </a:extLst>
          </p:cNvPr>
          <p:cNvSpPr/>
          <p:nvPr/>
        </p:nvSpPr>
        <p:spPr>
          <a:xfrm>
            <a:off x="1191488" y="2844699"/>
            <a:ext cx="9104546" cy="3763915"/>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471952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031CC010-B9E9-4005-A49B-FACCF52B57F2}" type="slidenum">
              <a:rPr lang="en-US" smtClean="0"/>
              <a:pPr/>
              <a:t>6</a:t>
            </a:fld>
            <a:endParaRPr lang="en-US"/>
          </a:p>
        </p:txBody>
      </p:sp>
      <p:sp>
        <p:nvSpPr>
          <p:cNvPr id="4" name="Title 3"/>
          <p:cNvSpPr>
            <a:spLocks noGrp="1"/>
          </p:cNvSpPr>
          <p:nvPr>
            <p:ph type="title"/>
          </p:nvPr>
        </p:nvSpPr>
        <p:spPr/>
        <p:txBody>
          <a:bodyPr/>
          <a:lstStyle/>
          <a:p>
            <a:r>
              <a:rPr lang="en-US"/>
              <a:t>Command Centers</a:t>
            </a:r>
            <a:endParaRPr lang="en-US" dirty="0"/>
          </a:p>
        </p:txBody>
      </p:sp>
      <p:sp>
        <p:nvSpPr>
          <p:cNvPr id="5" name="Rectangle 4"/>
          <p:cNvSpPr/>
          <p:nvPr/>
        </p:nvSpPr>
        <p:spPr>
          <a:xfrm>
            <a:off x="10755333" y="6494314"/>
            <a:ext cx="1374735" cy="276999"/>
          </a:xfrm>
          <a:prstGeom prst="rect">
            <a:avLst/>
          </a:prstGeom>
          <a:noFill/>
          <a:ln>
            <a:noFill/>
          </a:ln>
          <a:effectLst/>
        </p:spPr>
        <p:txBody>
          <a:bodyPr>
            <a:spAutoFit/>
          </a:bodyPr>
          <a:lstStyle/>
          <a:p>
            <a:pPr marL="742950" lvl="1" indent="-285750"/>
            <a:fld id="{B464235D-AAD6-41B2-ACAD-F2265CC5D063}" type="slidenum">
              <a:rPr lang="en-GB" sz="1200" smtClean="0">
                <a:solidFill>
                  <a:prstClr val="white"/>
                </a:solidFill>
                <a:latin typeface="GE Inspira Pitch" pitchFamily="34" charset="0"/>
                <a:ea typeface="+mn-ea"/>
              </a:rPr>
              <a:pPr marL="742950" lvl="1" indent="-285750"/>
              <a:t>6</a:t>
            </a:fld>
            <a:endParaRPr lang="en-GB" sz="1200" dirty="0">
              <a:solidFill>
                <a:prstClr val="white"/>
              </a:solidFill>
              <a:latin typeface="GE Inspira Pitch" pitchFamily="34" charset="0"/>
              <a:ea typeface="+mn-ea"/>
            </a:endParaRPr>
          </a:p>
        </p:txBody>
      </p:sp>
      <p:pic>
        <p:nvPicPr>
          <p:cNvPr id="6" name="Picture 1" descr="image00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95300" y="1631575"/>
            <a:ext cx="5606736" cy="4521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6696675" y="2172832"/>
            <a:ext cx="4674357" cy="2831544"/>
          </a:xfrm>
          <a:prstGeom prst="rect">
            <a:avLst/>
          </a:prstGeom>
          <a:noFill/>
        </p:spPr>
        <p:txBody>
          <a:bodyPr wrap="none" lIns="0" tIns="0" rIns="0" bIns="0" rtlCol="0">
            <a:spAutoFit/>
          </a:bodyPr>
          <a:lstStyle/>
          <a:p>
            <a:r>
              <a:rPr lang="en-US" sz="2200" b="1" dirty="0">
                <a:solidFill>
                  <a:srgbClr val="00B0F0"/>
                </a:solidFill>
              </a:rPr>
              <a:t>Assume you are a passenger </a:t>
            </a:r>
            <a:br>
              <a:rPr lang="en-US" sz="2200" b="1" dirty="0">
                <a:solidFill>
                  <a:srgbClr val="00B0F0"/>
                </a:solidFill>
              </a:rPr>
            </a:br>
            <a:r>
              <a:rPr lang="en-US" sz="2200" b="1" dirty="0">
                <a:solidFill>
                  <a:srgbClr val="00B0F0"/>
                </a:solidFill>
              </a:rPr>
              <a:t>on any of these airplanes.</a:t>
            </a:r>
          </a:p>
          <a:p>
            <a:endParaRPr lang="en-US" sz="2000" dirty="0">
              <a:solidFill>
                <a:schemeClr val="tx2"/>
              </a:solidFill>
            </a:endParaRPr>
          </a:p>
          <a:p>
            <a:r>
              <a:rPr lang="en-US" sz="2000" b="1" dirty="0">
                <a:solidFill>
                  <a:schemeClr val="tx2"/>
                </a:solidFill>
              </a:rPr>
              <a:t>Would you:</a:t>
            </a:r>
          </a:p>
          <a:p>
            <a:endParaRPr lang="en-US" sz="2000" dirty="0">
              <a:solidFill>
                <a:schemeClr val="tx2"/>
              </a:solidFill>
            </a:endParaRPr>
          </a:p>
          <a:p>
            <a:pPr marL="342900" indent="-342900">
              <a:buAutoNum type="alphaLcParenR"/>
            </a:pPr>
            <a:r>
              <a:rPr lang="en-US" sz="2000" b="1" dirty="0">
                <a:solidFill>
                  <a:schemeClr val="tx2"/>
                </a:solidFill>
              </a:rPr>
              <a:t>Want someone managing flow</a:t>
            </a:r>
          </a:p>
          <a:p>
            <a:pPr marL="342900" indent="-342900">
              <a:buAutoNum type="alphaLcParenR"/>
            </a:pPr>
            <a:r>
              <a:rPr lang="en-US" sz="2000" dirty="0">
                <a:solidFill>
                  <a:schemeClr val="tx2"/>
                </a:solidFill>
              </a:rPr>
              <a:t>Trust the pilots to see everything</a:t>
            </a:r>
          </a:p>
          <a:p>
            <a:pPr marL="342900" indent="-342900">
              <a:buAutoNum type="alphaLcParenR"/>
            </a:pPr>
            <a:r>
              <a:rPr lang="en-US" sz="2000" dirty="0">
                <a:solidFill>
                  <a:schemeClr val="tx2"/>
                </a:solidFill>
              </a:rPr>
              <a:t>Assume someone is in charge</a:t>
            </a:r>
          </a:p>
          <a:p>
            <a:pPr marL="342900" indent="-342900">
              <a:buAutoNum type="alphaLcParenR"/>
            </a:pPr>
            <a:r>
              <a:rPr lang="en-US" sz="2000" dirty="0">
                <a:solidFill>
                  <a:schemeClr val="tx2"/>
                </a:solidFill>
              </a:rPr>
              <a:t>Close your eyes and hope for the best</a:t>
            </a:r>
          </a:p>
        </p:txBody>
      </p:sp>
      <p:pic>
        <p:nvPicPr>
          <p:cNvPr id="2" name="Picture 1"/>
          <p:cNvPicPr>
            <a:picLocks noChangeAspect="1"/>
          </p:cNvPicPr>
          <p:nvPr/>
        </p:nvPicPr>
        <p:blipFill>
          <a:blip r:embed="rId4"/>
          <a:stretch>
            <a:fillRect/>
          </a:stretch>
        </p:blipFill>
        <p:spPr>
          <a:xfrm>
            <a:off x="495300" y="1631575"/>
            <a:ext cx="10875732" cy="4521908"/>
          </a:xfrm>
          <a:prstGeom prst="rect">
            <a:avLst/>
          </a:prstGeom>
        </p:spPr>
      </p:pic>
      <p:sp>
        <p:nvSpPr>
          <p:cNvPr id="8" name="Rectangle 7"/>
          <p:cNvSpPr/>
          <p:nvPr/>
        </p:nvSpPr>
        <p:spPr>
          <a:xfrm>
            <a:off x="313509" y="6303481"/>
            <a:ext cx="896982" cy="4108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5"/>
          <a:stretch>
            <a:fillRect/>
          </a:stretch>
        </p:blipFill>
        <p:spPr>
          <a:xfrm>
            <a:off x="91440" y="316628"/>
            <a:ext cx="12038628" cy="6435703"/>
          </a:xfrm>
          <a:prstGeom prst="rect">
            <a:avLst/>
          </a:prstGeom>
        </p:spPr>
      </p:pic>
    </p:spTree>
    <p:extLst>
      <p:ext uri="{BB962C8B-B14F-4D97-AF65-F5344CB8AC3E}">
        <p14:creationId xmlns:p14="http://schemas.microsoft.com/office/powerpoint/2010/main" val="1773422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2"/>
                                        </p:tgtEl>
                                      </p:cBhvr>
                                    </p:animEffect>
                                    <p:set>
                                      <p:cBhvr>
                                        <p:cTn id="12"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Recipe for success: Process</a:t>
            </a:r>
          </a:p>
        </p:txBody>
      </p:sp>
      <p:sp>
        <p:nvSpPr>
          <p:cNvPr id="3" name="Content Placeholder 2"/>
          <p:cNvSpPr>
            <a:spLocks noGrp="1"/>
          </p:cNvSpPr>
          <p:nvPr>
            <p:ph sz="quarter" idx="13"/>
          </p:nvPr>
        </p:nvSpPr>
        <p:spPr>
          <a:xfrm>
            <a:off x="495300" y="2068378"/>
            <a:ext cx="5095603" cy="4290059"/>
          </a:xfrm>
        </p:spPr>
        <p:txBody>
          <a:bodyPr/>
          <a:lstStyle/>
          <a:p>
            <a:pPr marL="457200" indent="-457200">
              <a:buFont typeface="Arial" panose="020B0604020202020204" pitchFamily="34" charset="0"/>
              <a:buChar char="•"/>
            </a:pPr>
            <a:r>
              <a:rPr lang="en-US" b="1" dirty="0"/>
              <a:t>System </a:t>
            </a:r>
            <a:r>
              <a:rPr lang="en-US" b="1" dirty="0" smtClean="0"/>
              <a:t>design</a:t>
            </a:r>
          </a:p>
          <a:p>
            <a:pPr marL="676656" lvl="1" indent="-457200"/>
            <a:r>
              <a:rPr lang="en-US" b="1" dirty="0" smtClean="0"/>
              <a:t>Remember Southwest….</a:t>
            </a:r>
            <a:endParaRPr lang="en-US" b="1" dirty="0"/>
          </a:p>
          <a:p>
            <a:pPr marL="457200" indent="-457200">
              <a:buFont typeface="Arial" panose="020B0604020202020204" pitchFamily="34" charset="0"/>
              <a:buChar char="•"/>
            </a:pPr>
            <a:r>
              <a:rPr lang="en-US" b="1" dirty="0" smtClean="0"/>
              <a:t>Optimize </a:t>
            </a:r>
            <a:r>
              <a:rPr lang="en-US" b="1" dirty="0"/>
              <a:t>for the </a:t>
            </a:r>
            <a:r>
              <a:rPr lang="en-US" b="1" dirty="0" smtClean="0"/>
              <a:t>system</a:t>
            </a:r>
          </a:p>
          <a:p>
            <a:pPr marL="676656" lvl="1" indent="-457200"/>
            <a:r>
              <a:rPr lang="en-US" b="1" dirty="0" smtClean="0"/>
              <a:t>Plan for the desired outcome</a:t>
            </a:r>
            <a:endParaRPr lang="en-US" b="1" dirty="0"/>
          </a:p>
          <a:p>
            <a:pPr marL="457200" indent="-457200">
              <a:buFont typeface="Arial" panose="020B0604020202020204" pitchFamily="34" charset="0"/>
              <a:buChar char="•"/>
            </a:pPr>
            <a:r>
              <a:rPr lang="en-US" b="1" dirty="0"/>
              <a:t>Break silos</a:t>
            </a:r>
          </a:p>
        </p:txBody>
      </p:sp>
      <p:sp>
        <p:nvSpPr>
          <p:cNvPr id="4" name="Slide Number Placeholder 3"/>
          <p:cNvSpPr>
            <a:spLocks noGrp="1"/>
          </p:cNvSpPr>
          <p:nvPr>
            <p:ph type="sldNum" sz="quarter" idx="4"/>
          </p:nvPr>
        </p:nvSpPr>
        <p:spPr/>
        <p:txBody>
          <a:bodyPr/>
          <a:lstStyle/>
          <a:p>
            <a:fld id="{00E6A5BD-C011-4A45-AA3A-201790FB7F2B}" type="slidenum">
              <a:rPr lang="en-CA" smtClean="0"/>
              <a:pPr/>
              <a:t>60</a:t>
            </a:fld>
            <a:endParaRPr lang="en-CA" dirty="0"/>
          </a:p>
        </p:txBody>
      </p:sp>
      <p:grpSp>
        <p:nvGrpSpPr>
          <p:cNvPr id="7" name="Group 6"/>
          <p:cNvGrpSpPr/>
          <p:nvPr/>
        </p:nvGrpSpPr>
        <p:grpSpPr>
          <a:xfrm>
            <a:off x="5721531" y="2068378"/>
            <a:ext cx="6196149" cy="3448594"/>
            <a:chOff x="1076730" y="1568718"/>
            <a:chExt cx="10903072" cy="5110815"/>
          </a:xfrm>
        </p:grpSpPr>
        <p:grpSp>
          <p:nvGrpSpPr>
            <p:cNvPr id="8" name="Group 7"/>
            <p:cNvGrpSpPr/>
            <p:nvPr/>
          </p:nvGrpSpPr>
          <p:grpSpPr>
            <a:xfrm>
              <a:off x="1076730" y="1568718"/>
              <a:ext cx="10903072" cy="5110815"/>
              <a:chOff x="3878402" y="-1384245"/>
              <a:chExt cx="10903072" cy="5110815"/>
            </a:xfrm>
          </p:grpSpPr>
          <p:pic>
            <p:nvPicPr>
              <p:cNvPr id="10" name="Picture 9"/>
              <p:cNvPicPr>
                <a:picLocks noChangeAspect="1"/>
              </p:cNvPicPr>
              <p:nvPr/>
            </p:nvPicPr>
            <p:blipFill>
              <a:blip r:embed="rId2"/>
              <a:stretch>
                <a:fillRect/>
              </a:stretch>
            </p:blipFill>
            <p:spPr>
              <a:xfrm>
                <a:off x="3878402" y="-1384245"/>
                <a:ext cx="10903072" cy="5110815"/>
              </a:xfrm>
              <a:prstGeom prst="rect">
                <a:avLst/>
              </a:prstGeom>
            </p:spPr>
          </p:pic>
          <p:sp>
            <p:nvSpPr>
              <p:cNvPr id="11" name="TextBox 10"/>
              <p:cNvSpPr txBox="1"/>
              <p:nvPr/>
            </p:nvSpPr>
            <p:spPr>
              <a:xfrm>
                <a:off x="5505499" y="-1180057"/>
                <a:ext cx="7132320" cy="638574"/>
              </a:xfrm>
              <a:prstGeom prst="rect">
                <a:avLst/>
              </a:prstGeom>
              <a:noFill/>
            </p:spPr>
            <p:txBody>
              <a:bodyPr wrap="square" lIns="0" tIns="0" rIns="0" bIns="0" rtlCol="0">
                <a:spAutoFit/>
              </a:bodyPr>
              <a:lstStyle/>
              <a:p>
                <a:pPr algn="ctr"/>
                <a:r>
                  <a:rPr lang="en-US" sz="2800" b="1" dirty="0">
                    <a:solidFill>
                      <a:schemeClr val="bg1"/>
                    </a:solidFill>
                  </a:rPr>
                  <a:t>Systems Engineering</a:t>
                </a:r>
              </a:p>
            </p:txBody>
          </p:sp>
        </p:grpSp>
        <p:sp>
          <p:nvSpPr>
            <p:cNvPr id="9" name="TextBox 8"/>
            <p:cNvSpPr txBox="1"/>
            <p:nvPr/>
          </p:nvSpPr>
          <p:spPr>
            <a:xfrm>
              <a:off x="7443881" y="3039128"/>
              <a:ext cx="3494488" cy="547350"/>
            </a:xfrm>
            <a:prstGeom prst="rect">
              <a:avLst/>
            </a:prstGeom>
            <a:noFill/>
          </p:spPr>
          <p:txBody>
            <a:bodyPr wrap="square" lIns="0" tIns="0" rIns="0" bIns="0" rtlCol="0">
              <a:spAutoFit/>
            </a:bodyPr>
            <a:lstStyle/>
            <a:p>
              <a:r>
                <a:rPr lang="en-US" sz="2400" b="1" dirty="0">
                  <a:solidFill>
                    <a:srgbClr val="FFC000"/>
                  </a:solidFill>
                </a:rPr>
                <a:t>Process</a:t>
              </a:r>
            </a:p>
          </p:txBody>
        </p:sp>
      </p:grpSp>
      <p:sp>
        <p:nvSpPr>
          <p:cNvPr id="12" name="Rectangle 11"/>
          <p:cNvSpPr/>
          <p:nvPr/>
        </p:nvSpPr>
        <p:spPr>
          <a:xfrm>
            <a:off x="313509" y="6303481"/>
            <a:ext cx="896982" cy="4108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4418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print"/>
          <a:srcRect l="1749" t="1975" r="2553" b="1463"/>
          <a:stretch/>
        </p:blipFill>
        <p:spPr>
          <a:xfrm>
            <a:off x="495300" y="2116179"/>
            <a:ext cx="3729859" cy="2288419"/>
          </a:xfrm>
          <a:prstGeom prst="rect">
            <a:avLst/>
          </a:prstGeom>
          <a:ln>
            <a:solidFill>
              <a:schemeClr val="tx2"/>
            </a:solidFill>
          </a:ln>
        </p:spPr>
      </p:pic>
      <p:pic>
        <p:nvPicPr>
          <p:cNvPr id="9" name="Picture 8"/>
          <p:cNvPicPr>
            <a:picLocks noChangeAspect="1"/>
          </p:cNvPicPr>
          <p:nvPr/>
        </p:nvPicPr>
        <p:blipFill rotWithShape="1">
          <a:blip r:embed="rId4" cstate="print"/>
          <a:srcRect l="1944" t="2701" r="1354" b="1492"/>
          <a:stretch/>
        </p:blipFill>
        <p:spPr>
          <a:xfrm>
            <a:off x="8096193" y="2116179"/>
            <a:ext cx="3471154" cy="2369110"/>
          </a:xfrm>
          <a:prstGeom prst="rect">
            <a:avLst/>
          </a:prstGeom>
          <a:ln>
            <a:solidFill>
              <a:schemeClr val="tx2"/>
            </a:solidFill>
          </a:ln>
        </p:spPr>
      </p:pic>
      <p:pic>
        <p:nvPicPr>
          <p:cNvPr id="12" name="Picture 11"/>
          <p:cNvPicPr>
            <a:picLocks noChangeAspect="1"/>
          </p:cNvPicPr>
          <p:nvPr/>
        </p:nvPicPr>
        <p:blipFill rotWithShape="1">
          <a:blip r:embed="rId5" cstate="print"/>
          <a:srcRect l="-3235" t="17716" b="477"/>
          <a:stretch/>
        </p:blipFill>
        <p:spPr>
          <a:xfrm>
            <a:off x="4335999" y="2116179"/>
            <a:ext cx="3587858" cy="2306044"/>
          </a:xfrm>
          <a:prstGeom prst="rect">
            <a:avLst/>
          </a:prstGeom>
          <a:ln>
            <a:solidFill>
              <a:schemeClr val="tx2"/>
            </a:solidFill>
          </a:ln>
        </p:spPr>
      </p:pic>
      <p:sp>
        <p:nvSpPr>
          <p:cNvPr id="3" name="Title 2"/>
          <p:cNvSpPr>
            <a:spLocks noGrp="1"/>
          </p:cNvSpPr>
          <p:nvPr>
            <p:ph type="title"/>
          </p:nvPr>
        </p:nvSpPr>
        <p:spPr/>
        <p:txBody>
          <a:bodyPr/>
          <a:lstStyle/>
          <a:p>
            <a:r>
              <a:rPr lang="en-US" dirty="0"/>
              <a:t>Methodologies</a:t>
            </a:r>
          </a:p>
        </p:txBody>
      </p:sp>
      <p:sp>
        <p:nvSpPr>
          <p:cNvPr id="10" name="Slide Number Placeholder 2"/>
          <p:cNvSpPr>
            <a:spLocks noGrp="1"/>
          </p:cNvSpPr>
          <p:nvPr>
            <p:ph type="sldNum" sz="quarter" idx="4"/>
          </p:nvPr>
        </p:nvSpPr>
        <p:spPr>
          <a:prstGeom prst="rect">
            <a:avLst/>
          </a:prstGeom>
        </p:spPr>
        <p:txBody>
          <a:bodyPr/>
          <a:lstStyle/>
          <a:p>
            <a:fld id="{94F901E3-D89F-4B38-855A-28559E933E1D}" type="slidenum">
              <a:rPr lang="en-US" smtClean="0"/>
              <a:pPr/>
              <a:t>61</a:t>
            </a:fld>
            <a:endParaRPr lang="en-US"/>
          </a:p>
        </p:txBody>
      </p:sp>
      <p:sp>
        <p:nvSpPr>
          <p:cNvPr id="14" name="Text Placeholder 15"/>
          <p:cNvSpPr txBox="1">
            <a:spLocks/>
          </p:cNvSpPr>
          <p:nvPr/>
        </p:nvSpPr>
        <p:spPr>
          <a:xfrm>
            <a:off x="495300" y="4487708"/>
            <a:ext cx="3703853" cy="411480"/>
          </a:xfrm>
          <a:prstGeom prst="rect">
            <a:avLst/>
          </a:prstGeom>
          <a:solidFill>
            <a:srgbClr val="1F497D"/>
          </a:solidFill>
        </p:spPr>
        <p:txBody>
          <a:bodyPr lIns="0" rIns="0" bIns="45720" anchor="ctr"/>
          <a:lstStyle/>
          <a:p>
            <a:pPr marL="173038" lvl="0" algn="ctr">
              <a:lnSpc>
                <a:spcPct val="95000"/>
              </a:lnSpc>
              <a:defRPr/>
            </a:pPr>
            <a:r>
              <a:rPr lang="en-US" b="1" dirty="0">
                <a:solidFill>
                  <a:schemeClr val="bg1"/>
                </a:solidFill>
              </a:rPr>
              <a:t>Systems Engineering</a:t>
            </a:r>
          </a:p>
        </p:txBody>
      </p:sp>
      <p:sp>
        <p:nvSpPr>
          <p:cNvPr id="8" name="Text Placeholder 15"/>
          <p:cNvSpPr txBox="1">
            <a:spLocks/>
          </p:cNvSpPr>
          <p:nvPr/>
        </p:nvSpPr>
        <p:spPr>
          <a:xfrm>
            <a:off x="8060703" y="4487708"/>
            <a:ext cx="3506644" cy="411480"/>
          </a:xfrm>
          <a:prstGeom prst="rect">
            <a:avLst/>
          </a:prstGeom>
          <a:solidFill>
            <a:srgbClr val="92D050"/>
          </a:solidFill>
        </p:spPr>
        <p:txBody>
          <a:bodyPr lIns="0" rIns="0" bIns="45720" anchor="ctr"/>
          <a:lstStyle/>
          <a:p>
            <a:pPr marL="173038" lvl="0" algn="ctr">
              <a:lnSpc>
                <a:spcPct val="95000"/>
              </a:lnSpc>
              <a:defRPr/>
            </a:pPr>
            <a:r>
              <a:rPr lang="en-US" b="1" dirty="0">
                <a:solidFill>
                  <a:schemeClr val="bg1"/>
                </a:solidFill>
              </a:rPr>
              <a:t>Change Management</a:t>
            </a:r>
          </a:p>
        </p:txBody>
      </p:sp>
      <p:sp>
        <p:nvSpPr>
          <p:cNvPr id="11" name="Text Placeholder 15"/>
          <p:cNvSpPr txBox="1">
            <a:spLocks/>
          </p:cNvSpPr>
          <p:nvPr/>
        </p:nvSpPr>
        <p:spPr>
          <a:xfrm>
            <a:off x="4335999" y="4487708"/>
            <a:ext cx="3587858" cy="411480"/>
          </a:xfrm>
          <a:prstGeom prst="rect">
            <a:avLst/>
          </a:prstGeom>
          <a:solidFill>
            <a:schemeClr val="accent1"/>
          </a:solidFill>
        </p:spPr>
        <p:txBody>
          <a:bodyPr lIns="0" rIns="0" bIns="45720" anchor="ctr"/>
          <a:lstStyle/>
          <a:p>
            <a:pPr marL="173038" lvl="0" algn="ctr">
              <a:lnSpc>
                <a:spcPct val="95000"/>
              </a:lnSpc>
              <a:defRPr/>
            </a:pPr>
            <a:r>
              <a:rPr lang="en-US" b="1" dirty="0">
                <a:solidFill>
                  <a:schemeClr val="bg1"/>
                </a:solidFill>
              </a:rPr>
              <a:t>High Reliability Organization</a:t>
            </a:r>
          </a:p>
        </p:txBody>
      </p:sp>
      <p:sp>
        <p:nvSpPr>
          <p:cNvPr id="2" name="Rectangle 1"/>
          <p:cNvSpPr/>
          <p:nvPr/>
        </p:nvSpPr>
        <p:spPr>
          <a:xfrm>
            <a:off x="2186334" y="5307604"/>
            <a:ext cx="7887187" cy="707886"/>
          </a:xfrm>
          <a:prstGeom prst="rect">
            <a:avLst/>
          </a:prstGeom>
        </p:spPr>
        <p:txBody>
          <a:bodyPr wrap="square">
            <a:spAutoFit/>
          </a:bodyPr>
          <a:lstStyle/>
          <a:p>
            <a:pPr algn="ctr"/>
            <a:r>
              <a:rPr lang="en-US" sz="2000" b="1" dirty="0">
                <a:solidFill>
                  <a:srgbClr val="222222"/>
                </a:solidFill>
                <a:latin typeface="Arial" panose="020B0604020202020204" pitchFamily="34" charset="0"/>
                <a:ea typeface="Calibri" panose="020F0502020204030204" pitchFamily="34" charset="0"/>
              </a:rPr>
              <a:t>High Reliability Organizations are preoccupied with failure and </a:t>
            </a:r>
          </a:p>
          <a:p>
            <a:pPr algn="ctr"/>
            <a:r>
              <a:rPr lang="en-US" sz="2000" b="1" dirty="0">
                <a:solidFill>
                  <a:srgbClr val="222222"/>
                </a:solidFill>
                <a:latin typeface="Arial" panose="020B0604020202020204" pitchFamily="34" charset="0"/>
                <a:ea typeface="Calibri" panose="020F0502020204030204" pitchFamily="34" charset="0"/>
              </a:rPr>
              <a:t>design safe systems to keep their patients free from harm</a:t>
            </a:r>
            <a:endParaRPr lang="en-US" sz="2000" b="1" dirty="0"/>
          </a:p>
        </p:txBody>
      </p:sp>
      <p:sp>
        <p:nvSpPr>
          <p:cNvPr id="13" name="Rectangle 12"/>
          <p:cNvSpPr/>
          <p:nvPr/>
        </p:nvSpPr>
        <p:spPr>
          <a:xfrm>
            <a:off x="313509" y="6303481"/>
            <a:ext cx="896982" cy="4108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3100967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cxnSp>
        <p:nvCxnSpPr>
          <p:cNvPr id="5" name="Connector: Elbow 4"/>
          <p:cNvCxnSpPr>
            <a:endCxn id="10" idx="1"/>
          </p:cNvCxnSpPr>
          <p:nvPr/>
        </p:nvCxnSpPr>
        <p:spPr>
          <a:xfrm rot="16200000" flipH="1">
            <a:off x="-413329" y="3149181"/>
            <a:ext cx="1677547" cy="108439"/>
          </a:xfrm>
          <a:prstGeom prst="bentConnector2">
            <a:avLst/>
          </a:prstGeom>
        </p:spPr>
        <p:style>
          <a:lnRef idx="1">
            <a:schemeClr val="accent1"/>
          </a:lnRef>
          <a:fillRef idx="0">
            <a:schemeClr val="accent1"/>
          </a:fillRef>
          <a:effectRef idx="0">
            <a:schemeClr val="accent1"/>
          </a:effectRef>
          <a:fontRef idx="minor">
            <a:schemeClr val="tx1"/>
          </a:fontRef>
        </p:style>
      </p:cxnSp>
      <p:grpSp>
        <p:nvGrpSpPr>
          <p:cNvPr id="6" name="Group 5"/>
          <p:cNvGrpSpPr/>
          <p:nvPr/>
        </p:nvGrpSpPr>
        <p:grpSpPr>
          <a:xfrm>
            <a:off x="217067" y="2045481"/>
            <a:ext cx="654485" cy="654485"/>
            <a:chOff x="156332" y="3257698"/>
            <a:chExt cx="654485" cy="654485"/>
          </a:xfrm>
        </p:grpSpPr>
        <p:sp>
          <p:nvSpPr>
            <p:cNvPr id="7" name="Rectangle 6"/>
            <p:cNvSpPr/>
            <p:nvPr/>
          </p:nvSpPr>
          <p:spPr>
            <a:xfrm>
              <a:off x="156332" y="3257698"/>
              <a:ext cx="654485" cy="654485"/>
            </a:xfrm>
            <a:prstGeom prst="rect">
              <a:avLst/>
            </a:prstGeom>
            <a:solidFill>
              <a:schemeClr val="bg1">
                <a:lumMod val="85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p:cNvPicPr>
              <a:picLocks noChangeAspect="1"/>
            </p:cNvPicPr>
            <p:nvPr/>
          </p:nvPicPr>
          <p:blipFill>
            <a:blip r:embed="rId2" cstate="hq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12725" y="3314091"/>
              <a:ext cx="541699" cy="541699"/>
            </a:xfrm>
            <a:prstGeom prst="rect">
              <a:avLst/>
            </a:prstGeom>
          </p:spPr>
        </p:pic>
      </p:grpSp>
      <p:grpSp>
        <p:nvGrpSpPr>
          <p:cNvPr id="9" name="Group 8"/>
          <p:cNvGrpSpPr/>
          <p:nvPr/>
        </p:nvGrpSpPr>
        <p:grpSpPr>
          <a:xfrm>
            <a:off x="479664" y="3714932"/>
            <a:ext cx="654485" cy="654485"/>
            <a:chOff x="623371" y="3392461"/>
            <a:chExt cx="654485" cy="654485"/>
          </a:xfrm>
        </p:grpSpPr>
        <p:sp>
          <p:nvSpPr>
            <p:cNvPr id="10" name="Rectangle 9"/>
            <p:cNvSpPr/>
            <p:nvPr/>
          </p:nvSpPr>
          <p:spPr>
            <a:xfrm>
              <a:off x="623371" y="3392461"/>
              <a:ext cx="654485" cy="654485"/>
            </a:xfrm>
            <a:prstGeom prst="rect">
              <a:avLst/>
            </a:prstGeom>
            <a:solidFill>
              <a:schemeClr val="bg1">
                <a:lumMod val="85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p:cNvGrpSpPr/>
            <p:nvPr/>
          </p:nvGrpSpPr>
          <p:grpSpPr>
            <a:xfrm>
              <a:off x="715064" y="3432251"/>
              <a:ext cx="471098" cy="574904"/>
              <a:chOff x="-2445523" y="1828068"/>
              <a:chExt cx="2851460" cy="3479777"/>
            </a:xfrm>
          </p:grpSpPr>
          <p:pic>
            <p:nvPicPr>
              <p:cNvPr id="12" name="Picture 11"/>
              <p:cNvPicPr>
                <a:picLocks noChangeAspect="1"/>
              </p:cNvPicPr>
              <p:nvPr/>
            </p:nvPicPr>
            <p:blipFill rotWithShape="1">
              <a:blip r:embed="rId3" cstate="hqprint">
                <a:clrChange>
                  <a:clrFrom>
                    <a:srgbClr val="FFFFFF"/>
                  </a:clrFrom>
                  <a:clrTo>
                    <a:srgbClr val="FFFFFF">
                      <a:alpha val="0"/>
                    </a:srgbClr>
                  </a:clrTo>
                </a:clrChange>
                <a:extLst>
                  <a:ext uri="{28A0092B-C50C-407E-A947-70E740481C1C}">
                    <a14:useLocalDpi xmlns:a14="http://schemas.microsoft.com/office/drawing/2010/main"/>
                  </a:ext>
                </a:extLst>
              </a:blip>
              <a:srcRect r="57024"/>
              <a:stretch/>
            </p:blipFill>
            <p:spPr>
              <a:xfrm>
                <a:off x="-1592813" y="1828068"/>
                <a:ext cx="1047938" cy="2438400"/>
              </a:xfrm>
              <a:prstGeom prst="rect">
                <a:avLst/>
              </a:prstGeom>
            </p:spPr>
          </p:pic>
          <p:pic>
            <p:nvPicPr>
              <p:cNvPr id="13" name="Picture 12"/>
              <p:cNvPicPr>
                <a:picLocks noChangeAspect="1"/>
              </p:cNvPicPr>
              <p:nvPr/>
            </p:nvPicPr>
            <p:blipFill rotWithShape="1">
              <a:blip r:embed="rId4" cstate="hqprint">
                <a:clrChange>
                  <a:clrFrom>
                    <a:srgbClr val="FFFFFF"/>
                  </a:clrFrom>
                  <a:clrTo>
                    <a:srgbClr val="FFFFFF">
                      <a:alpha val="0"/>
                    </a:srgbClr>
                  </a:clrTo>
                </a:clrChange>
                <a:extLst>
                  <a:ext uri="{28A0092B-C50C-407E-A947-70E740481C1C}">
                    <a14:useLocalDpi xmlns:a14="http://schemas.microsoft.com/office/drawing/2010/main"/>
                  </a:ext>
                </a:extLst>
              </a:blip>
              <a:srcRect l="1" r="48971"/>
              <a:stretch/>
            </p:blipFill>
            <p:spPr>
              <a:xfrm>
                <a:off x="-2445523" y="2869441"/>
                <a:ext cx="1244287" cy="2438400"/>
              </a:xfrm>
              <a:prstGeom prst="rect">
                <a:avLst/>
              </a:prstGeom>
            </p:spPr>
          </p:pic>
          <p:pic>
            <p:nvPicPr>
              <p:cNvPr id="14" name="Picture 13"/>
              <p:cNvPicPr>
                <a:picLocks noChangeAspect="1"/>
              </p:cNvPicPr>
              <p:nvPr/>
            </p:nvPicPr>
            <p:blipFill rotWithShape="1">
              <a:blip r:embed="rId4" cstate="hqprint">
                <a:clrChange>
                  <a:clrFrom>
                    <a:srgbClr val="FFFFFF"/>
                  </a:clrFrom>
                  <a:clrTo>
                    <a:srgbClr val="FFFFFF">
                      <a:alpha val="0"/>
                    </a:srgbClr>
                  </a:clrTo>
                </a:clrChange>
                <a:extLst>
                  <a:ext uri="{28A0092B-C50C-407E-A947-70E740481C1C}">
                    <a14:useLocalDpi xmlns:a14="http://schemas.microsoft.com/office/drawing/2010/main"/>
                  </a:ext>
                </a:extLst>
              </a:blip>
              <a:srcRect l="49994" r="182"/>
              <a:stretch/>
            </p:blipFill>
            <p:spPr>
              <a:xfrm>
                <a:off x="-808996" y="2869445"/>
                <a:ext cx="1214933" cy="2438400"/>
              </a:xfrm>
              <a:prstGeom prst="rect">
                <a:avLst/>
              </a:prstGeom>
            </p:spPr>
          </p:pic>
        </p:grpSp>
      </p:grpSp>
      <p:grpSp>
        <p:nvGrpSpPr>
          <p:cNvPr id="15" name="Group 14"/>
          <p:cNvGrpSpPr/>
          <p:nvPr/>
        </p:nvGrpSpPr>
        <p:grpSpPr>
          <a:xfrm>
            <a:off x="3001028" y="5815772"/>
            <a:ext cx="654485" cy="654485"/>
            <a:chOff x="2174508" y="3257698"/>
            <a:chExt cx="654485" cy="654485"/>
          </a:xfrm>
        </p:grpSpPr>
        <p:sp>
          <p:nvSpPr>
            <p:cNvPr id="16" name="Rectangle 15"/>
            <p:cNvSpPr/>
            <p:nvPr/>
          </p:nvSpPr>
          <p:spPr>
            <a:xfrm>
              <a:off x="2174508" y="3257698"/>
              <a:ext cx="654485" cy="654485"/>
            </a:xfrm>
            <a:prstGeom prst="rect">
              <a:avLst/>
            </a:prstGeom>
            <a:solidFill>
              <a:schemeClr val="bg1">
                <a:lumMod val="85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 name="Picture 16"/>
            <p:cNvPicPr>
              <a:picLocks noChangeAspect="1"/>
            </p:cNvPicPr>
            <p:nvPr/>
          </p:nvPicPr>
          <p:blipFill>
            <a:blip r:embed="rId5" cstate="hq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247846" y="3331036"/>
              <a:ext cx="507808" cy="507808"/>
            </a:xfrm>
            <a:prstGeom prst="rect">
              <a:avLst/>
            </a:prstGeom>
          </p:spPr>
        </p:pic>
      </p:grpSp>
      <p:grpSp>
        <p:nvGrpSpPr>
          <p:cNvPr id="18" name="Group 17"/>
          <p:cNvGrpSpPr/>
          <p:nvPr/>
        </p:nvGrpSpPr>
        <p:grpSpPr>
          <a:xfrm>
            <a:off x="3825795" y="4292179"/>
            <a:ext cx="654485" cy="654485"/>
            <a:chOff x="3183596" y="3257698"/>
            <a:chExt cx="654485" cy="654485"/>
          </a:xfrm>
        </p:grpSpPr>
        <p:sp>
          <p:nvSpPr>
            <p:cNvPr id="19" name="Rectangle 18"/>
            <p:cNvSpPr/>
            <p:nvPr/>
          </p:nvSpPr>
          <p:spPr>
            <a:xfrm>
              <a:off x="3183596" y="3257698"/>
              <a:ext cx="654485" cy="654485"/>
            </a:xfrm>
            <a:prstGeom prst="rect">
              <a:avLst/>
            </a:prstGeom>
            <a:solidFill>
              <a:schemeClr val="bg1">
                <a:lumMod val="85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Picture 19"/>
            <p:cNvPicPr>
              <a:picLocks noChangeAspect="1"/>
            </p:cNvPicPr>
            <p:nvPr/>
          </p:nvPicPr>
          <p:blipFill>
            <a:blip r:embed="rId6" cstate="hq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260935" y="3335037"/>
              <a:ext cx="499807" cy="499807"/>
            </a:xfrm>
            <a:prstGeom prst="rect">
              <a:avLst/>
            </a:prstGeom>
          </p:spPr>
        </p:pic>
      </p:grpSp>
      <p:grpSp>
        <p:nvGrpSpPr>
          <p:cNvPr id="21" name="Group 20"/>
          <p:cNvGrpSpPr/>
          <p:nvPr/>
        </p:nvGrpSpPr>
        <p:grpSpPr>
          <a:xfrm>
            <a:off x="4866370" y="1520681"/>
            <a:ext cx="654485" cy="654485"/>
            <a:chOff x="4192684" y="3257698"/>
            <a:chExt cx="654485" cy="654485"/>
          </a:xfrm>
        </p:grpSpPr>
        <p:sp>
          <p:nvSpPr>
            <p:cNvPr id="22" name="Rectangle 21"/>
            <p:cNvSpPr/>
            <p:nvPr/>
          </p:nvSpPr>
          <p:spPr>
            <a:xfrm>
              <a:off x="4192684" y="3257698"/>
              <a:ext cx="654485" cy="654485"/>
            </a:xfrm>
            <a:prstGeom prst="rect">
              <a:avLst/>
            </a:prstGeom>
            <a:solidFill>
              <a:schemeClr val="bg1">
                <a:lumMod val="85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3" name="Picture 22"/>
            <p:cNvPicPr>
              <a:picLocks noChangeAspect="1"/>
            </p:cNvPicPr>
            <p:nvPr/>
          </p:nvPicPr>
          <p:blipFill>
            <a:blip r:embed="rId7" cstate="hq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253732" y="3318746"/>
              <a:ext cx="532388" cy="532388"/>
            </a:xfrm>
            <a:prstGeom prst="rect">
              <a:avLst/>
            </a:prstGeom>
          </p:spPr>
        </p:pic>
      </p:grpSp>
      <p:grpSp>
        <p:nvGrpSpPr>
          <p:cNvPr id="24" name="Group 23"/>
          <p:cNvGrpSpPr/>
          <p:nvPr/>
        </p:nvGrpSpPr>
        <p:grpSpPr>
          <a:xfrm>
            <a:off x="6332443" y="2907407"/>
            <a:ext cx="654485" cy="654485"/>
            <a:chOff x="5201772" y="3257698"/>
            <a:chExt cx="654485" cy="654485"/>
          </a:xfrm>
        </p:grpSpPr>
        <p:sp>
          <p:nvSpPr>
            <p:cNvPr id="25" name="Rectangle 24"/>
            <p:cNvSpPr/>
            <p:nvPr/>
          </p:nvSpPr>
          <p:spPr>
            <a:xfrm>
              <a:off x="5201772" y="3257698"/>
              <a:ext cx="654485" cy="654485"/>
            </a:xfrm>
            <a:prstGeom prst="rect">
              <a:avLst/>
            </a:prstGeom>
            <a:solidFill>
              <a:schemeClr val="bg1">
                <a:lumMod val="85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6" name="Picture 25"/>
            <p:cNvPicPr>
              <a:picLocks noChangeAspect="1"/>
            </p:cNvPicPr>
            <p:nvPr/>
          </p:nvPicPr>
          <p:blipFill>
            <a:blip r:embed="rId8" cstate="hq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279111" y="3335037"/>
              <a:ext cx="499807" cy="499807"/>
            </a:xfrm>
            <a:prstGeom prst="rect">
              <a:avLst/>
            </a:prstGeom>
          </p:spPr>
        </p:pic>
      </p:grpSp>
      <p:grpSp>
        <p:nvGrpSpPr>
          <p:cNvPr id="27" name="Group 26"/>
          <p:cNvGrpSpPr/>
          <p:nvPr/>
        </p:nvGrpSpPr>
        <p:grpSpPr>
          <a:xfrm>
            <a:off x="6335133" y="4056126"/>
            <a:ext cx="654485" cy="654485"/>
            <a:chOff x="6210860" y="3257698"/>
            <a:chExt cx="654485" cy="654485"/>
          </a:xfrm>
        </p:grpSpPr>
        <p:sp>
          <p:nvSpPr>
            <p:cNvPr id="28" name="Rectangle 27"/>
            <p:cNvSpPr/>
            <p:nvPr/>
          </p:nvSpPr>
          <p:spPr>
            <a:xfrm>
              <a:off x="6210860" y="3257698"/>
              <a:ext cx="654485" cy="654485"/>
            </a:xfrm>
            <a:prstGeom prst="rect">
              <a:avLst/>
            </a:prstGeom>
            <a:solidFill>
              <a:schemeClr val="bg1">
                <a:lumMod val="85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9" name="Picture 28"/>
            <p:cNvPicPr>
              <a:picLocks noChangeAspect="1"/>
            </p:cNvPicPr>
            <p:nvPr/>
          </p:nvPicPr>
          <p:blipFill>
            <a:blip r:embed="rId9" cstate="hq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324834" y="3371672"/>
              <a:ext cx="426537" cy="426537"/>
            </a:xfrm>
            <a:prstGeom prst="rect">
              <a:avLst/>
            </a:prstGeom>
          </p:spPr>
        </p:pic>
      </p:grpSp>
      <p:grpSp>
        <p:nvGrpSpPr>
          <p:cNvPr id="30" name="Group 29"/>
          <p:cNvGrpSpPr/>
          <p:nvPr/>
        </p:nvGrpSpPr>
        <p:grpSpPr>
          <a:xfrm>
            <a:off x="7392156" y="5610360"/>
            <a:ext cx="654485" cy="654485"/>
            <a:chOff x="7219948" y="3257698"/>
            <a:chExt cx="654485" cy="654485"/>
          </a:xfrm>
        </p:grpSpPr>
        <p:sp>
          <p:nvSpPr>
            <p:cNvPr id="31" name="Rectangle 30"/>
            <p:cNvSpPr/>
            <p:nvPr/>
          </p:nvSpPr>
          <p:spPr>
            <a:xfrm>
              <a:off x="7219948" y="3257698"/>
              <a:ext cx="654485" cy="654485"/>
            </a:xfrm>
            <a:prstGeom prst="rect">
              <a:avLst/>
            </a:prstGeom>
            <a:solidFill>
              <a:schemeClr val="bg1">
                <a:lumMod val="85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2" name="Picture 31"/>
            <p:cNvPicPr>
              <a:picLocks noChangeAspect="1"/>
            </p:cNvPicPr>
            <p:nvPr/>
          </p:nvPicPr>
          <p:blipFill>
            <a:blip r:embed="rId10" cstate="hq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297368" y="3335118"/>
              <a:ext cx="499645" cy="499645"/>
            </a:xfrm>
            <a:prstGeom prst="rect">
              <a:avLst/>
            </a:prstGeom>
          </p:spPr>
        </p:pic>
      </p:grpSp>
      <p:grpSp>
        <p:nvGrpSpPr>
          <p:cNvPr id="33" name="Group 32"/>
          <p:cNvGrpSpPr/>
          <p:nvPr/>
        </p:nvGrpSpPr>
        <p:grpSpPr>
          <a:xfrm>
            <a:off x="8491946" y="4985440"/>
            <a:ext cx="654485" cy="654485"/>
            <a:chOff x="8229036" y="3257698"/>
            <a:chExt cx="654485" cy="654485"/>
          </a:xfrm>
        </p:grpSpPr>
        <p:sp>
          <p:nvSpPr>
            <p:cNvPr id="34" name="Rectangle 33"/>
            <p:cNvSpPr/>
            <p:nvPr/>
          </p:nvSpPr>
          <p:spPr>
            <a:xfrm>
              <a:off x="8229036" y="3257698"/>
              <a:ext cx="654485" cy="654485"/>
            </a:xfrm>
            <a:prstGeom prst="rect">
              <a:avLst/>
            </a:prstGeom>
            <a:solidFill>
              <a:schemeClr val="bg1">
                <a:lumMod val="85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5" name="Picture 34"/>
            <p:cNvPicPr>
              <a:picLocks noChangeAspect="1"/>
            </p:cNvPicPr>
            <p:nvPr/>
          </p:nvPicPr>
          <p:blipFill>
            <a:blip r:embed="rId11" cstate="hq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311415" y="3340077"/>
              <a:ext cx="489726" cy="489726"/>
            </a:xfrm>
            <a:prstGeom prst="rect">
              <a:avLst/>
            </a:prstGeom>
          </p:spPr>
        </p:pic>
      </p:grpSp>
      <p:grpSp>
        <p:nvGrpSpPr>
          <p:cNvPr id="36" name="Group 35"/>
          <p:cNvGrpSpPr/>
          <p:nvPr/>
        </p:nvGrpSpPr>
        <p:grpSpPr>
          <a:xfrm>
            <a:off x="8696696" y="3424117"/>
            <a:ext cx="654485" cy="654485"/>
            <a:chOff x="9238124" y="3257698"/>
            <a:chExt cx="654485" cy="654485"/>
          </a:xfrm>
        </p:grpSpPr>
        <p:sp>
          <p:nvSpPr>
            <p:cNvPr id="37" name="Rectangle 36"/>
            <p:cNvSpPr/>
            <p:nvPr/>
          </p:nvSpPr>
          <p:spPr>
            <a:xfrm>
              <a:off x="9238124" y="3257698"/>
              <a:ext cx="654485" cy="654485"/>
            </a:xfrm>
            <a:prstGeom prst="rect">
              <a:avLst/>
            </a:prstGeom>
            <a:solidFill>
              <a:schemeClr val="bg1">
                <a:lumMod val="85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8" name="Picture 37"/>
            <p:cNvPicPr>
              <a:picLocks noChangeAspect="1"/>
            </p:cNvPicPr>
            <p:nvPr/>
          </p:nvPicPr>
          <p:blipFill>
            <a:blip r:embed="rId12" cstate="hq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9375770" y="3395344"/>
              <a:ext cx="379192" cy="379192"/>
            </a:xfrm>
            <a:prstGeom prst="rect">
              <a:avLst/>
            </a:prstGeom>
          </p:spPr>
        </p:pic>
      </p:grpSp>
      <p:grpSp>
        <p:nvGrpSpPr>
          <p:cNvPr id="39" name="Group 38"/>
          <p:cNvGrpSpPr/>
          <p:nvPr/>
        </p:nvGrpSpPr>
        <p:grpSpPr>
          <a:xfrm>
            <a:off x="10169715" y="1746989"/>
            <a:ext cx="654485" cy="654485"/>
            <a:chOff x="10247212" y="3257698"/>
            <a:chExt cx="654485" cy="654485"/>
          </a:xfrm>
        </p:grpSpPr>
        <p:sp>
          <p:nvSpPr>
            <p:cNvPr id="40" name="Rectangle 39"/>
            <p:cNvSpPr/>
            <p:nvPr/>
          </p:nvSpPr>
          <p:spPr>
            <a:xfrm>
              <a:off x="10247212" y="3257698"/>
              <a:ext cx="654485" cy="654485"/>
            </a:xfrm>
            <a:prstGeom prst="rect">
              <a:avLst/>
            </a:prstGeom>
            <a:solidFill>
              <a:schemeClr val="bg1">
                <a:lumMod val="85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1" name="Picture 40"/>
            <p:cNvPicPr>
              <a:picLocks noChangeAspect="1"/>
            </p:cNvPicPr>
            <p:nvPr/>
          </p:nvPicPr>
          <p:blipFill>
            <a:blip r:embed="rId13" cstate="hq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0383586" y="3394072"/>
              <a:ext cx="381736" cy="381736"/>
            </a:xfrm>
            <a:prstGeom prst="rect">
              <a:avLst/>
            </a:prstGeom>
          </p:spPr>
        </p:pic>
      </p:grpSp>
      <p:grpSp>
        <p:nvGrpSpPr>
          <p:cNvPr id="42" name="Group 41"/>
          <p:cNvGrpSpPr/>
          <p:nvPr/>
        </p:nvGrpSpPr>
        <p:grpSpPr>
          <a:xfrm>
            <a:off x="11333027" y="3601647"/>
            <a:ext cx="654485" cy="654485"/>
            <a:chOff x="11256302" y="3257698"/>
            <a:chExt cx="654485" cy="654485"/>
          </a:xfrm>
        </p:grpSpPr>
        <p:sp>
          <p:nvSpPr>
            <p:cNvPr id="43" name="Rectangle 42"/>
            <p:cNvSpPr/>
            <p:nvPr/>
          </p:nvSpPr>
          <p:spPr>
            <a:xfrm>
              <a:off x="11256302" y="3257698"/>
              <a:ext cx="654485" cy="654485"/>
            </a:xfrm>
            <a:prstGeom prst="rect">
              <a:avLst/>
            </a:prstGeom>
            <a:solidFill>
              <a:schemeClr val="bg1">
                <a:lumMod val="85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4" name="Picture 43"/>
            <p:cNvPicPr>
              <a:picLocks noChangeAspect="1"/>
            </p:cNvPicPr>
            <p:nvPr/>
          </p:nvPicPr>
          <p:blipFill>
            <a:blip r:embed="rId2" cstate="hq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1312695" y="3314091"/>
              <a:ext cx="541699" cy="541699"/>
            </a:xfrm>
            <a:prstGeom prst="rect">
              <a:avLst/>
            </a:prstGeom>
          </p:spPr>
        </p:pic>
      </p:grpSp>
      <p:sp>
        <p:nvSpPr>
          <p:cNvPr id="45" name="Rectangle 44"/>
          <p:cNvSpPr/>
          <p:nvPr/>
        </p:nvSpPr>
        <p:spPr>
          <a:xfrm>
            <a:off x="899073" y="2006012"/>
            <a:ext cx="1654015" cy="553998"/>
          </a:xfrm>
          <a:prstGeom prst="rect">
            <a:avLst/>
          </a:prstGeom>
        </p:spPr>
        <p:txBody>
          <a:bodyPr wrap="square">
            <a:spAutoFit/>
          </a:bodyPr>
          <a:lstStyle/>
          <a:p>
            <a:r>
              <a:rPr lang="en-US" sz="1000" dirty="0"/>
              <a:t>Enter ED with chief of complaint of SOB (patient with history of CHF)</a:t>
            </a:r>
            <a:endParaRPr lang="en-US" sz="1050" dirty="0"/>
          </a:p>
        </p:txBody>
      </p:sp>
      <p:sp>
        <p:nvSpPr>
          <p:cNvPr id="46" name="Rectangle 45"/>
          <p:cNvSpPr/>
          <p:nvPr/>
        </p:nvSpPr>
        <p:spPr>
          <a:xfrm>
            <a:off x="402696" y="2823800"/>
            <a:ext cx="619080" cy="246221"/>
          </a:xfrm>
          <a:prstGeom prst="rect">
            <a:avLst/>
          </a:prstGeom>
        </p:spPr>
        <p:txBody>
          <a:bodyPr wrap="none">
            <a:spAutoFit/>
          </a:bodyPr>
          <a:lstStyle/>
          <a:p>
            <a:r>
              <a:rPr lang="en-US" sz="1000" dirty="0"/>
              <a:t>Register</a:t>
            </a:r>
          </a:p>
        </p:txBody>
      </p:sp>
      <p:sp>
        <p:nvSpPr>
          <p:cNvPr id="47" name="Rectangle 46"/>
          <p:cNvSpPr/>
          <p:nvPr/>
        </p:nvSpPr>
        <p:spPr>
          <a:xfrm>
            <a:off x="402696" y="3032935"/>
            <a:ext cx="508473" cy="246221"/>
          </a:xfrm>
          <a:prstGeom prst="rect">
            <a:avLst/>
          </a:prstGeom>
        </p:spPr>
        <p:txBody>
          <a:bodyPr wrap="none">
            <a:spAutoFit/>
          </a:bodyPr>
          <a:lstStyle/>
          <a:p>
            <a:r>
              <a:rPr lang="en-US" sz="1000" dirty="0"/>
              <a:t>Triage</a:t>
            </a:r>
          </a:p>
        </p:txBody>
      </p:sp>
      <p:sp>
        <p:nvSpPr>
          <p:cNvPr id="48" name="Rectangle 47"/>
          <p:cNvSpPr/>
          <p:nvPr/>
        </p:nvSpPr>
        <p:spPr>
          <a:xfrm>
            <a:off x="402696" y="3240970"/>
            <a:ext cx="972956" cy="246221"/>
          </a:xfrm>
          <a:prstGeom prst="rect">
            <a:avLst/>
          </a:prstGeom>
        </p:spPr>
        <p:txBody>
          <a:bodyPr wrap="square">
            <a:spAutoFit/>
          </a:bodyPr>
          <a:lstStyle/>
          <a:p>
            <a:r>
              <a:rPr lang="en-US" sz="1000" dirty="0"/>
              <a:t>Waiting room</a:t>
            </a:r>
          </a:p>
        </p:txBody>
      </p:sp>
      <p:sp>
        <p:nvSpPr>
          <p:cNvPr id="49" name="Rectangle 48"/>
          <p:cNvSpPr/>
          <p:nvPr/>
        </p:nvSpPr>
        <p:spPr>
          <a:xfrm>
            <a:off x="856407" y="5644238"/>
            <a:ext cx="2107952" cy="246221"/>
          </a:xfrm>
          <a:prstGeom prst="rect">
            <a:avLst/>
          </a:prstGeom>
        </p:spPr>
        <p:txBody>
          <a:bodyPr wrap="square">
            <a:spAutoFit/>
          </a:bodyPr>
          <a:lstStyle/>
          <a:p>
            <a:r>
              <a:rPr lang="en-US" sz="1000" dirty="0"/>
              <a:t>Patient is re-evaluated by ED MD</a:t>
            </a:r>
          </a:p>
        </p:txBody>
      </p:sp>
      <p:sp>
        <p:nvSpPr>
          <p:cNvPr id="50" name="Rectangle 49"/>
          <p:cNvSpPr/>
          <p:nvPr/>
        </p:nvSpPr>
        <p:spPr>
          <a:xfrm>
            <a:off x="1063532" y="3856022"/>
            <a:ext cx="1005653" cy="400110"/>
          </a:xfrm>
          <a:prstGeom prst="rect">
            <a:avLst/>
          </a:prstGeom>
        </p:spPr>
        <p:txBody>
          <a:bodyPr wrap="square">
            <a:spAutoFit/>
          </a:bodyPr>
          <a:lstStyle/>
          <a:p>
            <a:r>
              <a:rPr lang="en-US" sz="1000" dirty="0"/>
              <a:t>RN, ED, MD assessments</a:t>
            </a:r>
          </a:p>
        </p:txBody>
      </p:sp>
      <p:sp>
        <p:nvSpPr>
          <p:cNvPr id="51" name="Rectangle 50"/>
          <p:cNvSpPr/>
          <p:nvPr/>
        </p:nvSpPr>
        <p:spPr>
          <a:xfrm>
            <a:off x="856407" y="4499412"/>
            <a:ext cx="2107952" cy="246221"/>
          </a:xfrm>
          <a:prstGeom prst="rect">
            <a:avLst/>
          </a:prstGeom>
        </p:spPr>
        <p:txBody>
          <a:bodyPr wrap="square">
            <a:spAutoFit/>
          </a:bodyPr>
          <a:lstStyle/>
          <a:p>
            <a:r>
              <a:rPr lang="en-US" sz="1000" dirty="0"/>
              <a:t>Labs, test ordered and performed</a:t>
            </a:r>
          </a:p>
        </p:txBody>
      </p:sp>
      <p:sp>
        <p:nvSpPr>
          <p:cNvPr id="52" name="Rectangle 51"/>
          <p:cNvSpPr/>
          <p:nvPr/>
        </p:nvSpPr>
        <p:spPr>
          <a:xfrm>
            <a:off x="856407" y="4731906"/>
            <a:ext cx="2107952" cy="246221"/>
          </a:xfrm>
          <a:prstGeom prst="rect">
            <a:avLst/>
          </a:prstGeom>
        </p:spPr>
        <p:txBody>
          <a:bodyPr wrap="square">
            <a:spAutoFit/>
          </a:bodyPr>
          <a:lstStyle/>
          <a:p>
            <a:r>
              <a:rPr lang="en-US" sz="1000" dirty="0"/>
              <a:t>Treatment administered</a:t>
            </a:r>
          </a:p>
        </p:txBody>
      </p:sp>
      <p:sp>
        <p:nvSpPr>
          <p:cNvPr id="53" name="Rectangle 52"/>
          <p:cNvSpPr/>
          <p:nvPr/>
        </p:nvSpPr>
        <p:spPr>
          <a:xfrm>
            <a:off x="856407" y="4964400"/>
            <a:ext cx="2364214" cy="400110"/>
          </a:xfrm>
          <a:prstGeom prst="rect">
            <a:avLst/>
          </a:prstGeom>
        </p:spPr>
        <p:txBody>
          <a:bodyPr wrap="square">
            <a:spAutoFit/>
          </a:bodyPr>
          <a:lstStyle/>
          <a:p>
            <a:r>
              <a:rPr lang="en-US" sz="1000" dirty="0"/>
              <a:t>ED case manager evaluates patient to see if re-admit can be avoided</a:t>
            </a:r>
          </a:p>
        </p:txBody>
      </p:sp>
      <p:sp>
        <p:nvSpPr>
          <p:cNvPr id="54" name="Rectangle 53"/>
          <p:cNvSpPr/>
          <p:nvPr/>
        </p:nvSpPr>
        <p:spPr>
          <a:xfrm>
            <a:off x="856407" y="5312683"/>
            <a:ext cx="2107952" cy="400110"/>
          </a:xfrm>
          <a:prstGeom prst="rect">
            <a:avLst/>
          </a:prstGeom>
        </p:spPr>
        <p:txBody>
          <a:bodyPr wrap="square">
            <a:spAutoFit/>
          </a:bodyPr>
          <a:lstStyle/>
          <a:p>
            <a:r>
              <a:rPr lang="en-US" sz="1000" dirty="0"/>
              <a:t>Consultants called and evaluate patient</a:t>
            </a:r>
          </a:p>
        </p:txBody>
      </p:sp>
      <p:cxnSp>
        <p:nvCxnSpPr>
          <p:cNvPr id="55" name="Connector: Elbow 54"/>
          <p:cNvCxnSpPr>
            <a:stCxn id="10" idx="2"/>
            <a:endCxn id="16" idx="1"/>
          </p:cNvCxnSpPr>
          <p:nvPr/>
        </p:nvCxnSpPr>
        <p:spPr>
          <a:xfrm rot="16200000" flipH="1">
            <a:off x="1017168" y="4159155"/>
            <a:ext cx="1773598" cy="2194121"/>
          </a:xfrm>
          <a:prstGeom prst="bentConnector2">
            <a:avLst/>
          </a:prstGeom>
        </p:spPr>
        <p:style>
          <a:lnRef idx="1">
            <a:schemeClr val="accent1"/>
          </a:lnRef>
          <a:fillRef idx="0">
            <a:schemeClr val="accent1"/>
          </a:fillRef>
          <a:effectRef idx="0">
            <a:schemeClr val="accent1"/>
          </a:effectRef>
          <a:fontRef idx="minor">
            <a:schemeClr val="tx1"/>
          </a:fontRef>
        </p:style>
      </p:cxnSp>
      <p:sp>
        <p:nvSpPr>
          <p:cNvPr id="56" name="Rectangle 55"/>
          <p:cNvSpPr/>
          <p:nvPr/>
        </p:nvSpPr>
        <p:spPr>
          <a:xfrm>
            <a:off x="2286931" y="6453866"/>
            <a:ext cx="2737164" cy="246221"/>
          </a:xfrm>
          <a:prstGeom prst="rect">
            <a:avLst/>
          </a:prstGeom>
        </p:spPr>
        <p:txBody>
          <a:bodyPr wrap="square">
            <a:spAutoFit/>
          </a:bodyPr>
          <a:lstStyle/>
          <a:p>
            <a:r>
              <a:rPr lang="en-US" sz="1000" dirty="0"/>
              <a:t>Bed request is placed and assigned</a:t>
            </a:r>
          </a:p>
        </p:txBody>
      </p:sp>
      <p:sp>
        <p:nvSpPr>
          <p:cNvPr id="57" name="Rectangle 56"/>
          <p:cNvSpPr/>
          <p:nvPr/>
        </p:nvSpPr>
        <p:spPr>
          <a:xfrm>
            <a:off x="4194582" y="4932039"/>
            <a:ext cx="2060936" cy="553998"/>
          </a:xfrm>
          <a:prstGeom prst="rect">
            <a:avLst/>
          </a:prstGeom>
        </p:spPr>
        <p:txBody>
          <a:bodyPr wrap="square">
            <a:spAutoFit/>
          </a:bodyPr>
          <a:lstStyle/>
          <a:p>
            <a:r>
              <a:rPr lang="en-US" sz="1000" dirty="0"/>
              <a:t>Patient awaits transfer and gets transferred to a general medicine ward</a:t>
            </a:r>
          </a:p>
        </p:txBody>
      </p:sp>
      <p:cxnSp>
        <p:nvCxnSpPr>
          <p:cNvPr id="58" name="Connector: Elbow 57"/>
          <p:cNvCxnSpPr>
            <a:stCxn id="16" idx="3"/>
            <a:endCxn id="19" idx="2"/>
          </p:cNvCxnSpPr>
          <p:nvPr/>
        </p:nvCxnSpPr>
        <p:spPr>
          <a:xfrm flipV="1">
            <a:off x="3655513" y="4946664"/>
            <a:ext cx="497525" cy="1196351"/>
          </a:xfrm>
          <a:prstGeom prst="bentConnector2">
            <a:avLst/>
          </a:prstGeom>
        </p:spPr>
        <p:style>
          <a:lnRef idx="1">
            <a:schemeClr val="accent1"/>
          </a:lnRef>
          <a:fillRef idx="0">
            <a:schemeClr val="accent1"/>
          </a:fillRef>
          <a:effectRef idx="0">
            <a:schemeClr val="accent1"/>
          </a:effectRef>
          <a:fontRef idx="minor">
            <a:schemeClr val="tx1"/>
          </a:fontRef>
        </p:style>
      </p:cxnSp>
      <p:sp>
        <p:nvSpPr>
          <p:cNvPr id="59" name="Rectangle 58"/>
          <p:cNvSpPr/>
          <p:nvPr/>
        </p:nvSpPr>
        <p:spPr>
          <a:xfrm>
            <a:off x="4194582" y="5585737"/>
            <a:ext cx="1422336" cy="400110"/>
          </a:xfrm>
          <a:prstGeom prst="rect">
            <a:avLst/>
          </a:prstGeom>
        </p:spPr>
        <p:txBody>
          <a:bodyPr wrap="square">
            <a:spAutoFit/>
          </a:bodyPr>
          <a:lstStyle/>
          <a:p>
            <a:r>
              <a:rPr lang="en-US" sz="1000" dirty="0"/>
              <a:t>Holding orders written by ED MD</a:t>
            </a:r>
          </a:p>
        </p:txBody>
      </p:sp>
      <p:cxnSp>
        <p:nvCxnSpPr>
          <p:cNvPr id="60" name="Connector: Elbow 59"/>
          <p:cNvCxnSpPr>
            <a:stCxn id="19" idx="1"/>
            <a:endCxn id="22" idx="1"/>
          </p:cNvCxnSpPr>
          <p:nvPr/>
        </p:nvCxnSpPr>
        <p:spPr>
          <a:xfrm rot="10800000" flipH="1">
            <a:off x="3825794" y="1847924"/>
            <a:ext cx="1040575" cy="2771498"/>
          </a:xfrm>
          <a:prstGeom prst="bentConnector3">
            <a:avLst>
              <a:gd name="adj1" fmla="val -21969"/>
            </a:avLst>
          </a:prstGeom>
        </p:spPr>
        <p:style>
          <a:lnRef idx="1">
            <a:schemeClr val="accent1"/>
          </a:lnRef>
          <a:fillRef idx="0">
            <a:schemeClr val="accent1"/>
          </a:fillRef>
          <a:effectRef idx="0">
            <a:schemeClr val="accent1"/>
          </a:effectRef>
          <a:fontRef idx="minor">
            <a:schemeClr val="tx1"/>
          </a:fontRef>
        </p:style>
      </p:cxnSp>
      <p:sp>
        <p:nvSpPr>
          <p:cNvPr id="61" name="Rectangle 60"/>
          <p:cNvSpPr/>
          <p:nvPr/>
        </p:nvSpPr>
        <p:spPr>
          <a:xfrm>
            <a:off x="4411977" y="4311516"/>
            <a:ext cx="1127325" cy="553998"/>
          </a:xfrm>
          <a:prstGeom prst="rect">
            <a:avLst/>
          </a:prstGeom>
        </p:spPr>
        <p:txBody>
          <a:bodyPr wrap="square">
            <a:spAutoFit/>
          </a:bodyPr>
          <a:lstStyle/>
          <a:p>
            <a:r>
              <a:rPr lang="en-US" sz="1000" dirty="0"/>
              <a:t>Patient is evaluated by a swing resident</a:t>
            </a:r>
          </a:p>
        </p:txBody>
      </p:sp>
      <p:sp>
        <p:nvSpPr>
          <p:cNvPr id="62" name="Rectangle 61"/>
          <p:cNvSpPr/>
          <p:nvPr/>
        </p:nvSpPr>
        <p:spPr>
          <a:xfrm>
            <a:off x="3644814" y="2336715"/>
            <a:ext cx="1335173" cy="400110"/>
          </a:xfrm>
          <a:prstGeom prst="rect">
            <a:avLst/>
          </a:prstGeom>
        </p:spPr>
        <p:txBody>
          <a:bodyPr wrap="square">
            <a:spAutoFit/>
          </a:bodyPr>
          <a:lstStyle/>
          <a:p>
            <a:r>
              <a:rPr lang="en-US" sz="1000" dirty="0"/>
              <a:t>Sign out is provided to the nocturnist</a:t>
            </a:r>
          </a:p>
        </p:txBody>
      </p:sp>
      <p:sp>
        <p:nvSpPr>
          <p:cNvPr id="63" name="Rectangle 62"/>
          <p:cNvSpPr/>
          <p:nvPr/>
        </p:nvSpPr>
        <p:spPr>
          <a:xfrm>
            <a:off x="3644814" y="3741875"/>
            <a:ext cx="1832284" cy="400110"/>
          </a:xfrm>
          <a:prstGeom prst="rect">
            <a:avLst/>
          </a:prstGeom>
        </p:spPr>
        <p:txBody>
          <a:bodyPr wrap="square">
            <a:spAutoFit/>
          </a:bodyPr>
          <a:lstStyle/>
          <a:p>
            <a:r>
              <a:rPr lang="en-US" sz="1000" dirty="0"/>
              <a:t>Admission orders are written, orders are placed</a:t>
            </a:r>
          </a:p>
        </p:txBody>
      </p:sp>
      <p:sp>
        <p:nvSpPr>
          <p:cNvPr id="64" name="Rectangle 63"/>
          <p:cNvSpPr/>
          <p:nvPr/>
        </p:nvSpPr>
        <p:spPr>
          <a:xfrm>
            <a:off x="3644814" y="3467528"/>
            <a:ext cx="1377158" cy="246221"/>
          </a:xfrm>
          <a:prstGeom prst="rect">
            <a:avLst/>
          </a:prstGeom>
        </p:spPr>
        <p:txBody>
          <a:bodyPr wrap="square">
            <a:spAutoFit/>
          </a:bodyPr>
          <a:lstStyle/>
          <a:p>
            <a:r>
              <a:rPr lang="en-US" sz="1000" dirty="0"/>
              <a:t>Med rec is performed</a:t>
            </a:r>
          </a:p>
        </p:txBody>
      </p:sp>
      <p:sp>
        <p:nvSpPr>
          <p:cNvPr id="65" name="Rectangle 64"/>
          <p:cNvSpPr/>
          <p:nvPr/>
        </p:nvSpPr>
        <p:spPr>
          <a:xfrm>
            <a:off x="3644814" y="3193183"/>
            <a:ext cx="1324790" cy="246221"/>
          </a:xfrm>
          <a:prstGeom prst="rect">
            <a:avLst/>
          </a:prstGeom>
        </p:spPr>
        <p:txBody>
          <a:bodyPr wrap="square">
            <a:spAutoFit/>
          </a:bodyPr>
          <a:lstStyle/>
          <a:p>
            <a:r>
              <a:rPr lang="en-US" sz="1000" dirty="0"/>
              <a:t>Treatment is initiated</a:t>
            </a:r>
          </a:p>
        </p:txBody>
      </p:sp>
      <p:sp>
        <p:nvSpPr>
          <p:cNvPr id="66" name="Rectangle 65"/>
          <p:cNvSpPr/>
          <p:nvPr/>
        </p:nvSpPr>
        <p:spPr>
          <a:xfrm>
            <a:off x="3644814" y="2764949"/>
            <a:ext cx="1467845" cy="400110"/>
          </a:xfrm>
          <a:prstGeom prst="rect">
            <a:avLst/>
          </a:prstGeom>
        </p:spPr>
        <p:txBody>
          <a:bodyPr wrap="square">
            <a:spAutoFit/>
          </a:bodyPr>
          <a:lstStyle/>
          <a:p>
            <a:r>
              <a:rPr lang="en-US" sz="1000" dirty="0"/>
              <a:t>Case management and PT assessment</a:t>
            </a:r>
          </a:p>
        </p:txBody>
      </p:sp>
      <p:sp>
        <p:nvSpPr>
          <p:cNvPr id="67" name="Rectangle 66"/>
          <p:cNvSpPr/>
          <p:nvPr/>
        </p:nvSpPr>
        <p:spPr>
          <a:xfrm>
            <a:off x="5539302" y="1559598"/>
            <a:ext cx="1953126" cy="553998"/>
          </a:xfrm>
          <a:prstGeom prst="rect">
            <a:avLst/>
          </a:prstGeom>
        </p:spPr>
        <p:txBody>
          <a:bodyPr wrap="square">
            <a:spAutoFit/>
          </a:bodyPr>
          <a:lstStyle/>
          <a:p>
            <a:r>
              <a:rPr lang="en-US" sz="1000" dirty="0"/>
              <a:t>Nocturnist evaluates the patient for SOB in the middle of the night and orders treatment</a:t>
            </a:r>
          </a:p>
        </p:txBody>
      </p:sp>
      <p:sp>
        <p:nvSpPr>
          <p:cNvPr id="68" name="Rectangle 67"/>
          <p:cNvSpPr/>
          <p:nvPr/>
        </p:nvSpPr>
        <p:spPr>
          <a:xfrm>
            <a:off x="5219894" y="2248794"/>
            <a:ext cx="1864301" cy="553998"/>
          </a:xfrm>
          <a:prstGeom prst="rect">
            <a:avLst/>
          </a:prstGeom>
        </p:spPr>
        <p:txBody>
          <a:bodyPr wrap="square">
            <a:spAutoFit/>
          </a:bodyPr>
          <a:lstStyle/>
          <a:p>
            <a:r>
              <a:rPr lang="en-US" sz="1000" dirty="0"/>
              <a:t>Nocturnist hands off the patient to one of the teaching teams in the morning</a:t>
            </a:r>
          </a:p>
        </p:txBody>
      </p:sp>
      <p:cxnSp>
        <p:nvCxnSpPr>
          <p:cNvPr id="69" name="Connector: Elbow 68"/>
          <p:cNvCxnSpPr>
            <a:stCxn id="22" idx="2"/>
            <a:endCxn id="25" idx="1"/>
          </p:cNvCxnSpPr>
          <p:nvPr/>
        </p:nvCxnSpPr>
        <p:spPr>
          <a:xfrm rot="16200000" flipH="1">
            <a:off x="5233286" y="2135493"/>
            <a:ext cx="1059484" cy="1138830"/>
          </a:xfrm>
          <a:prstGeom prst="bentConnector2">
            <a:avLst/>
          </a:prstGeom>
        </p:spPr>
        <p:style>
          <a:lnRef idx="1">
            <a:schemeClr val="accent1"/>
          </a:lnRef>
          <a:fillRef idx="0">
            <a:schemeClr val="accent1"/>
          </a:fillRef>
          <a:effectRef idx="0">
            <a:schemeClr val="accent1"/>
          </a:effectRef>
          <a:fontRef idx="minor">
            <a:schemeClr val="tx1"/>
          </a:fontRef>
        </p:style>
      </p:cxnSp>
      <p:sp>
        <p:nvSpPr>
          <p:cNvPr id="70" name="Rectangle 69"/>
          <p:cNvSpPr/>
          <p:nvPr/>
        </p:nvSpPr>
        <p:spPr>
          <a:xfrm>
            <a:off x="6978227" y="2942742"/>
            <a:ext cx="1649831" cy="553998"/>
          </a:xfrm>
          <a:prstGeom prst="rect">
            <a:avLst/>
          </a:prstGeom>
        </p:spPr>
        <p:txBody>
          <a:bodyPr wrap="square">
            <a:spAutoFit/>
          </a:bodyPr>
          <a:lstStyle/>
          <a:p>
            <a:r>
              <a:rPr lang="en-US" sz="1000" dirty="0"/>
              <a:t>Rounding by the teaching team (intern, resident, hospitalist attending)</a:t>
            </a:r>
          </a:p>
        </p:txBody>
      </p:sp>
      <p:cxnSp>
        <p:nvCxnSpPr>
          <p:cNvPr id="71" name="Connector: Elbow 70"/>
          <p:cNvCxnSpPr>
            <a:stCxn id="25" idx="2"/>
            <a:endCxn id="28" idx="0"/>
          </p:cNvCxnSpPr>
          <p:nvPr/>
        </p:nvCxnSpPr>
        <p:spPr>
          <a:xfrm rot="16200000" flipH="1">
            <a:off x="6413914" y="3807664"/>
            <a:ext cx="494234" cy="2690"/>
          </a:xfrm>
          <a:prstGeom prst="bentConnector3">
            <a:avLst>
              <a:gd name="adj1" fmla="val 50000"/>
            </a:avLst>
          </a:prstGeom>
        </p:spPr>
        <p:style>
          <a:lnRef idx="1">
            <a:schemeClr val="accent1"/>
          </a:lnRef>
          <a:fillRef idx="0">
            <a:schemeClr val="accent1"/>
          </a:fillRef>
          <a:effectRef idx="0">
            <a:schemeClr val="accent1"/>
          </a:effectRef>
          <a:fontRef idx="minor">
            <a:schemeClr val="tx1"/>
          </a:fontRef>
        </p:style>
      </p:cxnSp>
      <p:sp>
        <p:nvSpPr>
          <p:cNvPr id="72" name="Rectangle 71"/>
          <p:cNvSpPr/>
          <p:nvPr/>
        </p:nvSpPr>
        <p:spPr>
          <a:xfrm>
            <a:off x="6953374" y="4220301"/>
            <a:ext cx="1412743" cy="553998"/>
          </a:xfrm>
          <a:prstGeom prst="rect">
            <a:avLst/>
          </a:prstGeom>
        </p:spPr>
        <p:txBody>
          <a:bodyPr wrap="square">
            <a:spAutoFit/>
          </a:bodyPr>
          <a:lstStyle/>
          <a:p>
            <a:r>
              <a:rPr lang="en-US" sz="1000" dirty="0"/>
              <a:t>Therapy is administered and PT works with the patient</a:t>
            </a:r>
          </a:p>
        </p:txBody>
      </p:sp>
      <p:cxnSp>
        <p:nvCxnSpPr>
          <p:cNvPr id="73" name="Connector: Elbow 72"/>
          <p:cNvCxnSpPr>
            <a:stCxn id="28" idx="2"/>
            <a:endCxn id="31" idx="1"/>
          </p:cNvCxnSpPr>
          <p:nvPr/>
        </p:nvCxnSpPr>
        <p:spPr>
          <a:xfrm rot="16200000" flipH="1">
            <a:off x="6413770" y="4959217"/>
            <a:ext cx="1226992" cy="729780"/>
          </a:xfrm>
          <a:prstGeom prst="bentConnector2">
            <a:avLst/>
          </a:prstGeom>
        </p:spPr>
        <p:style>
          <a:lnRef idx="1">
            <a:schemeClr val="accent1"/>
          </a:lnRef>
          <a:fillRef idx="0">
            <a:schemeClr val="accent1"/>
          </a:fillRef>
          <a:effectRef idx="0">
            <a:schemeClr val="accent1"/>
          </a:effectRef>
          <a:fontRef idx="minor">
            <a:schemeClr val="tx1"/>
          </a:fontRef>
        </p:style>
      </p:cxnSp>
      <p:sp>
        <p:nvSpPr>
          <p:cNvPr id="74" name="Rectangle 73"/>
          <p:cNvSpPr/>
          <p:nvPr/>
        </p:nvSpPr>
        <p:spPr>
          <a:xfrm>
            <a:off x="6895818" y="6278956"/>
            <a:ext cx="1677429" cy="400110"/>
          </a:xfrm>
          <a:prstGeom prst="rect">
            <a:avLst/>
          </a:prstGeom>
        </p:spPr>
        <p:txBody>
          <a:bodyPr wrap="square">
            <a:spAutoFit/>
          </a:bodyPr>
          <a:lstStyle/>
          <a:p>
            <a:pPr algn="ctr"/>
            <a:r>
              <a:rPr lang="en-US" sz="1000" dirty="0"/>
              <a:t>Case management helps with disposition plan to SNF</a:t>
            </a:r>
          </a:p>
        </p:txBody>
      </p:sp>
      <p:sp>
        <p:nvSpPr>
          <p:cNvPr id="75" name="Rectangle 74"/>
          <p:cNvSpPr/>
          <p:nvPr/>
        </p:nvSpPr>
        <p:spPr>
          <a:xfrm>
            <a:off x="9144944" y="4937542"/>
            <a:ext cx="1323384" cy="707886"/>
          </a:xfrm>
          <a:prstGeom prst="rect">
            <a:avLst/>
          </a:prstGeom>
        </p:spPr>
        <p:txBody>
          <a:bodyPr wrap="square">
            <a:spAutoFit/>
          </a:bodyPr>
          <a:lstStyle/>
          <a:p>
            <a:r>
              <a:rPr lang="en-US" sz="1000" dirty="0" err="1"/>
              <a:t>Housestaff</a:t>
            </a:r>
            <a:r>
              <a:rPr lang="en-US" sz="1000" dirty="0"/>
              <a:t> and hospitalist attending communicate with the family</a:t>
            </a:r>
          </a:p>
        </p:txBody>
      </p:sp>
      <p:cxnSp>
        <p:nvCxnSpPr>
          <p:cNvPr id="76" name="Connector: Elbow 75"/>
          <p:cNvCxnSpPr>
            <a:stCxn id="31" idx="3"/>
            <a:endCxn id="34" idx="2"/>
          </p:cNvCxnSpPr>
          <p:nvPr/>
        </p:nvCxnSpPr>
        <p:spPr>
          <a:xfrm flipV="1">
            <a:off x="8046641" y="5639925"/>
            <a:ext cx="772548" cy="297678"/>
          </a:xfrm>
          <a:prstGeom prst="bentConnector2">
            <a:avLst/>
          </a:prstGeom>
        </p:spPr>
        <p:style>
          <a:lnRef idx="1">
            <a:schemeClr val="accent1"/>
          </a:lnRef>
          <a:fillRef idx="0">
            <a:schemeClr val="accent1"/>
          </a:fillRef>
          <a:effectRef idx="0">
            <a:schemeClr val="accent1"/>
          </a:effectRef>
          <a:fontRef idx="minor">
            <a:schemeClr val="tx1"/>
          </a:fontRef>
        </p:style>
      </p:cxnSp>
      <p:sp>
        <p:nvSpPr>
          <p:cNvPr id="77" name="Rectangle 76"/>
          <p:cNvSpPr/>
          <p:nvPr/>
        </p:nvSpPr>
        <p:spPr>
          <a:xfrm>
            <a:off x="9285914" y="3485092"/>
            <a:ext cx="1126523" cy="553998"/>
          </a:xfrm>
          <a:prstGeom prst="rect">
            <a:avLst/>
          </a:prstGeom>
        </p:spPr>
        <p:txBody>
          <a:bodyPr wrap="square">
            <a:spAutoFit/>
          </a:bodyPr>
          <a:lstStyle/>
          <a:p>
            <a:r>
              <a:rPr lang="en-US" sz="1000" dirty="0"/>
              <a:t>Discharge paperwork is completed</a:t>
            </a:r>
          </a:p>
        </p:txBody>
      </p:sp>
      <p:sp>
        <p:nvSpPr>
          <p:cNvPr id="78" name="Rectangle 77"/>
          <p:cNvSpPr/>
          <p:nvPr/>
        </p:nvSpPr>
        <p:spPr>
          <a:xfrm>
            <a:off x="9043018" y="2837241"/>
            <a:ext cx="1126697" cy="369332"/>
          </a:xfrm>
          <a:prstGeom prst="rect">
            <a:avLst/>
          </a:prstGeom>
        </p:spPr>
        <p:txBody>
          <a:bodyPr wrap="square">
            <a:spAutoFit/>
          </a:bodyPr>
          <a:lstStyle/>
          <a:p>
            <a:pPr>
              <a:lnSpc>
                <a:spcPct val="90000"/>
              </a:lnSpc>
            </a:pPr>
            <a:r>
              <a:rPr lang="en-US" sz="1000" dirty="0"/>
              <a:t>Med rec is performed</a:t>
            </a:r>
          </a:p>
        </p:txBody>
      </p:sp>
      <p:cxnSp>
        <p:nvCxnSpPr>
          <p:cNvPr id="79" name="Connector: Elbow 78"/>
          <p:cNvCxnSpPr>
            <a:stCxn id="37" idx="0"/>
            <a:endCxn id="40" idx="1"/>
          </p:cNvCxnSpPr>
          <p:nvPr/>
        </p:nvCxnSpPr>
        <p:spPr>
          <a:xfrm rot="5400000" flipH="1" flipV="1">
            <a:off x="8921885" y="2176287"/>
            <a:ext cx="1349885" cy="1145776"/>
          </a:xfrm>
          <a:prstGeom prst="bentConnector2">
            <a:avLst/>
          </a:prstGeom>
        </p:spPr>
        <p:style>
          <a:lnRef idx="1">
            <a:schemeClr val="accent1"/>
          </a:lnRef>
          <a:fillRef idx="0">
            <a:schemeClr val="accent1"/>
          </a:fillRef>
          <a:effectRef idx="0">
            <a:schemeClr val="accent1"/>
          </a:effectRef>
          <a:fontRef idx="minor">
            <a:schemeClr val="tx1"/>
          </a:fontRef>
        </p:style>
      </p:cxnSp>
      <p:sp>
        <p:nvSpPr>
          <p:cNvPr id="80" name="Rectangle 79"/>
          <p:cNvSpPr/>
          <p:nvPr/>
        </p:nvSpPr>
        <p:spPr>
          <a:xfrm>
            <a:off x="9042243" y="2417848"/>
            <a:ext cx="1078661" cy="369332"/>
          </a:xfrm>
          <a:prstGeom prst="rect">
            <a:avLst/>
          </a:prstGeom>
        </p:spPr>
        <p:txBody>
          <a:bodyPr wrap="square">
            <a:spAutoFit/>
          </a:bodyPr>
          <a:lstStyle/>
          <a:p>
            <a:pPr>
              <a:lnSpc>
                <a:spcPct val="90000"/>
              </a:lnSpc>
            </a:pPr>
            <a:r>
              <a:rPr lang="en-US" sz="1000" dirty="0"/>
              <a:t>Discharge order is written</a:t>
            </a:r>
          </a:p>
        </p:txBody>
      </p:sp>
      <p:sp>
        <p:nvSpPr>
          <p:cNvPr id="81" name="Rectangle 80"/>
          <p:cNvSpPr/>
          <p:nvPr/>
        </p:nvSpPr>
        <p:spPr>
          <a:xfrm>
            <a:off x="10812572" y="1858016"/>
            <a:ext cx="1186757" cy="400110"/>
          </a:xfrm>
          <a:prstGeom prst="rect">
            <a:avLst/>
          </a:prstGeom>
        </p:spPr>
        <p:txBody>
          <a:bodyPr wrap="square">
            <a:spAutoFit/>
          </a:bodyPr>
          <a:lstStyle/>
          <a:p>
            <a:r>
              <a:rPr lang="en-US" sz="1000" dirty="0"/>
              <a:t>SNF bed becomes available</a:t>
            </a:r>
          </a:p>
        </p:txBody>
      </p:sp>
      <p:cxnSp>
        <p:nvCxnSpPr>
          <p:cNvPr id="82" name="Connector: Elbow 81"/>
          <p:cNvCxnSpPr>
            <a:stCxn id="40" idx="2"/>
            <a:endCxn id="43" idx="1"/>
          </p:cNvCxnSpPr>
          <p:nvPr/>
        </p:nvCxnSpPr>
        <p:spPr>
          <a:xfrm rot="16200000" flipH="1">
            <a:off x="10151284" y="2747147"/>
            <a:ext cx="1527416" cy="836069"/>
          </a:xfrm>
          <a:prstGeom prst="bentConnector2">
            <a:avLst/>
          </a:prstGeom>
        </p:spPr>
        <p:style>
          <a:lnRef idx="1">
            <a:schemeClr val="accent1"/>
          </a:lnRef>
          <a:fillRef idx="0">
            <a:schemeClr val="accent1"/>
          </a:fillRef>
          <a:effectRef idx="0">
            <a:schemeClr val="accent1"/>
          </a:effectRef>
          <a:fontRef idx="minor">
            <a:schemeClr val="tx1"/>
          </a:fontRef>
        </p:style>
      </p:cxnSp>
      <p:sp>
        <p:nvSpPr>
          <p:cNvPr id="83" name="Rectangle 82"/>
          <p:cNvSpPr/>
          <p:nvPr/>
        </p:nvSpPr>
        <p:spPr>
          <a:xfrm>
            <a:off x="10999449" y="4251314"/>
            <a:ext cx="1321639" cy="553998"/>
          </a:xfrm>
          <a:prstGeom prst="rect">
            <a:avLst/>
          </a:prstGeom>
        </p:spPr>
        <p:txBody>
          <a:bodyPr wrap="square">
            <a:spAutoFit/>
          </a:bodyPr>
          <a:lstStyle/>
          <a:p>
            <a:pPr algn="ctr"/>
            <a:r>
              <a:rPr lang="en-US" sz="1000" dirty="0"/>
              <a:t>Patient physically leaves the hospital for SNF</a:t>
            </a:r>
          </a:p>
        </p:txBody>
      </p:sp>
      <p:cxnSp>
        <p:nvCxnSpPr>
          <p:cNvPr id="84" name="Straight Connector 83"/>
          <p:cNvCxnSpPr/>
          <p:nvPr/>
        </p:nvCxnSpPr>
        <p:spPr>
          <a:xfrm flipH="1">
            <a:off x="374002" y="2955107"/>
            <a:ext cx="7696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flipH="1">
            <a:off x="374002" y="3167038"/>
            <a:ext cx="7696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flipH="1">
            <a:off x="374002" y="3378969"/>
            <a:ext cx="7696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flipH="1">
            <a:off x="808401" y="4637285"/>
            <a:ext cx="7696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flipH="1">
            <a:off x="808401" y="4859564"/>
            <a:ext cx="7696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flipH="1">
            <a:off x="808401" y="5157220"/>
            <a:ext cx="7696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flipH="1">
            <a:off x="808401" y="5526314"/>
            <a:ext cx="7696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flipH="1">
            <a:off x="808401" y="5769202"/>
            <a:ext cx="7696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flipH="1">
            <a:off x="4157371" y="5784917"/>
            <a:ext cx="7696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flipH="1">
            <a:off x="4157371" y="5305192"/>
            <a:ext cx="7696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flipH="1">
            <a:off x="3609244" y="2536770"/>
            <a:ext cx="7696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flipH="1">
            <a:off x="3609244" y="3010275"/>
            <a:ext cx="7696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flipH="1">
            <a:off x="3609244" y="3330475"/>
            <a:ext cx="7696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flipH="1">
            <a:off x="3609244" y="3586747"/>
            <a:ext cx="7696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flipH="1">
            <a:off x="3609244" y="3937876"/>
            <a:ext cx="7696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flipH="1">
            <a:off x="9023938" y="2596872"/>
            <a:ext cx="7696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flipH="1">
            <a:off x="9023938" y="2981365"/>
            <a:ext cx="7696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flipH="1">
            <a:off x="5199319" y="2532445"/>
            <a:ext cx="7696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2" name="Connector: Elbow 101"/>
          <p:cNvCxnSpPr>
            <a:stCxn id="34" idx="0"/>
            <a:endCxn id="37" idx="2"/>
          </p:cNvCxnSpPr>
          <p:nvPr/>
        </p:nvCxnSpPr>
        <p:spPr>
          <a:xfrm rot="5400000" flipH="1" flipV="1">
            <a:off x="8468145" y="4429646"/>
            <a:ext cx="906838" cy="204750"/>
          </a:xfrm>
          <a:prstGeom prst="bentConnector3">
            <a:avLst>
              <a:gd name="adj1" fmla="val 50000"/>
            </a:avLst>
          </a:prstGeom>
        </p:spPr>
        <p:style>
          <a:lnRef idx="1">
            <a:schemeClr val="accent1"/>
          </a:lnRef>
          <a:fillRef idx="0">
            <a:schemeClr val="accent1"/>
          </a:fillRef>
          <a:effectRef idx="0">
            <a:schemeClr val="accent1"/>
          </a:effectRef>
          <a:fontRef idx="minor">
            <a:schemeClr val="tx1"/>
          </a:fontRef>
        </p:style>
      </p:cxnSp>
      <p:sp>
        <p:nvSpPr>
          <p:cNvPr id="103" name="Title 102">
            <a:extLst>
              <a:ext uri="{FF2B5EF4-FFF2-40B4-BE49-F238E27FC236}">
                <a16:creationId xmlns:a16="http://schemas.microsoft.com/office/drawing/2014/main" id="{604FA1A2-16DA-4566-9B24-6A50B0DC18BE}"/>
              </a:ext>
            </a:extLst>
          </p:cNvPr>
          <p:cNvSpPr>
            <a:spLocks noGrp="1"/>
          </p:cNvSpPr>
          <p:nvPr>
            <p:ph type="title"/>
          </p:nvPr>
        </p:nvSpPr>
        <p:spPr/>
        <p:txBody>
          <a:bodyPr/>
          <a:lstStyle/>
          <a:p>
            <a:r>
              <a:rPr lang="en-US" dirty="0"/>
              <a:t>Optimize for the System</a:t>
            </a:r>
          </a:p>
        </p:txBody>
      </p:sp>
      <p:sp>
        <p:nvSpPr>
          <p:cNvPr id="104" name="Rectangle 103"/>
          <p:cNvSpPr/>
          <p:nvPr/>
        </p:nvSpPr>
        <p:spPr>
          <a:xfrm>
            <a:off x="313509" y="6303481"/>
            <a:ext cx="896982" cy="4108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6334444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latin typeface="+mn-lt"/>
              </a:rPr>
              <a:t>System Design vs Process Improvement</a:t>
            </a:r>
          </a:p>
        </p:txBody>
      </p:sp>
      <p:sp>
        <p:nvSpPr>
          <p:cNvPr id="7" name="TextBox 6"/>
          <p:cNvSpPr txBox="1"/>
          <p:nvPr/>
        </p:nvSpPr>
        <p:spPr>
          <a:xfrm>
            <a:off x="495300" y="1729483"/>
            <a:ext cx="3356688" cy="430887"/>
          </a:xfrm>
          <a:prstGeom prst="rect">
            <a:avLst/>
          </a:prstGeom>
          <a:noFill/>
        </p:spPr>
        <p:txBody>
          <a:bodyPr wrap="none" lIns="0" tIns="0" rIns="0" bIns="0" rtlCol="0">
            <a:spAutoFit/>
          </a:bodyPr>
          <a:lstStyle/>
          <a:p>
            <a:r>
              <a:rPr lang="en-US" sz="2800" b="1" dirty="0">
                <a:solidFill>
                  <a:schemeClr val="accent2"/>
                </a:solidFill>
              </a:rPr>
              <a:t>Aligned Discharges</a:t>
            </a:r>
          </a:p>
        </p:txBody>
      </p:sp>
      <p:sp>
        <p:nvSpPr>
          <p:cNvPr id="8" name="Rectangle 7"/>
          <p:cNvSpPr/>
          <p:nvPr/>
        </p:nvSpPr>
        <p:spPr>
          <a:xfrm>
            <a:off x="690858" y="2283815"/>
            <a:ext cx="10952018" cy="3979718"/>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 name="Group 4"/>
          <p:cNvGrpSpPr/>
          <p:nvPr/>
        </p:nvGrpSpPr>
        <p:grpSpPr>
          <a:xfrm>
            <a:off x="9731024" y="4790045"/>
            <a:ext cx="1427790" cy="523220"/>
            <a:chOff x="9486901" y="4876693"/>
            <a:chExt cx="1427790" cy="523220"/>
          </a:xfrm>
        </p:grpSpPr>
        <p:sp>
          <p:nvSpPr>
            <p:cNvPr id="3" name="Oval 2"/>
            <p:cNvSpPr/>
            <p:nvPr/>
          </p:nvSpPr>
          <p:spPr>
            <a:xfrm>
              <a:off x="9486901" y="5039590"/>
              <a:ext cx="197428" cy="19742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9757066" y="4876693"/>
              <a:ext cx="1157625" cy="523220"/>
            </a:xfrm>
            <a:prstGeom prst="rect">
              <a:avLst/>
            </a:prstGeom>
            <a:noFill/>
          </p:spPr>
          <p:txBody>
            <a:bodyPr wrap="none" rtlCol="0">
              <a:spAutoFit/>
            </a:bodyPr>
            <a:lstStyle/>
            <a:p>
              <a:r>
                <a:rPr lang="en-US" sz="1400" b="1" dirty="0"/>
                <a:t>Write order</a:t>
              </a:r>
            </a:p>
            <a:p>
              <a:r>
                <a:rPr lang="en-US" sz="1400" b="1" dirty="0"/>
                <a:t>earlier in day</a:t>
              </a:r>
            </a:p>
          </p:txBody>
        </p:sp>
      </p:grpSp>
      <p:sp>
        <p:nvSpPr>
          <p:cNvPr id="6" name="TextBox 5"/>
          <p:cNvSpPr txBox="1"/>
          <p:nvPr/>
        </p:nvSpPr>
        <p:spPr>
          <a:xfrm>
            <a:off x="2387347" y="5630969"/>
            <a:ext cx="7343677" cy="461665"/>
          </a:xfrm>
          <a:prstGeom prst="rect">
            <a:avLst/>
          </a:prstGeom>
          <a:noFill/>
        </p:spPr>
        <p:txBody>
          <a:bodyPr wrap="none" rtlCol="0">
            <a:spAutoFit/>
          </a:bodyPr>
          <a:lstStyle/>
          <a:p>
            <a:r>
              <a:rPr lang="en-US" sz="2400" b="1" dirty="0"/>
              <a:t>Some minor impact but not what we expected…..</a:t>
            </a:r>
          </a:p>
        </p:txBody>
      </p:sp>
      <p:sp>
        <p:nvSpPr>
          <p:cNvPr id="9" name="TextBox 8"/>
          <p:cNvSpPr txBox="1"/>
          <p:nvPr/>
        </p:nvSpPr>
        <p:spPr>
          <a:xfrm>
            <a:off x="854639" y="2427992"/>
            <a:ext cx="5862502" cy="461665"/>
          </a:xfrm>
          <a:prstGeom prst="rect">
            <a:avLst/>
          </a:prstGeom>
          <a:noFill/>
        </p:spPr>
        <p:txBody>
          <a:bodyPr wrap="none" rtlCol="0">
            <a:spAutoFit/>
          </a:bodyPr>
          <a:lstStyle/>
          <a:p>
            <a:r>
              <a:rPr lang="en-US" sz="2400" b="1" dirty="0"/>
              <a:t>Discharge requires more than an order</a:t>
            </a:r>
          </a:p>
        </p:txBody>
      </p:sp>
      <p:sp>
        <p:nvSpPr>
          <p:cNvPr id="10" name="TextBox 9"/>
          <p:cNvSpPr txBox="1"/>
          <p:nvPr/>
        </p:nvSpPr>
        <p:spPr>
          <a:xfrm>
            <a:off x="854638" y="2889657"/>
            <a:ext cx="6168676" cy="461665"/>
          </a:xfrm>
          <a:prstGeom prst="rect">
            <a:avLst/>
          </a:prstGeom>
          <a:noFill/>
        </p:spPr>
        <p:txBody>
          <a:bodyPr wrap="none" rtlCol="0">
            <a:spAutoFit/>
          </a:bodyPr>
          <a:lstStyle/>
          <a:p>
            <a:r>
              <a:rPr lang="en-US" sz="2400" b="1" dirty="0"/>
              <a:t>Discharge is more than a single process </a:t>
            </a:r>
          </a:p>
        </p:txBody>
      </p:sp>
      <p:sp>
        <p:nvSpPr>
          <p:cNvPr id="11" name="TextBox 10"/>
          <p:cNvSpPr txBox="1"/>
          <p:nvPr/>
        </p:nvSpPr>
        <p:spPr>
          <a:xfrm>
            <a:off x="854639" y="3385642"/>
            <a:ext cx="3417923" cy="461665"/>
          </a:xfrm>
          <a:prstGeom prst="rect">
            <a:avLst/>
          </a:prstGeom>
          <a:noFill/>
        </p:spPr>
        <p:txBody>
          <a:bodyPr wrap="none" rtlCol="0">
            <a:spAutoFit/>
          </a:bodyPr>
          <a:lstStyle/>
          <a:p>
            <a:r>
              <a:rPr lang="en-US" sz="2400" b="1" dirty="0"/>
              <a:t>Need a system design</a:t>
            </a:r>
          </a:p>
        </p:txBody>
      </p:sp>
    </p:spTree>
    <p:extLst>
      <p:ext uri="{BB962C8B-B14F-4D97-AF65-F5344CB8AC3E}">
        <p14:creationId xmlns:p14="http://schemas.microsoft.com/office/powerpoint/2010/main" val="3447213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wipe(left)">
                                      <p:cBhvr>
                                        <p:cTn id="12" dur="500"/>
                                        <p:tgtEl>
                                          <p:spTgt spid="9">
                                            <p:txEl>
                                              <p:pRg st="0" end="0"/>
                                            </p:txEl>
                                          </p:spTgt>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10">
                                            <p:txEl>
                                              <p:pRg st="0" end="0"/>
                                            </p:txEl>
                                          </p:spTgt>
                                        </p:tgtEl>
                                        <p:attrNameLst>
                                          <p:attrName>style.visibility</p:attrName>
                                        </p:attrNameLst>
                                      </p:cBhvr>
                                      <p:to>
                                        <p:strVal val="visible"/>
                                      </p:to>
                                    </p:set>
                                    <p:animEffect transition="in" filter="wipe(left)">
                                      <p:cBhvr>
                                        <p:cTn id="16" dur="500"/>
                                        <p:tgtEl>
                                          <p:spTgt spid="10">
                                            <p:txEl>
                                              <p:pRg st="0" end="0"/>
                                            </p:txEl>
                                          </p:spTgt>
                                        </p:tgtEl>
                                      </p:cBhvr>
                                    </p:animEffect>
                                  </p:childTnLst>
                                </p:cTn>
                              </p:par>
                            </p:childTnLst>
                          </p:cTn>
                        </p:par>
                        <p:par>
                          <p:cTn id="17" fill="hold">
                            <p:stCondLst>
                              <p:cond delay="1000"/>
                            </p:stCondLst>
                            <p:childTnLst>
                              <p:par>
                                <p:cTn id="18" presetID="22" presetClass="entr" presetSubtype="8" fill="hold" nodeType="afterEffect">
                                  <p:stCondLst>
                                    <p:cond delay="0"/>
                                  </p:stCondLst>
                                  <p:childTnLst>
                                    <p:set>
                                      <p:cBhvr>
                                        <p:cTn id="19" dur="1" fill="hold">
                                          <p:stCondLst>
                                            <p:cond delay="0"/>
                                          </p:stCondLst>
                                        </p:cTn>
                                        <p:tgtEl>
                                          <p:spTgt spid="11">
                                            <p:txEl>
                                              <p:pRg st="0" end="0"/>
                                            </p:txEl>
                                          </p:spTgt>
                                        </p:tgtEl>
                                        <p:attrNameLst>
                                          <p:attrName>style.visibility</p:attrName>
                                        </p:attrNameLst>
                                      </p:cBhvr>
                                      <p:to>
                                        <p:strVal val="visible"/>
                                      </p:to>
                                    </p:set>
                                    <p:animEffect transition="in" filter="wipe(left)">
                                      <p:cBhvr>
                                        <p:cTn id="20"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Rectangle 43"/>
          <p:cNvSpPr/>
          <p:nvPr/>
        </p:nvSpPr>
        <p:spPr>
          <a:xfrm>
            <a:off x="313509" y="6303481"/>
            <a:ext cx="896982" cy="4108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p:nvSpPr>
        <p:spPr>
          <a:xfrm>
            <a:off x="872161" y="2381390"/>
            <a:ext cx="10952018" cy="3979718"/>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560931" y="255986"/>
            <a:ext cx="11201400" cy="914400"/>
          </a:xfrm>
        </p:spPr>
        <p:txBody>
          <a:bodyPr>
            <a:normAutofit/>
          </a:bodyPr>
          <a:lstStyle/>
          <a:p>
            <a:r>
              <a:rPr lang="en-US" dirty="0">
                <a:latin typeface="+mn-lt"/>
              </a:rPr>
              <a:t>System Design vs Process Improvement</a:t>
            </a:r>
          </a:p>
        </p:txBody>
      </p:sp>
      <p:grpSp>
        <p:nvGrpSpPr>
          <p:cNvPr id="5" name="Group 4"/>
          <p:cNvGrpSpPr/>
          <p:nvPr/>
        </p:nvGrpSpPr>
        <p:grpSpPr>
          <a:xfrm>
            <a:off x="9794992" y="5337879"/>
            <a:ext cx="1427790" cy="523220"/>
            <a:chOff x="9486901" y="4876693"/>
            <a:chExt cx="1427790" cy="523220"/>
          </a:xfrm>
        </p:grpSpPr>
        <p:sp>
          <p:nvSpPr>
            <p:cNvPr id="3" name="Oval 2"/>
            <p:cNvSpPr/>
            <p:nvPr/>
          </p:nvSpPr>
          <p:spPr>
            <a:xfrm>
              <a:off x="9486901" y="5039590"/>
              <a:ext cx="197428" cy="19742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9757066" y="4876693"/>
              <a:ext cx="1157625" cy="523220"/>
            </a:xfrm>
            <a:prstGeom prst="rect">
              <a:avLst/>
            </a:prstGeom>
            <a:noFill/>
          </p:spPr>
          <p:txBody>
            <a:bodyPr wrap="none" rtlCol="0">
              <a:spAutoFit/>
            </a:bodyPr>
            <a:lstStyle/>
            <a:p>
              <a:r>
                <a:rPr lang="en-US" sz="1400" b="1" dirty="0"/>
                <a:t>Write order</a:t>
              </a:r>
            </a:p>
            <a:p>
              <a:r>
                <a:rPr lang="en-US" sz="1400" b="1" dirty="0"/>
                <a:t>earlier in day</a:t>
              </a:r>
            </a:p>
          </p:txBody>
        </p:sp>
      </p:grpSp>
      <p:grpSp>
        <p:nvGrpSpPr>
          <p:cNvPr id="7" name="Group 6"/>
          <p:cNvGrpSpPr/>
          <p:nvPr/>
        </p:nvGrpSpPr>
        <p:grpSpPr>
          <a:xfrm>
            <a:off x="6816934" y="4453755"/>
            <a:ext cx="1553914" cy="523220"/>
            <a:chOff x="9486901" y="4876693"/>
            <a:chExt cx="1553914" cy="523220"/>
          </a:xfrm>
        </p:grpSpPr>
        <p:sp>
          <p:nvSpPr>
            <p:cNvPr id="8" name="Oval 7"/>
            <p:cNvSpPr/>
            <p:nvPr/>
          </p:nvSpPr>
          <p:spPr>
            <a:xfrm>
              <a:off x="9486901" y="5039590"/>
              <a:ext cx="197428" cy="19742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9757066" y="4876693"/>
              <a:ext cx="1283749" cy="523220"/>
            </a:xfrm>
            <a:prstGeom prst="rect">
              <a:avLst/>
            </a:prstGeom>
            <a:noFill/>
          </p:spPr>
          <p:txBody>
            <a:bodyPr wrap="none" rtlCol="0">
              <a:spAutoFit/>
            </a:bodyPr>
            <a:lstStyle/>
            <a:p>
              <a:r>
                <a:rPr lang="en-US" sz="1400" b="1" dirty="0"/>
                <a:t>Transportation</a:t>
              </a:r>
            </a:p>
            <a:p>
              <a:r>
                <a:rPr lang="en-US" sz="1400" b="1" dirty="0"/>
                <a:t>home</a:t>
              </a:r>
            </a:p>
          </p:txBody>
        </p:sp>
      </p:grpSp>
      <p:grpSp>
        <p:nvGrpSpPr>
          <p:cNvPr id="10" name="Group 9"/>
          <p:cNvGrpSpPr/>
          <p:nvPr/>
        </p:nvGrpSpPr>
        <p:grpSpPr>
          <a:xfrm>
            <a:off x="7135782" y="5195291"/>
            <a:ext cx="1478316" cy="360324"/>
            <a:chOff x="9486901" y="4876693"/>
            <a:chExt cx="1478316" cy="360324"/>
          </a:xfrm>
        </p:grpSpPr>
        <p:sp>
          <p:nvSpPr>
            <p:cNvPr id="11" name="Oval 10"/>
            <p:cNvSpPr/>
            <p:nvPr/>
          </p:nvSpPr>
          <p:spPr>
            <a:xfrm>
              <a:off x="9486901" y="5039590"/>
              <a:ext cx="197428" cy="19742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9757066" y="4876693"/>
              <a:ext cx="1208151" cy="307777"/>
            </a:xfrm>
            <a:prstGeom prst="rect">
              <a:avLst/>
            </a:prstGeom>
            <a:noFill/>
          </p:spPr>
          <p:txBody>
            <a:bodyPr wrap="none" rtlCol="0">
              <a:spAutoFit/>
            </a:bodyPr>
            <a:lstStyle/>
            <a:p>
              <a:r>
                <a:rPr lang="en-US" sz="1400" b="1" dirty="0"/>
                <a:t>D/C summary</a:t>
              </a:r>
            </a:p>
          </p:txBody>
        </p:sp>
      </p:grpSp>
      <p:grpSp>
        <p:nvGrpSpPr>
          <p:cNvPr id="13" name="Group 12"/>
          <p:cNvGrpSpPr/>
          <p:nvPr/>
        </p:nvGrpSpPr>
        <p:grpSpPr>
          <a:xfrm>
            <a:off x="4891539" y="4944178"/>
            <a:ext cx="1430483" cy="360324"/>
            <a:chOff x="9486901" y="4876693"/>
            <a:chExt cx="1430483" cy="360324"/>
          </a:xfrm>
        </p:grpSpPr>
        <p:sp>
          <p:nvSpPr>
            <p:cNvPr id="14" name="Oval 13"/>
            <p:cNvSpPr/>
            <p:nvPr/>
          </p:nvSpPr>
          <p:spPr>
            <a:xfrm>
              <a:off x="9486901" y="5039590"/>
              <a:ext cx="197428" cy="19742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9757066" y="4876693"/>
              <a:ext cx="1160318" cy="307777"/>
            </a:xfrm>
            <a:prstGeom prst="rect">
              <a:avLst/>
            </a:prstGeom>
            <a:noFill/>
          </p:spPr>
          <p:txBody>
            <a:bodyPr wrap="none" rtlCol="0">
              <a:spAutoFit/>
            </a:bodyPr>
            <a:lstStyle/>
            <a:p>
              <a:r>
                <a:rPr lang="en-US" sz="1400" b="1" dirty="0"/>
                <a:t>ID of barriers</a:t>
              </a:r>
            </a:p>
          </p:txBody>
        </p:sp>
      </p:grpSp>
      <p:grpSp>
        <p:nvGrpSpPr>
          <p:cNvPr id="16" name="Group 15"/>
          <p:cNvGrpSpPr/>
          <p:nvPr/>
        </p:nvGrpSpPr>
        <p:grpSpPr>
          <a:xfrm>
            <a:off x="4042562" y="3418395"/>
            <a:ext cx="1233377" cy="523220"/>
            <a:chOff x="9486901" y="4876693"/>
            <a:chExt cx="1233377" cy="523220"/>
          </a:xfrm>
        </p:grpSpPr>
        <p:sp>
          <p:nvSpPr>
            <p:cNvPr id="17" name="Oval 16"/>
            <p:cNvSpPr/>
            <p:nvPr/>
          </p:nvSpPr>
          <p:spPr>
            <a:xfrm>
              <a:off x="9486901" y="5039590"/>
              <a:ext cx="197428" cy="19742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9757066" y="4876693"/>
              <a:ext cx="963212" cy="523220"/>
            </a:xfrm>
            <a:prstGeom prst="rect">
              <a:avLst/>
            </a:prstGeom>
            <a:noFill/>
          </p:spPr>
          <p:txBody>
            <a:bodyPr wrap="none" rtlCol="0">
              <a:spAutoFit/>
            </a:bodyPr>
            <a:lstStyle/>
            <a:p>
              <a:r>
                <a:rPr lang="en-US" sz="1400" b="1" dirty="0"/>
                <a:t>Patient </a:t>
              </a:r>
            </a:p>
            <a:p>
              <a:r>
                <a:rPr lang="en-US" sz="1400" b="1" dirty="0"/>
                <a:t>Education </a:t>
              </a:r>
            </a:p>
          </p:txBody>
        </p:sp>
      </p:grpSp>
      <p:grpSp>
        <p:nvGrpSpPr>
          <p:cNvPr id="19" name="Group 18"/>
          <p:cNvGrpSpPr/>
          <p:nvPr/>
        </p:nvGrpSpPr>
        <p:grpSpPr>
          <a:xfrm>
            <a:off x="4621375" y="4109639"/>
            <a:ext cx="1540256" cy="523220"/>
            <a:chOff x="9486901" y="4876693"/>
            <a:chExt cx="1540256" cy="523220"/>
          </a:xfrm>
        </p:grpSpPr>
        <p:sp>
          <p:nvSpPr>
            <p:cNvPr id="20" name="Oval 19"/>
            <p:cNvSpPr/>
            <p:nvPr/>
          </p:nvSpPr>
          <p:spPr>
            <a:xfrm>
              <a:off x="9486901" y="5039590"/>
              <a:ext cx="197428" cy="19742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9757066" y="4876693"/>
              <a:ext cx="1270091" cy="523220"/>
            </a:xfrm>
            <a:prstGeom prst="rect">
              <a:avLst/>
            </a:prstGeom>
            <a:noFill/>
          </p:spPr>
          <p:txBody>
            <a:bodyPr wrap="none" rtlCol="0">
              <a:spAutoFit/>
            </a:bodyPr>
            <a:lstStyle/>
            <a:p>
              <a:r>
                <a:rPr lang="en-US" sz="1400" b="1" dirty="0"/>
                <a:t>Final required</a:t>
              </a:r>
            </a:p>
            <a:p>
              <a:r>
                <a:rPr lang="en-US" sz="1400" b="1" dirty="0"/>
                <a:t>clinical studies</a:t>
              </a:r>
            </a:p>
          </p:txBody>
        </p:sp>
      </p:grpSp>
      <p:grpSp>
        <p:nvGrpSpPr>
          <p:cNvPr id="22" name="Group 21"/>
          <p:cNvGrpSpPr/>
          <p:nvPr/>
        </p:nvGrpSpPr>
        <p:grpSpPr>
          <a:xfrm>
            <a:off x="2713486" y="5042891"/>
            <a:ext cx="1615020" cy="523220"/>
            <a:chOff x="9486901" y="4876693"/>
            <a:chExt cx="1615020" cy="523220"/>
          </a:xfrm>
        </p:grpSpPr>
        <p:sp>
          <p:nvSpPr>
            <p:cNvPr id="23" name="Oval 22"/>
            <p:cNvSpPr/>
            <p:nvPr/>
          </p:nvSpPr>
          <p:spPr>
            <a:xfrm>
              <a:off x="9486901" y="5039590"/>
              <a:ext cx="197428" cy="19742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9757066" y="4876693"/>
              <a:ext cx="1344855" cy="523220"/>
            </a:xfrm>
            <a:prstGeom prst="rect">
              <a:avLst/>
            </a:prstGeom>
            <a:noFill/>
          </p:spPr>
          <p:txBody>
            <a:bodyPr wrap="none" rtlCol="0">
              <a:spAutoFit/>
            </a:bodyPr>
            <a:lstStyle/>
            <a:p>
              <a:r>
                <a:rPr lang="en-US" sz="1400" b="1" dirty="0"/>
                <a:t>Family </a:t>
              </a:r>
            </a:p>
            <a:p>
              <a:r>
                <a:rPr lang="en-US" sz="1400" b="1" dirty="0"/>
                <a:t>communication</a:t>
              </a:r>
            </a:p>
          </p:txBody>
        </p:sp>
      </p:grpSp>
      <p:grpSp>
        <p:nvGrpSpPr>
          <p:cNvPr id="25" name="Group 24"/>
          <p:cNvGrpSpPr/>
          <p:nvPr/>
        </p:nvGrpSpPr>
        <p:grpSpPr>
          <a:xfrm>
            <a:off x="2125197" y="4109639"/>
            <a:ext cx="1635154" cy="738664"/>
            <a:chOff x="9486901" y="4876693"/>
            <a:chExt cx="1635154" cy="738664"/>
          </a:xfrm>
        </p:grpSpPr>
        <p:sp>
          <p:nvSpPr>
            <p:cNvPr id="26" name="Oval 25"/>
            <p:cNvSpPr/>
            <p:nvPr/>
          </p:nvSpPr>
          <p:spPr>
            <a:xfrm>
              <a:off x="9486901" y="5039590"/>
              <a:ext cx="197428" cy="19742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p:cNvSpPr txBox="1"/>
            <p:nvPr/>
          </p:nvSpPr>
          <p:spPr>
            <a:xfrm>
              <a:off x="9757066" y="4876693"/>
              <a:ext cx="1364989" cy="738664"/>
            </a:xfrm>
            <a:prstGeom prst="rect">
              <a:avLst/>
            </a:prstGeom>
            <a:noFill/>
          </p:spPr>
          <p:txBody>
            <a:bodyPr wrap="none" rtlCol="0">
              <a:spAutoFit/>
            </a:bodyPr>
            <a:lstStyle/>
            <a:p>
              <a:r>
                <a:rPr lang="en-US" sz="1400" b="1" dirty="0"/>
                <a:t>Physician</a:t>
              </a:r>
            </a:p>
            <a:p>
              <a:r>
                <a:rPr lang="en-US" sz="1400" b="1" dirty="0"/>
                <a:t>Rounding and</a:t>
              </a:r>
            </a:p>
            <a:p>
              <a:r>
                <a:rPr lang="en-US" sz="1400" b="1" dirty="0"/>
                <a:t>Communication</a:t>
              </a:r>
            </a:p>
          </p:txBody>
        </p:sp>
      </p:grpSp>
      <p:grpSp>
        <p:nvGrpSpPr>
          <p:cNvPr id="28" name="Group 27"/>
          <p:cNvGrpSpPr/>
          <p:nvPr/>
        </p:nvGrpSpPr>
        <p:grpSpPr>
          <a:xfrm>
            <a:off x="1748486" y="3420987"/>
            <a:ext cx="1635154" cy="523220"/>
            <a:chOff x="9486901" y="4876693"/>
            <a:chExt cx="1635154" cy="523220"/>
          </a:xfrm>
        </p:grpSpPr>
        <p:sp>
          <p:nvSpPr>
            <p:cNvPr id="29" name="Oval 28"/>
            <p:cNvSpPr/>
            <p:nvPr/>
          </p:nvSpPr>
          <p:spPr>
            <a:xfrm>
              <a:off x="9486901" y="5039590"/>
              <a:ext cx="197428" cy="19742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p:cNvSpPr txBox="1"/>
            <p:nvPr/>
          </p:nvSpPr>
          <p:spPr>
            <a:xfrm>
              <a:off x="9757066" y="4876693"/>
              <a:ext cx="1364989" cy="523220"/>
            </a:xfrm>
            <a:prstGeom prst="rect">
              <a:avLst/>
            </a:prstGeom>
            <a:noFill/>
          </p:spPr>
          <p:txBody>
            <a:bodyPr wrap="none" rtlCol="0">
              <a:spAutoFit/>
            </a:bodyPr>
            <a:lstStyle/>
            <a:p>
              <a:r>
                <a:rPr lang="en-US" sz="1400" b="1" dirty="0"/>
                <a:t>Communication</a:t>
              </a:r>
            </a:p>
            <a:p>
              <a:r>
                <a:rPr lang="en-US" sz="1400" b="1" dirty="0"/>
                <a:t>Multi-D Rounds</a:t>
              </a:r>
            </a:p>
          </p:txBody>
        </p:sp>
      </p:grpSp>
      <p:grpSp>
        <p:nvGrpSpPr>
          <p:cNvPr id="31" name="Group 30"/>
          <p:cNvGrpSpPr/>
          <p:nvPr/>
        </p:nvGrpSpPr>
        <p:grpSpPr>
          <a:xfrm>
            <a:off x="1188525" y="2665210"/>
            <a:ext cx="2222431" cy="738664"/>
            <a:chOff x="9486901" y="4876693"/>
            <a:chExt cx="2222431" cy="738664"/>
          </a:xfrm>
        </p:grpSpPr>
        <p:sp>
          <p:nvSpPr>
            <p:cNvPr id="32" name="Oval 31"/>
            <p:cNvSpPr/>
            <p:nvPr/>
          </p:nvSpPr>
          <p:spPr>
            <a:xfrm>
              <a:off x="9486901" y="5039590"/>
              <a:ext cx="197428" cy="19742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p:cNvSpPr txBox="1"/>
            <p:nvPr/>
          </p:nvSpPr>
          <p:spPr>
            <a:xfrm>
              <a:off x="9757066" y="4876693"/>
              <a:ext cx="1952266" cy="738664"/>
            </a:xfrm>
            <a:prstGeom prst="rect">
              <a:avLst/>
            </a:prstGeom>
            <a:noFill/>
          </p:spPr>
          <p:txBody>
            <a:bodyPr wrap="none" rtlCol="0">
              <a:spAutoFit/>
            </a:bodyPr>
            <a:lstStyle/>
            <a:p>
              <a:r>
                <a:rPr lang="en-US" sz="1400" b="1" dirty="0"/>
                <a:t>ID potential</a:t>
              </a:r>
            </a:p>
            <a:p>
              <a:r>
                <a:rPr lang="en-US" sz="1400" b="1" dirty="0"/>
                <a:t>for D/C: </a:t>
              </a:r>
            </a:p>
            <a:p>
              <a:r>
                <a:rPr lang="en-US" sz="1400" b="1" i="1" dirty="0">
                  <a:solidFill>
                    <a:srgbClr val="C00000"/>
                  </a:solidFill>
                </a:rPr>
                <a:t>A Predictive Analytic</a:t>
              </a:r>
            </a:p>
          </p:txBody>
        </p:sp>
      </p:grpSp>
      <p:grpSp>
        <p:nvGrpSpPr>
          <p:cNvPr id="34" name="Group 33"/>
          <p:cNvGrpSpPr/>
          <p:nvPr/>
        </p:nvGrpSpPr>
        <p:grpSpPr>
          <a:xfrm>
            <a:off x="9378605" y="4692270"/>
            <a:ext cx="1469789" cy="523220"/>
            <a:chOff x="9486901" y="4876693"/>
            <a:chExt cx="1469789" cy="523220"/>
          </a:xfrm>
        </p:grpSpPr>
        <p:sp>
          <p:nvSpPr>
            <p:cNvPr id="35" name="Oval 34"/>
            <p:cNvSpPr/>
            <p:nvPr/>
          </p:nvSpPr>
          <p:spPr>
            <a:xfrm>
              <a:off x="9486901" y="5039590"/>
              <a:ext cx="197428" cy="19742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p:cNvSpPr txBox="1"/>
            <p:nvPr/>
          </p:nvSpPr>
          <p:spPr>
            <a:xfrm>
              <a:off x="9757066" y="4876693"/>
              <a:ext cx="1199624" cy="523220"/>
            </a:xfrm>
            <a:prstGeom prst="rect">
              <a:avLst/>
            </a:prstGeom>
            <a:noFill/>
          </p:spPr>
          <p:txBody>
            <a:bodyPr wrap="none" rtlCol="0">
              <a:spAutoFit/>
            </a:bodyPr>
            <a:lstStyle/>
            <a:p>
              <a:r>
                <a:rPr lang="en-US" sz="1400" b="1" dirty="0"/>
                <a:t>Medication</a:t>
              </a:r>
            </a:p>
            <a:p>
              <a:r>
                <a:rPr lang="en-US" sz="1400" b="1" dirty="0"/>
                <a:t>reconciliation</a:t>
              </a:r>
            </a:p>
          </p:txBody>
        </p:sp>
      </p:grpSp>
      <p:grpSp>
        <p:nvGrpSpPr>
          <p:cNvPr id="37" name="Group 36"/>
          <p:cNvGrpSpPr/>
          <p:nvPr/>
        </p:nvGrpSpPr>
        <p:grpSpPr>
          <a:xfrm>
            <a:off x="8990695" y="4126875"/>
            <a:ext cx="1947227" cy="360324"/>
            <a:chOff x="9486901" y="4876693"/>
            <a:chExt cx="1947227" cy="360324"/>
          </a:xfrm>
        </p:grpSpPr>
        <p:sp>
          <p:nvSpPr>
            <p:cNvPr id="38" name="Oval 37"/>
            <p:cNvSpPr/>
            <p:nvPr/>
          </p:nvSpPr>
          <p:spPr>
            <a:xfrm>
              <a:off x="9486901" y="5039590"/>
              <a:ext cx="197428" cy="19742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p:cNvSpPr txBox="1"/>
            <p:nvPr/>
          </p:nvSpPr>
          <p:spPr>
            <a:xfrm>
              <a:off x="9757066" y="4876693"/>
              <a:ext cx="1677062" cy="307777"/>
            </a:xfrm>
            <a:prstGeom prst="rect">
              <a:avLst/>
            </a:prstGeom>
            <a:noFill/>
          </p:spPr>
          <p:txBody>
            <a:bodyPr wrap="none" rtlCol="0">
              <a:spAutoFit/>
            </a:bodyPr>
            <a:lstStyle/>
            <a:p>
              <a:r>
                <a:rPr lang="en-US" sz="1400" b="1" dirty="0"/>
                <a:t>D/C prescriptions</a:t>
              </a:r>
            </a:p>
          </p:txBody>
        </p:sp>
      </p:grpSp>
      <p:grpSp>
        <p:nvGrpSpPr>
          <p:cNvPr id="40" name="Group 39"/>
          <p:cNvGrpSpPr/>
          <p:nvPr/>
        </p:nvGrpSpPr>
        <p:grpSpPr>
          <a:xfrm>
            <a:off x="8538555" y="3509742"/>
            <a:ext cx="1607904" cy="360324"/>
            <a:chOff x="9486901" y="4876693"/>
            <a:chExt cx="1607904" cy="360324"/>
          </a:xfrm>
        </p:grpSpPr>
        <p:sp>
          <p:nvSpPr>
            <p:cNvPr id="41" name="Oval 40"/>
            <p:cNvSpPr/>
            <p:nvPr/>
          </p:nvSpPr>
          <p:spPr>
            <a:xfrm>
              <a:off x="9486901" y="5039590"/>
              <a:ext cx="197428" cy="19742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p:cNvSpPr txBox="1"/>
            <p:nvPr/>
          </p:nvSpPr>
          <p:spPr>
            <a:xfrm>
              <a:off x="9757066" y="4876693"/>
              <a:ext cx="1337739" cy="307777"/>
            </a:xfrm>
            <a:prstGeom prst="rect">
              <a:avLst/>
            </a:prstGeom>
            <a:noFill/>
          </p:spPr>
          <p:txBody>
            <a:bodyPr wrap="none" rtlCol="0">
              <a:spAutoFit/>
            </a:bodyPr>
            <a:lstStyle/>
            <a:p>
              <a:r>
                <a:rPr lang="en-US" sz="1400" b="1" dirty="0"/>
                <a:t>D/C work sheet</a:t>
              </a:r>
            </a:p>
          </p:txBody>
        </p:sp>
      </p:grpSp>
      <p:sp>
        <p:nvSpPr>
          <p:cNvPr id="45" name="TextBox 44"/>
          <p:cNvSpPr txBox="1"/>
          <p:nvPr/>
        </p:nvSpPr>
        <p:spPr>
          <a:xfrm>
            <a:off x="495300" y="1729483"/>
            <a:ext cx="3356688" cy="430887"/>
          </a:xfrm>
          <a:prstGeom prst="rect">
            <a:avLst/>
          </a:prstGeom>
          <a:noFill/>
        </p:spPr>
        <p:txBody>
          <a:bodyPr wrap="none" lIns="0" tIns="0" rIns="0" bIns="0" rtlCol="0">
            <a:spAutoFit/>
          </a:bodyPr>
          <a:lstStyle/>
          <a:p>
            <a:r>
              <a:rPr lang="en-US" sz="2800" b="1" dirty="0">
                <a:solidFill>
                  <a:schemeClr val="accent2"/>
                </a:solidFill>
              </a:rPr>
              <a:t>Aligned Discharges</a:t>
            </a:r>
          </a:p>
        </p:txBody>
      </p:sp>
    </p:spTree>
    <p:extLst>
      <p:ext uri="{BB962C8B-B14F-4D97-AF65-F5344CB8AC3E}">
        <p14:creationId xmlns:p14="http://schemas.microsoft.com/office/powerpoint/2010/main" val="329203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par>
                                <p:cTn id="13" presetID="22" presetClass="entr" presetSubtype="8"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500"/>
                                        <p:tgtEl>
                                          <p:spTgt spid="10"/>
                                        </p:tgtEl>
                                      </p:cBhvr>
                                    </p:animEffect>
                                  </p:childTnLst>
                                </p:cTn>
                              </p:par>
                              <p:par>
                                <p:cTn id="16" presetID="22" presetClass="entr" presetSubtype="8"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left)">
                                      <p:cBhvr>
                                        <p:cTn id="18" dur="500"/>
                                        <p:tgtEl>
                                          <p:spTgt spid="13"/>
                                        </p:tgtEl>
                                      </p:cBhvr>
                                    </p:animEffect>
                                  </p:childTnLst>
                                </p:cTn>
                              </p:par>
                              <p:par>
                                <p:cTn id="19" presetID="22" presetClass="entr" presetSubtype="8"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left)">
                                      <p:cBhvr>
                                        <p:cTn id="21" dur="500"/>
                                        <p:tgtEl>
                                          <p:spTgt spid="16"/>
                                        </p:tgtEl>
                                      </p:cBhvr>
                                    </p:animEffect>
                                  </p:childTnLst>
                                </p:cTn>
                              </p:par>
                              <p:par>
                                <p:cTn id="22" presetID="22" presetClass="entr" presetSubtype="8" fill="hold"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wipe(left)">
                                      <p:cBhvr>
                                        <p:cTn id="24" dur="500"/>
                                        <p:tgtEl>
                                          <p:spTgt spid="19"/>
                                        </p:tgtEl>
                                      </p:cBhvr>
                                    </p:animEffect>
                                  </p:childTnLst>
                                </p:cTn>
                              </p:par>
                              <p:par>
                                <p:cTn id="25" presetID="22" presetClass="entr" presetSubtype="8"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wipe(left)">
                                      <p:cBhvr>
                                        <p:cTn id="27" dur="500"/>
                                        <p:tgtEl>
                                          <p:spTgt spid="22"/>
                                        </p:tgtEl>
                                      </p:cBhvr>
                                    </p:animEffect>
                                  </p:childTnLst>
                                </p:cTn>
                              </p:par>
                              <p:par>
                                <p:cTn id="28" presetID="22" presetClass="entr" presetSubtype="8" fill="hold" nodeType="with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wipe(left)">
                                      <p:cBhvr>
                                        <p:cTn id="30" dur="500"/>
                                        <p:tgtEl>
                                          <p:spTgt spid="25"/>
                                        </p:tgtEl>
                                      </p:cBhvr>
                                    </p:animEffect>
                                  </p:childTnLst>
                                </p:cTn>
                              </p:par>
                              <p:par>
                                <p:cTn id="31" presetID="22" presetClass="entr" presetSubtype="8" fill="hold" nodeType="with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wipe(left)">
                                      <p:cBhvr>
                                        <p:cTn id="33" dur="500"/>
                                        <p:tgtEl>
                                          <p:spTgt spid="28"/>
                                        </p:tgtEl>
                                      </p:cBhvr>
                                    </p:animEffect>
                                  </p:childTnLst>
                                </p:cTn>
                              </p:par>
                              <p:par>
                                <p:cTn id="34" presetID="22" presetClass="entr" presetSubtype="8" fill="hold" nodeType="withEffect">
                                  <p:stCondLst>
                                    <p:cond delay="0"/>
                                  </p:stCondLst>
                                  <p:childTnLst>
                                    <p:set>
                                      <p:cBhvr>
                                        <p:cTn id="35" dur="1" fill="hold">
                                          <p:stCondLst>
                                            <p:cond delay="0"/>
                                          </p:stCondLst>
                                        </p:cTn>
                                        <p:tgtEl>
                                          <p:spTgt spid="34"/>
                                        </p:tgtEl>
                                        <p:attrNameLst>
                                          <p:attrName>style.visibility</p:attrName>
                                        </p:attrNameLst>
                                      </p:cBhvr>
                                      <p:to>
                                        <p:strVal val="visible"/>
                                      </p:to>
                                    </p:set>
                                    <p:animEffect transition="in" filter="wipe(left)">
                                      <p:cBhvr>
                                        <p:cTn id="36" dur="500"/>
                                        <p:tgtEl>
                                          <p:spTgt spid="34"/>
                                        </p:tgtEl>
                                      </p:cBhvr>
                                    </p:animEffect>
                                  </p:childTnLst>
                                </p:cTn>
                              </p:par>
                              <p:par>
                                <p:cTn id="37" presetID="22" presetClass="entr" presetSubtype="8" fill="hold" nodeType="withEffect">
                                  <p:stCondLst>
                                    <p:cond delay="0"/>
                                  </p:stCondLst>
                                  <p:childTnLst>
                                    <p:set>
                                      <p:cBhvr>
                                        <p:cTn id="38" dur="1" fill="hold">
                                          <p:stCondLst>
                                            <p:cond delay="0"/>
                                          </p:stCondLst>
                                        </p:cTn>
                                        <p:tgtEl>
                                          <p:spTgt spid="37"/>
                                        </p:tgtEl>
                                        <p:attrNameLst>
                                          <p:attrName>style.visibility</p:attrName>
                                        </p:attrNameLst>
                                      </p:cBhvr>
                                      <p:to>
                                        <p:strVal val="visible"/>
                                      </p:to>
                                    </p:set>
                                    <p:animEffect transition="in" filter="wipe(left)">
                                      <p:cBhvr>
                                        <p:cTn id="39" dur="500"/>
                                        <p:tgtEl>
                                          <p:spTgt spid="37"/>
                                        </p:tgtEl>
                                      </p:cBhvr>
                                    </p:animEffect>
                                  </p:childTnLst>
                                </p:cTn>
                              </p:par>
                              <p:par>
                                <p:cTn id="40" presetID="22" presetClass="entr" presetSubtype="8" fill="hold" nodeType="withEffect">
                                  <p:stCondLst>
                                    <p:cond delay="0"/>
                                  </p:stCondLst>
                                  <p:childTnLst>
                                    <p:set>
                                      <p:cBhvr>
                                        <p:cTn id="41" dur="1" fill="hold">
                                          <p:stCondLst>
                                            <p:cond delay="0"/>
                                          </p:stCondLst>
                                        </p:cTn>
                                        <p:tgtEl>
                                          <p:spTgt spid="40"/>
                                        </p:tgtEl>
                                        <p:attrNameLst>
                                          <p:attrName>style.visibility</p:attrName>
                                        </p:attrNameLst>
                                      </p:cBhvr>
                                      <p:to>
                                        <p:strVal val="visible"/>
                                      </p:to>
                                    </p:set>
                                    <p:animEffect transition="in" filter="wipe(left)">
                                      <p:cBhvr>
                                        <p:cTn id="42"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0931" y="255986"/>
            <a:ext cx="11201400" cy="914400"/>
          </a:xfrm>
        </p:spPr>
        <p:txBody>
          <a:bodyPr>
            <a:normAutofit/>
          </a:bodyPr>
          <a:lstStyle/>
          <a:p>
            <a:r>
              <a:rPr lang="en-US" dirty="0">
                <a:latin typeface="+mn-lt"/>
              </a:rPr>
              <a:t>System Design vs Process Improvement</a:t>
            </a:r>
          </a:p>
        </p:txBody>
      </p:sp>
      <p:pic>
        <p:nvPicPr>
          <p:cNvPr id="6" name="Picture 5"/>
          <p:cNvPicPr>
            <a:picLocks noChangeAspect="1"/>
          </p:cNvPicPr>
          <p:nvPr/>
        </p:nvPicPr>
        <p:blipFill>
          <a:blip r:embed="rId2"/>
          <a:stretch>
            <a:fillRect/>
          </a:stretch>
        </p:blipFill>
        <p:spPr>
          <a:xfrm>
            <a:off x="1305757" y="1515291"/>
            <a:ext cx="9494567" cy="5161347"/>
          </a:xfrm>
          <a:prstGeom prst="rect">
            <a:avLst/>
          </a:prstGeom>
        </p:spPr>
      </p:pic>
      <p:sp>
        <p:nvSpPr>
          <p:cNvPr id="46" name="Right Arrow 45"/>
          <p:cNvSpPr/>
          <p:nvPr/>
        </p:nvSpPr>
        <p:spPr>
          <a:xfrm>
            <a:off x="2730137" y="1878921"/>
            <a:ext cx="7625254" cy="256810"/>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t>Clinical Improvement</a:t>
            </a:r>
          </a:p>
        </p:txBody>
      </p:sp>
      <p:sp>
        <p:nvSpPr>
          <p:cNvPr id="47" name="Right Arrow 46"/>
          <p:cNvSpPr/>
          <p:nvPr/>
        </p:nvSpPr>
        <p:spPr>
          <a:xfrm>
            <a:off x="3984087" y="2137956"/>
            <a:ext cx="6358242" cy="272478"/>
          </a:xfrm>
          <a:prstGeom prst="right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t>Identified as potential discharge</a:t>
            </a:r>
          </a:p>
        </p:txBody>
      </p:sp>
      <p:sp>
        <p:nvSpPr>
          <p:cNvPr id="7" name="Rectangle 6"/>
          <p:cNvSpPr/>
          <p:nvPr/>
        </p:nvSpPr>
        <p:spPr>
          <a:xfrm>
            <a:off x="313509" y="6303481"/>
            <a:ext cx="896982" cy="4108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92656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upload.wikimedia.org/wikipedia/commons/5/54/Light_shining1.JPG"/>
          <p:cNvPicPr>
            <a:picLocks noChangeAspect="1" noChangeArrowheads="1"/>
          </p:cNvPicPr>
          <p:nvPr/>
        </p:nvPicPr>
        <p:blipFill>
          <a:blip r:embed="rId3" cstate="print">
            <a:extLst>
              <a:ext uri="{28A0092B-C50C-407E-A947-70E740481C1C}">
                <a14:useLocalDpi xmlns:a14="http://schemas.microsoft.com/office/drawing/2010/main"/>
              </a:ext>
            </a:extLst>
          </a:blip>
          <a:stretch>
            <a:fillRect/>
          </a:stretch>
        </p:blipFill>
        <p:spPr bwMode="auto">
          <a:xfrm>
            <a:off x="0" y="0"/>
            <a:ext cx="12190615"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bwMode="gray"/>
        <p:txBody>
          <a:bodyPr/>
          <a:lstStyle/>
          <a:p>
            <a:r>
              <a:rPr lang="en-US" dirty="0"/>
              <a:t>Just the Beginning</a:t>
            </a:r>
          </a:p>
        </p:txBody>
      </p:sp>
    </p:spTree>
    <p:extLst>
      <p:ext uri="{BB962C8B-B14F-4D97-AF65-F5344CB8AC3E}">
        <p14:creationId xmlns:p14="http://schemas.microsoft.com/office/powerpoint/2010/main" val="720458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0E6A5BD-C011-4A45-AA3A-201790FB7F2B}" type="slidenum">
              <a:rPr lang="en-CA" smtClean="0"/>
              <a:pPr/>
              <a:t>67</a:t>
            </a:fld>
            <a:endParaRPr lang="en-CA" dirty="0"/>
          </a:p>
        </p:txBody>
      </p:sp>
      <p:sp>
        <p:nvSpPr>
          <p:cNvPr id="5" name="Title 4"/>
          <p:cNvSpPr>
            <a:spLocks noGrp="1"/>
          </p:cNvSpPr>
          <p:nvPr>
            <p:ph type="title"/>
          </p:nvPr>
        </p:nvSpPr>
        <p:spPr/>
        <p:txBody>
          <a:bodyPr/>
          <a:lstStyle/>
          <a:p>
            <a:r>
              <a:rPr lang="en-US" dirty="0"/>
              <a:t>Our Vision</a:t>
            </a:r>
          </a:p>
        </p:txBody>
      </p:sp>
      <p:grpSp>
        <p:nvGrpSpPr>
          <p:cNvPr id="33" name="Group 32">
            <a:extLst>
              <a:ext uri="{FF2B5EF4-FFF2-40B4-BE49-F238E27FC236}">
                <a16:creationId xmlns:a16="http://schemas.microsoft.com/office/drawing/2014/main" id="{BB772063-620D-4BB7-A1E3-6153E77B5328}"/>
              </a:ext>
            </a:extLst>
          </p:cNvPr>
          <p:cNvGrpSpPr/>
          <p:nvPr/>
        </p:nvGrpSpPr>
        <p:grpSpPr>
          <a:xfrm>
            <a:off x="1260476" y="1908385"/>
            <a:ext cx="9494961" cy="4317779"/>
            <a:chOff x="1260476" y="1672855"/>
            <a:chExt cx="9494961" cy="4317779"/>
          </a:xfrm>
        </p:grpSpPr>
        <p:sp>
          <p:nvSpPr>
            <p:cNvPr id="34" name="Freeform: Shape 33">
              <a:extLst>
                <a:ext uri="{FF2B5EF4-FFF2-40B4-BE49-F238E27FC236}">
                  <a16:creationId xmlns:a16="http://schemas.microsoft.com/office/drawing/2014/main" id="{DB524F14-0B03-4AB4-B16E-F1AE27DEB074}"/>
                </a:ext>
              </a:extLst>
            </p:cNvPr>
            <p:cNvSpPr/>
            <p:nvPr/>
          </p:nvSpPr>
          <p:spPr>
            <a:xfrm>
              <a:off x="1925124" y="1843156"/>
              <a:ext cx="3772816" cy="1179005"/>
            </a:xfrm>
            <a:custGeom>
              <a:avLst/>
              <a:gdLst>
                <a:gd name="connsiteX0" fmla="*/ 0 w 3772816"/>
                <a:gd name="connsiteY0" fmla="*/ 0 h 1179005"/>
                <a:gd name="connsiteX1" fmla="*/ 3772816 w 3772816"/>
                <a:gd name="connsiteY1" fmla="*/ 0 h 1179005"/>
                <a:gd name="connsiteX2" fmla="*/ 3772816 w 3772816"/>
                <a:gd name="connsiteY2" fmla="*/ 1179005 h 1179005"/>
                <a:gd name="connsiteX3" fmla="*/ 0 w 3772816"/>
                <a:gd name="connsiteY3" fmla="*/ 1179005 h 1179005"/>
                <a:gd name="connsiteX4" fmla="*/ 0 w 3772816"/>
                <a:gd name="connsiteY4" fmla="*/ 0 h 11790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72816" h="1179005">
                  <a:moveTo>
                    <a:pt x="0" y="0"/>
                  </a:moveTo>
                  <a:lnTo>
                    <a:pt x="3772816" y="0"/>
                  </a:lnTo>
                  <a:lnTo>
                    <a:pt x="3772816" y="1179005"/>
                  </a:lnTo>
                  <a:lnTo>
                    <a:pt x="0" y="1179005"/>
                  </a:lnTo>
                  <a:lnTo>
                    <a:pt x="0" y="0"/>
                  </a:lnTo>
                  <a:close/>
                </a:path>
              </a:pathLst>
            </a:custGeom>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798579"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System Management</a:t>
              </a:r>
            </a:p>
          </p:txBody>
        </p:sp>
        <p:sp>
          <p:nvSpPr>
            <p:cNvPr id="35" name="Rectangle 34">
              <a:extLst>
                <a:ext uri="{FF2B5EF4-FFF2-40B4-BE49-F238E27FC236}">
                  <a16:creationId xmlns:a16="http://schemas.microsoft.com/office/drawing/2014/main" id="{04806362-C95E-4D72-AC58-7D26B8E4C976}"/>
                </a:ext>
              </a:extLst>
            </p:cNvPr>
            <p:cNvSpPr/>
            <p:nvPr/>
          </p:nvSpPr>
          <p:spPr>
            <a:xfrm>
              <a:off x="1260476" y="1672855"/>
              <a:ext cx="1332752" cy="1237955"/>
            </a:xfrm>
            <a:prstGeom prst="rect">
              <a:avLst/>
            </a:prstGeom>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36" name="Freeform: Shape 35">
              <a:extLst>
                <a:ext uri="{FF2B5EF4-FFF2-40B4-BE49-F238E27FC236}">
                  <a16:creationId xmlns:a16="http://schemas.microsoft.com/office/drawing/2014/main" id="{6C7E080D-E28B-49C2-960D-78A03C3A5229}"/>
                </a:ext>
              </a:extLst>
            </p:cNvPr>
            <p:cNvSpPr/>
            <p:nvPr/>
          </p:nvSpPr>
          <p:spPr>
            <a:xfrm>
              <a:off x="6982621" y="1843156"/>
              <a:ext cx="3772816" cy="1179005"/>
            </a:xfrm>
            <a:custGeom>
              <a:avLst/>
              <a:gdLst>
                <a:gd name="connsiteX0" fmla="*/ 0 w 3772816"/>
                <a:gd name="connsiteY0" fmla="*/ 0 h 1179005"/>
                <a:gd name="connsiteX1" fmla="*/ 3772816 w 3772816"/>
                <a:gd name="connsiteY1" fmla="*/ 0 h 1179005"/>
                <a:gd name="connsiteX2" fmla="*/ 3772816 w 3772816"/>
                <a:gd name="connsiteY2" fmla="*/ 1179005 h 1179005"/>
                <a:gd name="connsiteX3" fmla="*/ 0 w 3772816"/>
                <a:gd name="connsiteY3" fmla="*/ 1179005 h 1179005"/>
                <a:gd name="connsiteX4" fmla="*/ 0 w 3772816"/>
                <a:gd name="connsiteY4" fmla="*/ 0 h 11790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72816" h="1179005">
                  <a:moveTo>
                    <a:pt x="0" y="0"/>
                  </a:moveTo>
                  <a:lnTo>
                    <a:pt x="3772816" y="0"/>
                  </a:lnTo>
                  <a:lnTo>
                    <a:pt x="3772816" y="1179005"/>
                  </a:lnTo>
                  <a:lnTo>
                    <a:pt x="0" y="1179005"/>
                  </a:lnTo>
                  <a:lnTo>
                    <a:pt x="0" y="0"/>
                  </a:lnTo>
                  <a:close/>
                </a:path>
              </a:pathLst>
            </a:custGeom>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798579"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Clinical Care</a:t>
              </a:r>
            </a:p>
          </p:txBody>
        </p:sp>
        <p:sp>
          <p:nvSpPr>
            <p:cNvPr id="37" name="Rectangle 36">
              <a:extLst>
                <a:ext uri="{FF2B5EF4-FFF2-40B4-BE49-F238E27FC236}">
                  <a16:creationId xmlns:a16="http://schemas.microsoft.com/office/drawing/2014/main" id="{ACFBD2FD-2C89-4D2B-8E03-57F82436A769}"/>
                </a:ext>
              </a:extLst>
            </p:cNvPr>
            <p:cNvSpPr/>
            <p:nvPr/>
          </p:nvSpPr>
          <p:spPr>
            <a:xfrm>
              <a:off x="6317972" y="1672855"/>
              <a:ext cx="1332752" cy="1237955"/>
            </a:xfrm>
            <a:prstGeom prst="rect">
              <a:avLst/>
            </a:prstGeom>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38" name="Freeform: Shape 37">
              <a:extLst>
                <a:ext uri="{FF2B5EF4-FFF2-40B4-BE49-F238E27FC236}">
                  <a16:creationId xmlns:a16="http://schemas.microsoft.com/office/drawing/2014/main" id="{685C7C3D-5EAA-4561-969F-48576F8A83CD}"/>
                </a:ext>
              </a:extLst>
            </p:cNvPr>
            <p:cNvSpPr/>
            <p:nvPr/>
          </p:nvSpPr>
          <p:spPr>
            <a:xfrm>
              <a:off x="1925124" y="3327392"/>
              <a:ext cx="3772816" cy="1179005"/>
            </a:xfrm>
            <a:custGeom>
              <a:avLst/>
              <a:gdLst>
                <a:gd name="connsiteX0" fmla="*/ 0 w 3772816"/>
                <a:gd name="connsiteY0" fmla="*/ 0 h 1179005"/>
                <a:gd name="connsiteX1" fmla="*/ 3772816 w 3772816"/>
                <a:gd name="connsiteY1" fmla="*/ 0 h 1179005"/>
                <a:gd name="connsiteX2" fmla="*/ 3772816 w 3772816"/>
                <a:gd name="connsiteY2" fmla="*/ 1179005 h 1179005"/>
                <a:gd name="connsiteX3" fmla="*/ 0 w 3772816"/>
                <a:gd name="connsiteY3" fmla="*/ 1179005 h 1179005"/>
                <a:gd name="connsiteX4" fmla="*/ 0 w 3772816"/>
                <a:gd name="connsiteY4" fmla="*/ 0 h 11790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72816" h="1179005">
                  <a:moveTo>
                    <a:pt x="0" y="0"/>
                  </a:moveTo>
                  <a:lnTo>
                    <a:pt x="3772816" y="0"/>
                  </a:lnTo>
                  <a:lnTo>
                    <a:pt x="3772816" y="1179005"/>
                  </a:lnTo>
                  <a:lnTo>
                    <a:pt x="0" y="1179005"/>
                  </a:lnTo>
                  <a:lnTo>
                    <a:pt x="0" y="0"/>
                  </a:lnTo>
                  <a:close/>
                </a:path>
              </a:pathLst>
            </a:custGeom>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798579"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Care Efficiency</a:t>
              </a:r>
            </a:p>
          </p:txBody>
        </p:sp>
        <p:sp>
          <p:nvSpPr>
            <p:cNvPr id="39" name="Rectangle 38">
              <a:extLst>
                <a:ext uri="{FF2B5EF4-FFF2-40B4-BE49-F238E27FC236}">
                  <a16:creationId xmlns:a16="http://schemas.microsoft.com/office/drawing/2014/main" id="{79902B4A-7D08-4F47-B104-ABA824EBB15D}"/>
                </a:ext>
              </a:extLst>
            </p:cNvPr>
            <p:cNvSpPr/>
            <p:nvPr/>
          </p:nvSpPr>
          <p:spPr>
            <a:xfrm>
              <a:off x="1260476" y="3157092"/>
              <a:ext cx="1332752" cy="1237955"/>
            </a:xfrm>
            <a:prstGeom prst="rect">
              <a:avLst/>
            </a:prstGeom>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40" name="Freeform: Shape 39">
              <a:extLst>
                <a:ext uri="{FF2B5EF4-FFF2-40B4-BE49-F238E27FC236}">
                  <a16:creationId xmlns:a16="http://schemas.microsoft.com/office/drawing/2014/main" id="{77623BED-4FC5-4D07-A5D9-DB337262BD20}"/>
                </a:ext>
              </a:extLst>
            </p:cNvPr>
            <p:cNvSpPr/>
            <p:nvPr/>
          </p:nvSpPr>
          <p:spPr>
            <a:xfrm>
              <a:off x="6982621" y="3327392"/>
              <a:ext cx="3772816" cy="1179005"/>
            </a:xfrm>
            <a:custGeom>
              <a:avLst/>
              <a:gdLst>
                <a:gd name="connsiteX0" fmla="*/ 0 w 3772816"/>
                <a:gd name="connsiteY0" fmla="*/ 0 h 1179005"/>
                <a:gd name="connsiteX1" fmla="*/ 3772816 w 3772816"/>
                <a:gd name="connsiteY1" fmla="*/ 0 h 1179005"/>
                <a:gd name="connsiteX2" fmla="*/ 3772816 w 3772816"/>
                <a:gd name="connsiteY2" fmla="*/ 1179005 h 1179005"/>
                <a:gd name="connsiteX3" fmla="*/ 0 w 3772816"/>
                <a:gd name="connsiteY3" fmla="*/ 1179005 h 1179005"/>
                <a:gd name="connsiteX4" fmla="*/ 0 w 3772816"/>
                <a:gd name="connsiteY4" fmla="*/ 0 h 11790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72816" h="1179005">
                  <a:moveTo>
                    <a:pt x="0" y="0"/>
                  </a:moveTo>
                  <a:lnTo>
                    <a:pt x="3772816" y="0"/>
                  </a:lnTo>
                  <a:lnTo>
                    <a:pt x="3772816" y="1179005"/>
                  </a:lnTo>
                  <a:lnTo>
                    <a:pt x="0" y="1179005"/>
                  </a:lnTo>
                  <a:lnTo>
                    <a:pt x="0" y="0"/>
                  </a:lnTo>
                  <a:close/>
                </a:path>
              </a:pathLst>
            </a:custGeom>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798579"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Productivity</a:t>
              </a:r>
            </a:p>
          </p:txBody>
        </p:sp>
        <p:sp>
          <p:nvSpPr>
            <p:cNvPr id="41" name="Rectangle 40">
              <a:extLst>
                <a:ext uri="{FF2B5EF4-FFF2-40B4-BE49-F238E27FC236}">
                  <a16:creationId xmlns:a16="http://schemas.microsoft.com/office/drawing/2014/main" id="{DE16428A-E80E-4C92-BE1E-50316D7DE23F}"/>
                </a:ext>
              </a:extLst>
            </p:cNvPr>
            <p:cNvSpPr/>
            <p:nvPr/>
          </p:nvSpPr>
          <p:spPr>
            <a:xfrm>
              <a:off x="6317972" y="3157092"/>
              <a:ext cx="1332752" cy="1237955"/>
            </a:xfrm>
            <a:prstGeom prst="rect">
              <a:avLst/>
            </a:prstGeom>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42" name="Freeform: Shape 41">
              <a:extLst>
                <a:ext uri="{FF2B5EF4-FFF2-40B4-BE49-F238E27FC236}">
                  <a16:creationId xmlns:a16="http://schemas.microsoft.com/office/drawing/2014/main" id="{BCB59233-FB3F-435C-BD6B-384FB73BA853}"/>
                </a:ext>
              </a:extLst>
            </p:cNvPr>
            <p:cNvSpPr/>
            <p:nvPr/>
          </p:nvSpPr>
          <p:spPr>
            <a:xfrm>
              <a:off x="4640906" y="4811629"/>
              <a:ext cx="3772816" cy="1179005"/>
            </a:xfrm>
            <a:custGeom>
              <a:avLst/>
              <a:gdLst>
                <a:gd name="connsiteX0" fmla="*/ 0 w 3772816"/>
                <a:gd name="connsiteY0" fmla="*/ 0 h 1179005"/>
                <a:gd name="connsiteX1" fmla="*/ 3772816 w 3772816"/>
                <a:gd name="connsiteY1" fmla="*/ 0 h 1179005"/>
                <a:gd name="connsiteX2" fmla="*/ 3772816 w 3772816"/>
                <a:gd name="connsiteY2" fmla="*/ 1179005 h 1179005"/>
                <a:gd name="connsiteX3" fmla="*/ 0 w 3772816"/>
                <a:gd name="connsiteY3" fmla="*/ 1179005 h 1179005"/>
                <a:gd name="connsiteX4" fmla="*/ 0 w 3772816"/>
                <a:gd name="connsiteY4" fmla="*/ 0 h 11790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72816" h="1179005">
                  <a:moveTo>
                    <a:pt x="0" y="0"/>
                  </a:moveTo>
                  <a:lnTo>
                    <a:pt x="3772816" y="0"/>
                  </a:lnTo>
                  <a:lnTo>
                    <a:pt x="3772816" y="1179005"/>
                  </a:lnTo>
                  <a:lnTo>
                    <a:pt x="0" y="1179005"/>
                  </a:lnTo>
                  <a:lnTo>
                    <a:pt x="0" y="0"/>
                  </a:lnTo>
                  <a:close/>
                </a:path>
              </a:pathLst>
            </a:custGeom>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798579"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Predictive Analytics </a:t>
              </a:r>
            </a:p>
          </p:txBody>
        </p:sp>
        <p:sp>
          <p:nvSpPr>
            <p:cNvPr id="43" name="Rectangle 42">
              <a:extLst>
                <a:ext uri="{FF2B5EF4-FFF2-40B4-BE49-F238E27FC236}">
                  <a16:creationId xmlns:a16="http://schemas.microsoft.com/office/drawing/2014/main" id="{8A3C6FA8-AB7A-4EAD-9767-B65EEFD8910A}"/>
                </a:ext>
              </a:extLst>
            </p:cNvPr>
            <p:cNvSpPr/>
            <p:nvPr/>
          </p:nvSpPr>
          <p:spPr>
            <a:xfrm>
              <a:off x="3976257" y="4641328"/>
              <a:ext cx="1332752" cy="1237955"/>
            </a:xfrm>
            <a:prstGeom prst="rect">
              <a:avLst/>
            </a:prstGeom>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sp>
      </p:grpSp>
      <p:pic>
        <p:nvPicPr>
          <p:cNvPr id="22" name="Picture 21">
            <a:extLst>
              <a:ext uri="{FF2B5EF4-FFF2-40B4-BE49-F238E27FC236}">
                <a16:creationId xmlns:a16="http://schemas.microsoft.com/office/drawing/2014/main" id="{81B7CC32-3008-4414-97F0-7210D449F35F}"/>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1350319" y="2073524"/>
            <a:ext cx="1149609" cy="907675"/>
          </a:xfrm>
          <a:prstGeom prst="rect">
            <a:avLst/>
          </a:prstGeom>
        </p:spPr>
      </p:pic>
      <p:grpSp>
        <p:nvGrpSpPr>
          <p:cNvPr id="23" name="Group 22">
            <a:extLst>
              <a:ext uri="{FF2B5EF4-FFF2-40B4-BE49-F238E27FC236}">
                <a16:creationId xmlns:a16="http://schemas.microsoft.com/office/drawing/2014/main" id="{44E09085-F629-4A5E-B73F-DDF0FB1D71F1}"/>
              </a:ext>
            </a:extLst>
          </p:cNvPr>
          <p:cNvGrpSpPr>
            <a:grpSpLocks noChangeAspect="1"/>
          </p:cNvGrpSpPr>
          <p:nvPr/>
        </p:nvGrpSpPr>
        <p:grpSpPr>
          <a:xfrm>
            <a:off x="6457014" y="2017743"/>
            <a:ext cx="1051214" cy="1043119"/>
            <a:chOff x="3662363" y="4325938"/>
            <a:chExt cx="1443038" cy="1431925"/>
          </a:xfrm>
          <a:solidFill>
            <a:schemeClr val="tx2">
              <a:lumMod val="75000"/>
            </a:schemeClr>
          </a:solidFill>
        </p:grpSpPr>
        <p:sp>
          <p:nvSpPr>
            <p:cNvPr id="24" name="Freeform 83">
              <a:extLst>
                <a:ext uri="{FF2B5EF4-FFF2-40B4-BE49-F238E27FC236}">
                  <a16:creationId xmlns:a16="http://schemas.microsoft.com/office/drawing/2014/main" id="{2E895DA0-7A6C-4AD7-8373-C4E4335EF4CC}"/>
                </a:ext>
              </a:extLst>
            </p:cNvPr>
            <p:cNvSpPr>
              <a:spLocks/>
            </p:cNvSpPr>
            <p:nvPr/>
          </p:nvSpPr>
          <p:spPr bwMode="auto">
            <a:xfrm>
              <a:off x="4700588" y="4675188"/>
              <a:ext cx="74613" cy="100013"/>
            </a:xfrm>
            <a:custGeom>
              <a:avLst/>
              <a:gdLst>
                <a:gd name="T0" fmla="*/ 9 w 20"/>
                <a:gd name="T1" fmla="*/ 27 h 27"/>
                <a:gd name="T2" fmla="*/ 20 w 20"/>
                <a:gd name="T3" fmla="*/ 14 h 27"/>
                <a:gd name="T4" fmla="*/ 11 w 20"/>
                <a:gd name="T5" fmla="*/ 1 h 27"/>
                <a:gd name="T6" fmla="*/ 0 w 20"/>
                <a:gd name="T7" fmla="*/ 13 h 27"/>
                <a:gd name="T8" fmla="*/ 9 w 20"/>
                <a:gd name="T9" fmla="*/ 27 h 27"/>
              </a:gdLst>
              <a:ahLst/>
              <a:cxnLst>
                <a:cxn ang="0">
                  <a:pos x="T0" y="T1"/>
                </a:cxn>
                <a:cxn ang="0">
                  <a:pos x="T2" y="T3"/>
                </a:cxn>
                <a:cxn ang="0">
                  <a:pos x="T4" y="T5"/>
                </a:cxn>
                <a:cxn ang="0">
                  <a:pos x="T6" y="T7"/>
                </a:cxn>
                <a:cxn ang="0">
                  <a:pos x="T8" y="T9"/>
                </a:cxn>
              </a:cxnLst>
              <a:rect l="0" t="0" r="r" b="b"/>
              <a:pathLst>
                <a:path w="20" h="27">
                  <a:moveTo>
                    <a:pt x="9" y="27"/>
                  </a:moveTo>
                  <a:cubicBezTo>
                    <a:pt x="15" y="27"/>
                    <a:pt x="19" y="22"/>
                    <a:pt x="20" y="14"/>
                  </a:cubicBezTo>
                  <a:cubicBezTo>
                    <a:pt x="20" y="7"/>
                    <a:pt x="16" y="1"/>
                    <a:pt x="11" y="1"/>
                  </a:cubicBezTo>
                  <a:cubicBezTo>
                    <a:pt x="6" y="0"/>
                    <a:pt x="1" y="6"/>
                    <a:pt x="0" y="13"/>
                  </a:cubicBezTo>
                  <a:cubicBezTo>
                    <a:pt x="0" y="21"/>
                    <a:pt x="4" y="27"/>
                    <a:pt x="9" y="2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it-IT"/>
            </a:p>
          </p:txBody>
        </p:sp>
        <p:sp>
          <p:nvSpPr>
            <p:cNvPr id="25" name="Freeform 84">
              <a:extLst>
                <a:ext uri="{FF2B5EF4-FFF2-40B4-BE49-F238E27FC236}">
                  <a16:creationId xmlns:a16="http://schemas.microsoft.com/office/drawing/2014/main" id="{8A0188EC-65D6-40A8-B4E0-FF9EF2CDA9D4}"/>
                </a:ext>
              </a:extLst>
            </p:cNvPr>
            <p:cNvSpPr>
              <a:spLocks/>
            </p:cNvSpPr>
            <p:nvPr/>
          </p:nvSpPr>
          <p:spPr bwMode="auto">
            <a:xfrm>
              <a:off x="3846513" y="4783138"/>
              <a:ext cx="112713" cy="134938"/>
            </a:xfrm>
            <a:custGeom>
              <a:avLst/>
              <a:gdLst>
                <a:gd name="T0" fmla="*/ 18 w 30"/>
                <a:gd name="T1" fmla="*/ 0 h 36"/>
                <a:gd name="T2" fmla="*/ 16 w 30"/>
                <a:gd name="T3" fmla="*/ 0 h 36"/>
                <a:gd name="T4" fmla="*/ 2 w 30"/>
                <a:gd name="T5" fmla="*/ 15 h 36"/>
                <a:gd name="T6" fmla="*/ 11 w 30"/>
                <a:gd name="T7" fmla="*/ 36 h 36"/>
                <a:gd name="T8" fmla="*/ 13 w 30"/>
                <a:gd name="T9" fmla="*/ 36 h 36"/>
                <a:gd name="T10" fmla="*/ 28 w 30"/>
                <a:gd name="T11" fmla="*/ 20 h 36"/>
                <a:gd name="T12" fmla="*/ 18 w 30"/>
                <a:gd name="T13" fmla="*/ 0 h 36"/>
              </a:gdLst>
              <a:ahLst/>
              <a:cxnLst>
                <a:cxn ang="0">
                  <a:pos x="T0" y="T1"/>
                </a:cxn>
                <a:cxn ang="0">
                  <a:pos x="T2" y="T3"/>
                </a:cxn>
                <a:cxn ang="0">
                  <a:pos x="T4" y="T5"/>
                </a:cxn>
                <a:cxn ang="0">
                  <a:pos x="T6" y="T7"/>
                </a:cxn>
                <a:cxn ang="0">
                  <a:pos x="T8" y="T9"/>
                </a:cxn>
                <a:cxn ang="0">
                  <a:pos x="T10" y="T11"/>
                </a:cxn>
                <a:cxn ang="0">
                  <a:pos x="T12" y="T13"/>
                </a:cxn>
              </a:cxnLst>
              <a:rect l="0" t="0" r="r" b="b"/>
              <a:pathLst>
                <a:path w="30" h="36">
                  <a:moveTo>
                    <a:pt x="18" y="0"/>
                  </a:moveTo>
                  <a:cubicBezTo>
                    <a:pt x="17" y="0"/>
                    <a:pt x="17" y="0"/>
                    <a:pt x="16" y="0"/>
                  </a:cubicBezTo>
                  <a:cubicBezTo>
                    <a:pt x="10" y="0"/>
                    <a:pt x="3" y="6"/>
                    <a:pt x="2" y="15"/>
                  </a:cubicBezTo>
                  <a:cubicBezTo>
                    <a:pt x="0" y="25"/>
                    <a:pt x="4" y="34"/>
                    <a:pt x="11" y="36"/>
                  </a:cubicBezTo>
                  <a:cubicBezTo>
                    <a:pt x="12" y="36"/>
                    <a:pt x="13" y="36"/>
                    <a:pt x="13" y="36"/>
                  </a:cubicBezTo>
                  <a:cubicBezTo>
                    <a:pt x="20" y="36"/>
                    <a:pt x="26" y="29"/>
                    <a:pt x="28" y="20"/>
                  </a:cubicBezTo>
                  <a:cubicBezTo>
                    <a:pt x="30" y="11"/>
                    <a:pt x="25" y="2"/>
                    <a:pt x="18" y="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it-IT"/>
            </a:p>
          </p:txBody>
        </p:sp>
        <p:sp>
          <p:nvSpPr>
            <p:cNvPr id="26" name="Freeform 85">
              <a:extLst>
                <a:ext uri="{FF2B5EF4-FFF2-40B4-BE49-F238E27FC236}">
                  <a16:creationId xmlns:a16="http://schemas.microsoft.com/office/drawing/2014/main" id="{B9222124-5CBB-4E1F-9785-C9B6C7EE6864}"/>
                </a:ext>
              </a:extLst>
            </p:cNvPr>
            <p:cNvSpPr>
              <a:spLocks/>
            </p:cNvSpPr>
            <p:nvPr/>
          </p:nvSpPr>
          <p:spPr bwMode="auto">
            <a:xfrm>
              <a:off x="4471988" y="4516438"/>
              <a:ext cx="123825" cy="109538"/>
            </a:xfrm>
            <a:custGeom>
              <a:avLst/>
              <a:gdLst>
                <a:gd name="T0" fmla="*/ 29 w 33"/>
                <a:gd name="T1" fmla="*/ 24 h 29"/>
                <a:gd name="T2" fmla="*/ 23 w 33"/>
                <a:gd name="T3" fmla="*/ 5 h 29"/>
                <a:gd name="T4" fmla="*/ 4 w 33"/>
                <a:gd name="T5" fmla="*/ 5 h 29"/>
                <a:gd name="T6" fmla="*/ 9 w 33"/>
                <a:gd name="T7" fmla="*/ 24 h 29"/>
                <a:gd name="T8" fmla="*/ 29 w 33"/>
                <a:gd name="T9" fmla="*/ 24 h 29"/>
              </a:gdLst>
              <a:ahLst/>
              <a:cxnLst>
                <a:cxn ang="0">
                  <a:pos x="T0" y="T1"/>
                </a:cxn>
                <a:cxn ang="0">
                  <a:pos x="T2" y="T3"/>
                </a:cxn>
                <a:cxn ang="0">
                  <a:pos x="T4" y="T5"/>
                </a:cxn>
                <a:cxn ang="0">
                  <a:pos x="T6" y="T7"/>
                </a:cxn>
                <a:cxn ang="0">
                  <a:pos x="T8" y="T9"/>
                </a:cxn>
              </a:cxnLst>
              <a:rect l="0" t="0" r="r" b="b"/>
              <a:pathLst>
                <a:path w="33" h="29">
                  <a:moveTo>
                    <a:pt x="29" y="24"/>
                  </a:moveTo>
                  <a:cubicBezTo>
                    <a:pt x="33" y="19"/>
                    <a:pt x="30" y="10"/>
                    <a:pt x="23" y="5"/>
                  </a:cubicBezTo>
                  <a:cubicBezTo>
                    <a:pt x="16" y="0"/>
                    <a:pt x="8" y="0"/>
                    <a:pt x="4" y="5"/>
                  </a:cubicBezTo>
                  <a:cubicBezTo>
                    <a:pt x="0" y="10"/>
                    <a:pt x="3" y="18"/>
                    <a:pt x="9" y="24"/>
                  </a:cubicBezTo>
                  <a:cubicBezTo>
                    <a:pt x="16" y="29"/>
                    <a:pt x="25" y="29"/>
                    <a:pt x="29" y="2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it-IT"/>
            </a:p>
          </p:txBody>
        </p:sp>
        <p:sp>
          <p:nvSpPr>
            <p:cNvPr id="27" name="Freeform 86">
              <a:extLst>
                <a:ext uri="{FF2B5EF4-FFF2-40B4-BE49-F238E27FC236}">
                  <a16:creationId xmlns:a16="http://schemas.microsoft.com/office/drawing/2014/main" id="{5196882C-37D9-45AE-80F1-1C874B9AE4A4}"/>
                </a:ext>
              </a:extLst>
            </p:cNvPr>
            <p:cNvSpPr>
              <a:spLocks noEditPoints="1"/>
            </p:cNvSpPr>
            <p:nvPr/>
          </p:nvSpPr>
          <p:spPr bwMode="auto">
            <a:xfrm>
              <a:off x="3662363" y="4325938"/>
              <a:ext cx="1443038" cy="1431925"/>
            </a:xfrm>
            <a:custGeom>
              <a:avLst/>
              <a:gdLst>
                <a:gd name="T0" fmla="*/ 192 w 385"/>
                <a:gd name="T1" fmla="*/ 0 h 382"/>
                <a:gd name="T2" fmla="*/ 0 w 385"/>
                <a:gd name="T3" fmla="*/ 64 h 382"/>
                <a:gd name="T4" fmla="*/ 22 w 385"/>
                <a:gd name="T5" fmla="*/ 353 h 382"/>
                <a:gd name="T6" fmla="*/ 363 w 385"/>
                <a:gd name="T7" fmla="*/ 353 h 382"/>
                <a:gd name="T8" fmla="*/ 385 w 385"/>
                <a:gd name="T9" fmla="*/ 64 h 382"/>
                <a:gd name="T10" fmla="*/ 156 w 385"/>
                <a:gd name="T11" fmla="*/ 80 h 382"/>
                <a:gd name="T12" fmla="*/ 163 w 385"/>
                <a:gd name="T13" fmla="*/ 111 h 382"/>
                <a:gd name="T14" fmla="*/ 112 w 385"/>
                <a:gd name="T15" fmla="*/ 102 h 382"/>
                <a:gd name="T16" fmla="*/ 107 w 385"/>
                <a:gd name="T17" fmla="*/ 190 h 382"/>
                <a:gd name="T18" fmla="*/ 62 w 385"/>
                <a:gd name="T19" fmla="*/ 174 h 382"/>
                <a:gd name="T20" fmla="*/ 46 w 385"/>
                <a:gd name="T21" fmla="*/ 168 h 382"/>
                <a:gd name="T22" fmla="*/ 35 w 385"/>
                <a:gd name="T23" fmla="*/ 134 h 382"/>
                <a:gd name="T24" fmla="*/ 65 w 385"/>
                <a:gd name="T25" fmla="*/ 106 h 382"/>
                <a:gd name="T26" fmla="*/ 105 w 385"/>
                <a:gd name="T27" fmla="*/ 114 h 382"/>
                <a:gd name="T28" fmla="*/ 113 w 385"/>
                <a:gd name="T29" fmla="*/ 161 h 382"/>
                <a:gd name="T30" fmla="*/ 328 w 385"/>
                <a:gd name="T31" fmla="*/ 309 h 382"/>
                <a:gd name="T32" fmla="*/ 261 w 385"/>
                <a:gd name="T33" fmla="*/ 328 h 382"/>
                <a:gd name="T34" fmla="*/ 198 w 385"/>
                <a:gd name="T35" fmla="*/ 302 h 382"/>
                <a:gd name="T36" fmla="*/ 128 w 385"/>
                <a:gd name="T37" fmla="*/ 237 h 382"/>
                <a:gd name="T38" fmla="*/ 125 w 385"/>
                <a:gd name="T39" fmla="*/ 216 h 382"/>
                <a:gd name="T40" fmla="*/ 124 w 385"/>
                <a:gd name="T41" fmla="*/ 171 h 382"/>
                <a:gd name="T42" fmla="*/ 146 w 385"/>
                <a:gd name="T43" fmla="*/ 138 h 382"/>
                <a:gd name="T44" fmla="*/ 154 w 385"/>
                <a:gd name="T45" fmla="*/ 131 h 382"/>
                <a:gd name="T46" fmla="*/ 161 w 385"/>
                <a:gd name="T47" fmla="*/ 138 h 382"/>
                <a:gd name="T48" fmla="*/ 163 w 385"/>
                <a:gd name="T49" fmla="*/ 162 h 382"/>
                <a:gd name="T50" fmla="*/ 164 w 385"/>
                <a:gd name="T51" fmla="*/ 171 h 382"/>
                <a:gd name="T52" fmla="*/ 164 w 385"/>
                <a:gd name="T53" fmla="*/ 172 h 382"/>
                <a:gd name="T54" fmla="*/ 177 w 385"/>
                <a:gd name="T55" fmla="*/ 161 h 382"/>
                <a:gd name="T56" fmla="*/ 176 w 385"/>
                <a:gd name="T57" fmla="*/ 120 h 382"/>
                <a:gd name="T58" fmla="*/ 179 w 385"/>
                <a:gd name="T59" fmla="*/ 104 h 382"/>
                <a:gd name="T60" fmla="*/ 217 w 385"/>
                <a:gd name="T61" fmla="*/ 45 h 382"/>
                <a:gd name="T62" fmla="*/ 259 w 385"/>
                <a:gd name="T63" fmla="*/ 71 h 382"/>
                <a:gd name="T64" fmla="*/ 243 w 385"/>
                <a:gd name="T65" fmla="*/ 101 h 382"/>
                <a:gd name="T66" fmla="*/ 240 w 385"/>
                <a:gd name="T67" fmla="*/ 114 h 382"/>
                <a:gd name="T68" fmla="*/ 251 w 385"/>
                <a:gd name="T69" fmla="*/ 149 h 382"/>
                <a:gd name="T70" fmla="*/ 253 w 385"/>
                <a:gd name="T71" fmla="*/ 119 h 382"/>
                <a:gd name="T72" fmla="*/ 257 w 385"/>
                <a:gd name="T73" fmla="*/ 105 h 382"/>
                <a:gd name="T74" fmla="*/ 297 w 385"/>
                <a:gd name="T75" fmla="*/ 85 h 382"/>
                <a:gd name="T76" fmla="*/ 296 w 385"/>
                <a:gd name="T77" fmla="*/ 133 h 382"/>
                <a:gd name="T78" fmla="*/ 281 w 385"/>
                <a:gd name="T79" fmla="*/ 136 h 382"/>
                <a:gd name="T80" fmla="*/ 328 w 385"/>
                <a:gd name="T81" fmla="*/ 309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85" h="382">
                  <a:moveTo>
                    <a:pt x="363" y="30"/>
                  </a:moveTo>
                  <a:cubicBezTo>
                    <a:pt x="355" y="25"/>
                    <a:pt x="311" y="0"/>
                    <a:pt x="192" y="0"/>
                  </a:cubicBezTo>
                  <a:cubicBezTo>
                    <a:pt x="74" y="0"/>
                    <a:pt x="29" y="25"/>
                    <a:pt x="22" y="30"/>
                  </a:cubicBezTo>
                  <a:cubicBezTo>
                    <a:pt x="7" y="39"/>
                    <a:pt x="0" y="50"/>
                    <a:pt x="0" y="64"/>
                  </a:cubicBezTo>
                  <a:cubicBezTo>
                    <a:pt x="0" y="318"/>
                    <a:pt x="0" y="318"/>
                    <a:pt x="0" y="318"/>
                  </a:cubicBezTo>
                  <a:cubicBezTo>
                    <a:pt x="0" y="332"/>
                    <a:pt x="7" y="344"/>
                    <a:pt x="22" y="353"/>
                  </a:cubicBezTo>
                  <a:cubicBezTo>
                    <a:pt x="29" y="358"/>
                    <a:pt x="74" y="382"/>
                    <a:pt x="192" y="382"/>
                  </a:cubicBezTo>
                  <a:cubicBezTo>
                    <a:pt x="311" y="382"/>
                    <a:pt x="356" y="358"/>
                    <a:pt x="363" y="353"/>
                  </a:cubicBezTo>
                  <a:cubicBezTo>
                    <a:pt x="378" y="344"/>
                    <a:pt x="385" y="332"/>
                    <a:pt x="385" y="318"/>
                  </a:cubicBezTo>
                  <a:cubicBezTo>
                    <a:pt x="385" y="64"/>
                    <a:pt x="385" y="64"/>
                    <a:pt x="385" y="64"/>
                  </a:cubicBezTo>
                  <a:cubicBezTo>
                    <a:pt x="385" y="50"/>
                    <a:pt x="378" y="39"/>
                    <a:pt x="363" y="30"/>
                  </a:cubicBezTo>
                  <a:close/>
                  <a:moveTo>
                    <a:pt x="156" y="80"/>
                  </a:moveTo>
                  <a:cubicBezTo>
                    <a:pt x="161" y="80"/>
                    <a:pt x="166" y="81"/>
                    <a:pt x="171" y="82"/>
                  </a:cubicBezTo>
                  <a:cubicBezTo>
                    <a:pt x="167" y="92"/>
                    <a:pt x="165" y="101"/>
                    <a:pt x="163" y="111"/>
                  </a:cubicBezTo>
                  <a:cubicBezTo>
                    <a:pt x="156" y="114"/>
                    <a:pt x="149" y="117"/>
                    <a:pt x="144" y="121"/>
                  </a:cubicBezTo>
                  <a:cubicBezTo>
                    <a:pt x="135" y="114"/>
                    <a:pt x="124" y="107"/>
                    <a:pt x="112" y="102"/>
                  </a:cubicBezTo>
                  <a:cubicBezTo>
                    <a:pt x="122" y="89"/>
                    <a:pt x="138" y="80"/>
                    <a:pt x="156" y="80"/>
                  </a:cubicBezTo>
                  <a:close/>
                  <a:moveTo>
                    <a:pt x="107" y="190"/>
                  </a:moveTo>
                  <a:cubicBezTo>
                    <a:pt x="93" y="179"/>
                    <a:pt x="78" y="175"/>
                    <a:pt x="67" y="173"/>
                  </a:cubicBezTo>
                  <a:cubicBezTo>
                    <a:pt x="66" y="174"/>
                    <a:pt x="64" y="174"/>
                    <a:pt x="62" y="174"/>
                  </a:cubicBezTo>
                  <a:cubicBezTo>
                    <a:pt x="61" y="174"/>
                    <a:pt x="59" y="174"/>
                    <a:pt x="57" y="174"/>
                  </a:cubicBezTo>
                  <a:cubicBezTo>
                    <a:pt x="53" y="173"/>
                    <a:pt x="49" y="171"/>
                    <a:pt x="46" y="168"/>
                  </a:cubicBezTo>
                  <a:cubicBezTo>
                    <a:pt x="42" y="165"/>
                    <a:pt x="40" y="162"/>
                    <a:pt x="38" y="158"/>
                  </a:cubicBezTo>
                  <a:cubicBezTo>
                    <a:pt x="34" y="151"/>
                    <a:pt x="33" y="143"/>
                    <a:pt x="35" y="134"/>
                  </a:cubicBezTo>
                  <a:cubicBezTo>
                    <a:pt x="37" y="124"/>
                    <a:pt x="43" y="115"/>
                    <a:pt x="51" y="110"/>
                  </a:cubicBezTo>
                  <a:cubicBezTo>
                    <a:pt x="55" y="107"/>
                    <a:pt x="60" y="106"/>
                    <a:pt x="65" y="106"/>
                  </a:cubicBezTo>
                  <a:cubicBezTo>
                    <a:pt x="66" y="106"/>
                    <a:pt x="66" y="106"/>
                    <a:pt x="67" y="106"/>
                  </a:cubicBezTo>
                  <a:cubicBezTo>
                    <a:pt x="81" y="106"/>
                    <a:pt x="94" y="109"/>
                    <a:pt x="105" y="114"/>
                  </a:cubicBezTo>
                  <a:cubicBezTo>
                    <a:pt x="116" y="119"/>
                    <a:pt x="125" y="125"/>
                    <a:pt x="133" y="131"/>
                  </a:cubicBezTo>
                  <a:cubicBezTo>
                    <a:pt x="126" y="140"/>
                    <a:pt x="118" y="150"/>
                    <a:pt x="113" y="161"/>
                  </a:cubicBezTo>
                  <a:cubicBezTo>
                    <a:pt x="108" y="170"/>
                    <a:pt x="106" y="180"/>
                    <a:pt x="107" y="190"/>
                  </a:cubicBezTo>
                  <a:close/>
                  <a:moveTo>
                    <a:pt x="328" y="309"/>
                  </a:moveTo>
                  <a:cubicBezTo>
                    <a:pt x="320" y="321"/>
                    <a:pt x="310" y="325"/>
                    <a:pt x="301" y="325"/>
                  </a:cubicBezTo>
                  <a:cubicBezTo>
                    <a:pt x="292" y="326"/>
                    <a:pt x="279" y="326"/>
                    <a:pt x="261" y="328"/>
                  </a:cubicBezTo>
                  <a:cubicBezTo>
                    <a:pt x="259" y="328"/>
                    <a:pt x="258" y="329"/>
                    <a:pt x="256" y="329"/>
                  </a:cubicBezTo>
                  <a:cubicBezTo>
                    <a:pt x="244" y="329"/>
                    <a:pt x="244" y="321"/>
                    <a:pt x="198" y="302"/>
                  </a:cubicBezTo>
                  <a:cubicBezTo>
                    <a:pt x="147" y="281"/>
                    <a:pt x="128" y="244"/>
                    <a:pt x="128" y="238"/>
                  </a:cubicBezTo>
                  <a:cubicBezTo>
                    <a:pt x="128" y="238"/>
                    <a:pt x="128" y="238"/>
                    <a:pt x="128" y="237"/>
                  </a:cubicBezTo>
                  <a:cubicBezTo>
                    <a:pt x="128" y="236"/>
                    <a:pt x="128" y="233"/>
                    <a:pt x="127" y="230"/>
                  </a:cubicBezTo>
                  <a:cubicBezTo>
                    <a:pt x="127" y="226"/>
                    <a:pt x="126" y="221"/>
                    <a:pt x="125" y="216"/>
                  </a:cubicBezTo>
                  <a:cubicBezTo>
                    <a:pt x="124" y="208"/>
                    <a:pt x="122" y="199"/>
                    <a:pt x="121" y="191"/>
                  </a:cubicBezTo>
                  <a:cubicBezTo>
                    <a:pt x="120" y="185"/>
                    <a:pt x="121" y="178"/>
                    <a:pt x="124" y="171"/>
                  </a:cubicBezTo>
                  <a:cubicBezTo>
                    <a:pt x="128" y="161"/>
                    <a:pt x="136" y="150"/>
                    <a:pt x="144" y="141"/>
                  </a:cubicBezTo>
                  <a:cubicBezTo>
                    <a:pt x="145" y="140"/>
                    <a:pt x="145" y="139"/>
                    <a:pt x="146" y="138"/>
                  </a:cubicBezTo>
                  <a:cubicBezTo>
                    <a:pt x="147" y="137"/>
                    <a:pt x="148" y="136"/>
                    <a:pt x="149" y="135"/>
                  </a:cubicBezTo>
                  <a:cubicBezTo>
                    <a:pt x="150" y="134"/>
                    <a:pt x="152" y="132"/>
                    <a:pt x="154" y="131"/>
                  </a:cubicBezTo>
                  <a:cubicBezTo>
                    <a:pt x="157" y="130"/>
                    <a:pt x="159" y="128"/>
                    <a:pt x="161" y="127"/>
                  </a:cubicBezTo>
                  <a:cubicBezTo>
                    <a:pt x="161" y="131"/>
                    <a:pt x="161" y="134"/>
                    <a:pt x="161" y="138"/>
                  </a:cubicBezTo>
                  <a:cubicBezTo>
                    <a:pt x="161" y="142"/>
                    <a:pt x="161" y="146"/>
                    <a:pt x="161" y="149"/>
                  </a:cubicBezTo>
                  <a:cubicBezTo>
                    <a:pt x="162" y="155"/>
                    <a:pt x="162" y="160"/>
                    <a:pt x="163" y="162"/>
                  </a:cubicBezTo>
                  <a:cubicBezTo>
                    <a:pt x="163" y="163"/>
                    <a:pt x="163" y="164"/>
                    <a:pt x="163" y="164"/>
                  </a:cubicBezTo>
                  <a:cubicBezTo>
                    <a:pt x="164" y="171"/>
                    <a:pt x="164" y="171"/>
                    <a:pt x="164" y="171"/>
                  </a:cubicBezTo>
                  <a:cubicBezTo>
                    <a:pt x="164" y="172"/>
                    <a:pt x="164" y="172"/>
                    <a:pt x="164" y="172"/>
                  </a:cubicBezTo>
                  <a:cubicBezTo>
                    <a:pt x="164" y="172"/>
                    <a:pt x="164" y="172"/>
                    <a:pt x="164" y="172"/>
                  </a:cubicBezTo>
                  <a:cubicBezTo>
                    <a:pt x="169" y="165"/>
                    <a:pt x="175" y="161"/>
                    <a:pt x="176" y="161"/>
                  </a:cubicBezTo>
                  <a:cubicBezTo>
                    <a:pt x="176" y="161"/>
                    <a:pt x="177" y="161"/>
                    <a:pt x="177" y="161"/>
                  </a:cubicBezTo>
                  <a:cubicBezTo>
                    <a:pt x="176" y="160"/>
                    <a:pt x="176" y="158"/>
                    <a:pt x="176" y="157"/>
                  </a:cubicBezTo>
                  <a:cubicBezTo>
                    <a:pt x="175" y="150"/>
                    <a:pt x="174" y="136"/>
                    <a:pt x="176" y="120"/>
                  </a:cubicBezTo>
                  <a:cubicBezTo>
                    <a:pt x="176" y="118"/>
                    <a:pt x="177" y="115"/>
                    <a:pt x="177" y="112"/>
                  </a:cubicBezTo>
                  <a:cubicBezTo>
                    <a:pt x="178" y="110"/>
                    <a:pt x="178" y="107"/>
                    <a:pt x="179" y="104"/>
                  </a:cubicBezTo>
                  <a:cubicBezTo>
                    <a:pt x="180" y="99"/>
                    <a:pt x="182" y="93"/>
                    <a:pt x="184" y="87"/>
                  </a:cubicBezTo>
                  <a:cubicBezTo>
                    <a:pt x="190" y="71"/>
                    <a:pt x="200" y="56"/>
                    <a:pt x="217" y="45"/>
                  </a:cubicBezTo>
                  <a:cubicBezTo>
                    <a:pt x="217" y="45"/>
                    <a:pt x="220" y="44"/>
                    <a:pt x="226" y="44"/>
                  </a:cubicBezTo>
                  <a:cubicBezTo>
                    <a:pt x="235" y="44"/>
                    <a:pt x="251" y="48"/>
                    <a:pt x="259" y="71"/>
                  </a:cubicBezTo>
                  <a:cubicBezTo>
                    <a:pt x="259" y="71"/>
                    <a:pt x="255" y="75"/>
                    <a:pt x="251" y="83"/>
                  </a:cubicBezTo>
                  <a:cubicBezTo>
                    <a:pt x="248" y="88"/>
                    <a:pt x="246" y="94"/>
                    <a:pt x="243" y="101"/>
                  </a:cubicBezTo>
                  <a:cubicBezTo>
                    <a:pt x="243" y="103"/>
                    <a:pt x="242" y="105"/>
                    <a:pt x="241" y="108"/>
                  </a:cubicBezTo>
                  <a:cubicBezTo>
                    <a:pt x="241" y="110"/>
                    <a:pt x="240" y="112"/>
                    <a:pt x="240" y="114"/>
                  </a:cubicBezTo>
                  <a:cubicBezTo>
                    <a:pt x="238" y="123"/>
                    <a:pt x="236" y="134"/>
                    <a:pt x="237" y="146"/>
                  </a:cubicBezTo>
                  <a:cubicBezTo>
                    <a:pt x="237" y="146"/>
                    <a:pt x="244" y="142"/>
                    <a:pt x="251" y="149"/>
                  </a:cubicBezTo>
                  <a:cubicBezTo>
                    <a:pt x="251" y="148"/>
                    <a:pt x="251" y="147"/>
                    <a:pt x="251" y="146"/>
                  </a:cubicBezTo>
                  <a:cubicBezTo>
                    <a:pt x="251" y="136"/>
                    <a:pt x="251" y="127"/>
                    <a:pt x="253" y="119"/>
                  </a:cubicBezTo>
                  <a:cubicBezTo>
                    <a:pt x="254" y="117"/>
                    <a:pt x="254" y="114"/>
                    <a:pt x="255" y="112"/>
                  </a:cubicBezTo>
                  <a:cubicBezTo>
                    <a:pt x="255" y="110"/>
                    <a:pt x="256" y="107"/>
                    <a:pt x="257" y="105"/>
                  </a:cubicBezTo>
                  <a:cubicBezTo>
                    <a:pt x="261" y="91"/>
                    <a:pt x="267" y="82"/>
                    <a:pt x="269" y="80"/>
                  </a:cubicBezTo>
                  <a:cubicBezTo>
                    <a:pt x="278" y="80"/>
                    <a:pt x="288" y="81"/>
                    <a:pt x="297" y="85"/>
                  </a:cubicBezTo>
                  <a:cubicBezTo>
                    <a:pt x="297" y="85"/>
                    <a:pt x="318" y="108"/>
                    <a:pt x="296" y="132"/>
                  </a:cubicBezTo>
                  <a:cubicBezTo>
                    <a:pt x="296" y="132"/>
                    <a:pt x="296" y="132"/>
                    <a:pt x="296" y="133"/>
                  </a:cubicBezTo>
                  <a:cubicBezTo>
                    <a:pt x="296" y="133"/>
                    <a:pt x="293" y="133"/>
                    <a:pt x="289" y="134"/>
                  </a:cubicBezTo>
                  <a:cubicBezTo>
                    <a:pt x="287" y="135"/>
                    <a:pt x="284" y="135"/>
                    <a:pt x="281" y="136"/>
                  </a:cubicBezTo>
                  <a:cubicBezTo>
                    <a:pt x="285" y="141"/>
                    <a:pt x="292" y="149"/>
                    <a:pt x="301" y="164"/>
                  </a:cubicBezTo>
                  <a:cubicBezTo>
                    <a:pt x="325" y="206"/>
                    <a:pt x="336" y="297"/>
                    <a:pt x="328" y="309"/>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it-IT"/>
            </a:p>
          </p:txBody>
        </p:sp>
      </p:grpSp>
      <p:pic>
        <p:nvPicPr>
          <p:cNvPr id="31" name="Picture 30">
            <a:extLst>
              <a:ext uri="{FF2B5EF4-FFF2-40B4-BE49-F238E27FC236}">
                <a16:creationId xmlns:a16="http://schemas.microsoft.com/office/drawing/2014/main" id="{20A5CCBA-AAEC-4333-B33E-6CBF75F5CC10}"/>
              </a:ext>
            </a:extLst>
          </p:cNvPr>
          <p:cNvPicPr>
            <a:picLocks noChangeAspect="1"/>
          </p:cNvPicPr>
          <p:nvPr/>
        </p:nvPicPr>
        <p:blipFill>
          <a:blip r:embed="rId3"/>
          <a:stretch>
            <a:fillRect/>
          </a:stretch>
        </p:blipFill>
        <p:spPr>
          <a:xfrm>
            <a:off x="4050627" y="5069888"/>
            <a:ext cx="1258382" cy="851894"/>
          </a:xfrm>
          <a:prstGeom prst="rect">
            <a:avLst/>
          </a:prstGeom>
        </p:spPr>
      </p:pic>
      <p:pic>
        <p:nvPicPr>
          <p:cNvPr id="44" name="Picture 43">
            <a:extLst>
              <a:ext uri="{FF2B5EF4-FFF2-40B4-BE49-F238E27FC236}">
                <a16:creationId xmlns:a16="http://schemas.microsoft.com/office/drawing/2014/main" id="{F80BD073-92D4-4600-9914-761605D0B4D8}"/>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6462098" y="3544695"/>
            <a:ext cx="421015" cy="985741"/>
          </a:xfrm>
          <a:prstGeom prst="rect">
            <a:avLst/>
          </a:prstGeom>
        </p:spPr>
      </p:pic>
      <p:pic>
        <p:nvPicPr>
          <p:cNvPr id="45" name="Picture 44">
            <a:extLst>
              <a:ext uri="{FF2B5EF4-FFF2-40B4-BE49-F238E27FC236}">
                <a16:creationId xmlns:a16="http://schemas.microsoft.com/office/drawing/2014/main" id="{94A679A6-5223-47CD-9854-A47BB88EB9B6}"/>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7083217" y="3544695"/>
            <a:ext cx="421015" cy="985741"/>
          </a:xfrm>
          <a:prstGeom prst="rect">
            <a:avLst/>
          </a:prstGeom>
        </p:spPr>
      </p:pic>
      <p:grpSp>
        <p:nvGrpSpPr>
          <p:cNvPr id="46" name="Group 45">
            <a:extLst>
              <a:ext uri="{FF2B5EF4-FFF2-40B4-BE49-F238E27FC236}">
                <a16:creationId xmlns:a16="http://schemas.microsoft.com/office/drawing/2014/main" id="{93B389EA-E107-4BBB-AD62-3A738C09FAC9}"/>
              </a:ext>
            </a:extLst>
          </p:cNvPr>
          <p:cNvGrpSpPr/>
          <p:nvPr/>
        </p:nvGrpSpPr>
        <p:grpSpPr>
          <a:xfrm>
            <a:off x="1423087" y="3455951"/>
            <a:ext cx="1076841" cy="1074485"/>
            <a:chOff x="10172700" y="757238"/>
            <a:chExt cx="1450975" cy="1447800"/>
          </a:xfrm>
          <a:solidFill>
            <a:schemeClr val="tx2">
              <a:lumMod val="75000"/>
            </a:schemeClr>
          </a:solidFill>
        </p:grpSpPr>
        <p:sp>
          <p:nvSpPr>
            <p:cNvPr id="47" name="Freeform 71">
              <a:extLst>
                <a:ext uri="{FF2B5EF4-FFF2-40B4-BE49-F238E27FC236}">
                  <a16:creationId xmlns:a16="http://schemas.microsoft.com/office/drawing/2014/main" id="{0D2AC2CF-3F11-464B-9E29-628AE1F77DEA}"/>
                </a:ext>
              </a:extLst>
            </p:cNvPr>
            <p:cNvSpPr>
              <a:spLocks/>
            </p:cNvSpPr>
            <p:nvPr/>
          </p:nvSpPr>
          <p:spPr bwMode="auto">
            <a:xfrm>
              <a:off x="10607675" y="1720850"/>
              <a:ext cx="153988" cy="149225"/>
            </a:xfrm>
            <a:custGeom>
              <a:avLst/>
              <a:gdLst>
                <a:gd name="T0" fmla="*/ 24 w 41"/>
                <a:gd name="T1" fmla="*/ 39 h 40"/>
                <a:gd name="T2" fmla="*/ 26 w 41"/>
                <a:gd name="T3" fmla="*/ 38 h 40"/>
                <a:gd name="T4" fmla="*/ 38 w 41"/>
                <a:gd name="T5" fmla="*/ 14 h 40"/>
                <a:gd name="T6" fmla="*/ 17 w 41"/>
                <a:gd name="T7" fmla="*/ 2 h 40"/>
                <a:gd name="T8" fmla="*/ 14 w 41"/>
                <a:gd name="T9" fmla="*/ 3 h 40"/>
                <a:gd name="T10" fmla="*/ 3 w 41"/>
                <a:gd name="T11" fmla="*/ 26 h 40"/>
                <a:gd name="T12" fmla="*/ 24 w 41"/>
                <a:gd name="T13" fmla="*/ 39 h 40"/>
              </a:gdLst>
              <a:ahLst/>
              <a:cxnLst>
                <a:cxn ang="0">
                  <a:pos x="T0" y="T1"/>
                </a:cxn>
                <a:cxn ang="0">
                  <a:pos x="T2" y="T3"/>
                </a:cxn>
                <a:cxn ang="0">
                  <a:pos x="T4" y="T5"/>
                </a:cxn>
                <a:cxn ang="0">
                  <a:pos x="T6" y="T7"/>
                </a:cxn>
                <a:cxn ang="0">
                  <a:pos x="T8" y="T9"/>
                </a:cxn>
                <a:cxn ang="0">
                  <a:pos x="T10" y="T11"/>
                </a:cxn>
                <a:cxn ang="0">
                  <a:pos x="T12" y="T13"/>
                </a:cxn>
              </a:cxnLst>
              <a:rect l="0" t="0" r="r" b="b"/>
              <a:pathLst>
                <a:path w="41" h="40">
                  <a:moveTo>
                    <a:pt x="24" y="39"/>
                  </a:moveTo>
                  <a:cubicBezTo>
                    <a:pt x="25" y="38"/>
                    <a:pt x="26" y="38"/>
                    <a:pt x="26" y="38"/>
                  </a:cubicBezTo>
                  <a:cubicBezTo>
                    <a:pt x="36" y="35"/>
                    <a:pt x="41" y="24"/>
                    <a:pt x="38" y="14"/>
                  </a:cubicBezTo>
                  <a:cubicBezTo>
                    <a:pt x="35" y="6"/>
                    <a:pt x="26" y="0"/>
                    <a:pt x="17" y="2"/>
                  </a:cubicBezTo>
                  <a:cubicBezTo>
                    <a:pt x="16" y="2"/>
                    <a:pt x="15" y="3"/>
                    <a:pt x="14" y="3"/>
                  </a:cubicBezTo>
                  <a:cubicBezTo>
                    <a:pt x="5" y="6"/>
                    <a:pt x="0" y="17"/>
                    <a:pt x="3" y="26"/>
                  </a:cubicBezTo>
                  <a:cubicBezTo>
                    <a:pt x="6" y="35"/>
                    <a:pt x="15" y="40"/>
                    <a:pt x="24" y="39"/>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it-IT"/>
            </a:p>
          </p:txBody>
        </p:sp>
        <p:sp>
          <p:nvSpPr>
            <p:cNvPr id="48" name="Freeform 72">
              <a:extLst>
                <a:ext uri="{FF2B5EF4-FFF2-40B4-BE49-F238E27FC236}">
                  <a16:creationId xmlns:a16="http://schemas.microsoft.com/office/drawing/2014/main" id="{FE496FC7-CCE7-4D14-9155-DE7305DFB674}"/>
                </a:ext>
              </a:extLst>
            </p:cNvPr>
            <p:cNvSpPr>
              <a:spLocks/>
            </p:cNvSpPr>
            <p:nvPr/>
          </p:nvSpPr>
          <p:spPr bwMode="auto">
            <a:xfrm>
              <a:off x="10172700" y="1465263"/>
              <a:ext cx="1450975" cy="739775"/>
            </a:xfrm>
            <a:custGeom>
              <a:avLst/>
              <a:gdLst>
                <a:gd name="T0" fmla="*/ 345 w 387"/>
                <a:gd name="T1" fmla="*/ 28 h 197"/>
                <a:gd name="T2" fmla="*/ 310 w 387"/>
                <a:gd name="T3" fmla="*/ 53 h 197"/>
                <a:gd name="T4" fmla="*/ 303 w 387"/>
                <a:gd name="T5" fmla="*/ 154 h 197"/>
                <a:gd name="T6" fmla="*/ 291 w 387"/>
                <a:gd name="T7" fmla="*/ 166 h 197"/>
                <a:gd name="T8" fmla="*/ 265 w 387"/>
                <a:gd name="T9" fmla="*/ 161 h 197"/>
                <a:gd name="T10" fmla="*/ 258 w 387"/>
                <a:gd name="T11" fmla="*/ 147 h 197"/>
                <a:gd name="T12" fmla="*/ 272 w 387"/>
                <a:gd name="T13" fmla="*/ 123 h 197"/>
                <a:gd name="T14" fmla="*/ 303 w 387"/>
                <a:gd name="T15" fmla="*/ 135 h 197"/>
                <a:gd name="T16" fmla="*/ 302 w 387"/>
                <a:gd name="T17" fmla="*/ 67 h 197"/>
                <a:gd name="T18" fmla="*/ 271 w 387"/>
                <a:gd name="T19" fmla="*/ 55 h 197"/>
                <a:gd name="T20" fmla="*/ 245 w 387"/>
                <a:gd name="T21" fmla="*/ 100 h 197"/>
                <a:gd name="T22" fmla="*/ 249 w 387"/>
                <a:gd name="T23" fmla="*/ 106 h 197"/>
                <a:gd name="T24" fmla="*/ 239 w 387"/>
                <a:gd name="T25" fmla="*/ 137 h 197"/>
                <a:gd name="T26" fmla="*/ 220 w 387"/>
                <a:gd name="T27" fmla="*/ 138 h 197"/>
                <a:gd name="T28" fmla="*/ 210 w 387"/>
                <a:gd name="T29" fmla="*/ 132 h 197"/>
                <a:gd name="T30" fmla="*/ 206 w 387"/>
                <a:gd name="T31" fmla="*/ 125 h 197"/>
                <a:gd name="T32" fmla="*/ 205 w 387"/>
                <a:gd name="T33" fmla="*/ 107 h 197"/>
                <a:gd name="T34" fmla="*/ 208 w 387"/>
                <a:gd name="T35" fmla="*/ 101 h 197"/>
                <a:gd name="T36" fmla="*/ 298 w 387"/>
                <a:gd name="T37" fmla="*/ 46 h 197"/>
                <a:gd name="T38" fmla="*/ 281 w 387"/>
                <a:gd name="T39" fmla="*/ 0 h 197"/>
                <a:gd name="T40" fmla="*/ 271 w 387"/>
                <a:gd name="T41" fmla="*/ 3 h 197"/>
                <a:gd name="T42" fmla="*/ 113 w 387"/>
                <a:gd name="T43" fmla="*/ 0 h 197"/>
                <a:gd name="T44" fmla="*/ 86 w 387"/>
                <a:gd name="T45" fmla="*/ 8 h 197"/>
                <a:gd name="T46" fmla="*/ 114 w 387"/>
                <a:gd name="T47" fmla="*/ 64 h 197"/>
                <a:gd name="T48" fmla="*/ 170 w 387"/>
                <a:gd name="T49" fmla="*/ 88 h 197"/>
                <a:gd name="T50" fmla="*/ 161 w 387"/>
                <a:gd name="T51" fmla="*/ 111 h 197"/>
                <a:gd name="T52" fmla="*/ 103 w 387"/>
                <a:gd name="T53" fmla="*/ 88 h 197"/>
                <a:gd name="T54" fmla="*/ 68 w 387"/>
                <a:gd name="T55" fmla="*/ 16 h 197"/>
                <a:gd name="T56" fmla="*/ 38 w 387"/>
                <a:gd name="T57" fmla="*/ 29 h 197"/>
                <a:gd name="T58" fmla="*/ 5 w 387"/>
                <a:gd name="T59" fmla="*/ 128 h 197"/>
                <a:gd name="T60" fmla="*/ 196 w 387"/>
                <a:gd name="T61" fmla="*/ 197 h 197"/>
                <a:gd name="T62" fmla="*/ 381 w 387"/>
                <a:gd name="T63" fmla="*/ 45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87" h="197">
                  <a:moveTo>
                    <a:pt x="381" y="45"/>
                  </a:moveTo>
                  <a:cubicBezTo>
                    <a:pt x="370" y="38"/>
                    <a:pt x="358" y="33"/>
                    <a:pt x="345" y="28"/>
                  </a:cubicBezTo>
                  <a:cubicBezTo>
                    <a:pt x="321" y="18"/>
                    <a:pt x="321" y="18"/>
                    <a:pt x="321" y="18"/>
                  </a:cubicBezTo>
                  <a:cubicBezTo>
                    <a:pt x="319" y="30"/>
                    <a:pt x="315" y="42"/>
                    <a:pt x="310" y="53"/>
                  </a:cubicBezTo>
                  <a:cubicBezTo>
                    <a:pt x="324" y="65"/>
                    <a:pt x="333" y="82"/>
                    <a:pt x="333" y="102"/>
                  </a:cubicBezTo>
                  <a:cubicBezTo>
                    <a:pt x="332" y="124"/>
                    <a:pt x="321" y="144"/>
                    <a:pt x="303" y="154"/>
                  </a:cubicBezTo>
                  <a:cubicBezTo>
                    <a:pt x="302" y="157"/>
                    <a:pt x="301" y="159"/>
                    <a:pt x="299" y="161"/>
                  </a:cubicBezTo>
                  <a:cubicBezTo>
                    <a:pt x="297" y="163"/>
                    <a:pt x="294" y="165"/>
                    <a:pt x="291" y="166"/>
                  </a:cubicBezTo>
                  <a:cubicBezTo>
                    <a:pt x="284" y="170"/>
                    <a:pt x="275" y="169"/>
                    <a:pt x="268" y="164"/>
                  </a:cubicBezTo>
                  <a:cubicBezTo>
                    <a:pt x="267" y="163"/>
                    <a:pt x="266" y="162"/>
                    <a:pt x="265" y="161"/>
                  </a:cubicBezTo>
                  <a:cubicBezTo>
                    <a:pt x="263" y="159"/>
                    <a:pt x="261" y="157"/>
                    <a:pt x="260" y="154"/>
                  </a:cubicBezTo>
                  <a:cubicBezTo>
                    <a:pt x="259" y="152"/>
                    <a:pt x="259" y="149"/>
                    <a:pt x="258" y="147"/>
                  </a:cubicBezTo>
                  <a:cubicBezTo>
                    <a:pt x="258" y="143"/>
                    <a:pt x="258" y="140"/>
                    <a:pt x="260" y="136"/>
                  </a:cubicBezTo>
                  <a:cubicBezTo>
                    <a:pt x="262" y="130"/>
                    <a:pt x="267" y="126"/>
                    <a:pt x="272" y="123"/>
                  </a:cubicBezTo>
                  <a:cubicBezTo>
                    <a:pt x="282" y="119"/>
                    <a:pt x="292" y="121"/>
                    <a:pt x="299" y="128"/>
                  </a:cubicBezTo>
                  <a:cubicBezTo>
                    <a:pt x="301" y="130"/>
                    <a:pt x="302" y="133"/>
                    <a:pt x="303" y="135"/>
                  </a:cubicBezTo>
                  <a:cubicBezTo>
                    <a:pt x="312" y="126"/>
                    <a:pt x="317" y="115"/>
                    <a:pt x="317" y="102"/>
                  </a:cubicBezTo>
                  <a:cubicBezTo>
                    <a:pt x="317" y="88"/>
                    <a:pt x="312" y="76"/>
                    <a:pt x="302" y="67"/>
                  </a:cubicBezTo>
                  <a:cubicBezTo>
                    <a:pt x="299" y="64"/>
                    <a:pt x="295" y="62"/>
                    <a:pt x="291" y="60"/>
                  </a:cubicBezTo>
                  <a:cubicBezTo>
                    <a:pt x="285" y="56"/>
                    <a:pt x="278" y="55"/>
                    <a:pt x="271" y="55"/>
                  </a:cubicBezTo>
                  <a:cubicBezTo>
                    <a:pt x="248" y="54"/>
                    <a:pt x="228" y="71"/>
                    <a:pt x="224" y="92"/>
                  </a:cubicBezTo>
                  <a:cubicBezTo>
                    <a:pt x="232" y="91"/>
                    <a:pt x="239" y="94"/>
                    <a:pt x="245" y="100"/>
                  </a:cubicBezTo>
                  <a:cubicBezTo>
                    <a:pt x="247" y="101"/>
                    <a:pt x="248" y="104"/>
                    <a:pt x="249" y="106"/>
                  </a:cubicBezTo>
                  <a:cubicBezTo>
                    <a:pt x="249" y="106"/>
                    <a:pt x="249" y="106"/>
                    <a:pt x="249" y="106"/>
                  </a:cubicBezTo>
                  <a:cubicBezTo>
                    <a:pt x="251" y="111"/>
                    <a:pt x="252" y="116"/>
                    <a:pt x="250" y="121"/>
                  </a:cubicBezTo>
                  <a:cubicBezTo>
                    <a:pt x="249" y="127"/>
                    <a:pt x="245" y="133"/>
                    <a:pt x="239" y="137"/>
                  </a:cubicBezTo>
                  <a:cubicBezTo>
                    <a:pt x="238" y="137"/>
                    <a:pt x="238" y="137"/>
                    <a:pt x="237" y="137"/>
                  </a:cubicBezTo>
                  <a:cubicBezTo>
                    <a:pt x="231" y="140"/>
                    <a:pt x="225" y="140"/>
                    <a:pt x="220" y="138"/>
                  </a:cubicBezTo>
                  <a:cubicBezTo>
                    <a:pt x="219" y="138"/>
                    <a:pt x="218" y="137"/>
                    <a:pt x="217" y="137"/>
                  </a:cubicBezTo>
                  <a:cubicBezTo>
                    <a:pt x="215" y="136"/>
                    <a:pt x="212" y="134"/>
                    <a:pt x="210" y="132"/>
                  </a:cubicBezTo>
                  <a:cubicBezTo>
                    <a:pt x="209" y="130"/>
                    <a:pt x="207" y="129"/>
                    <a:pt x="206" y="127"/>
                  </a:cubicBezTo>
                  <a:cubicBezTo>
                    <a:pt x="206" y="126"/>
                    <a:pt x="206" y="126"/>
                    <a:pt x="206" y="125"/>
                  </a:cubicBezTo>
                  <a:cubicBezTo>
                    <a:pt x="204" y="121"/>
                    <a:pt x="203" y="117"/>
                    <a:pt x="204" y="112"/>
                  </a:cubicBezTo>
                  <a:cubicBezTo>
                    <a:pt x="204" y="111"/>
                    <a:pt x="205" y="109"/>
                    <a:pt x="205" y="107"/>
                  </a:cubicBezTo>
                  <a:cubicBezTo>
                    <a:pt x="206" y="106"/>
                    <a:pt x="207" y="104"/>
                    <a:pt x="208" y="103"/>
                  </a:cubicBezTo>
                  <a:cubicBezTo>
                    <a:pt x="208" y="102"/>
                    <a:pt x="208" y="101"/>
                    <a:pt x="208" y="101"/>
                  </a:cubicBezTo>
                  <a:cubicBezTo>
                    <a:pt x="208" y="66"/>
                    <a:pt x="237" y="39"/>
                    <a:pt x="271" y="39"/>
                  </a:cubicBezTo>
                  <a:cubicBezTo>
                    <a:pt x="281" y="39"/>
                    <a:pt x="290" y="42"/>
                    <a:pt x="298" y="46"/>
                  </a:cubicBezTo>
                  <a:cubicBezTo>
                    <a:pt x="303" y="35"/>
                    <a:pt x="307" y="24"/>
                    <a:pt x="309" y="12"/>
                  </a:cubicBezTo>
                  <a:cubicBezTo>
                    <a:pt x="281" y="0"/>
                    <a:pt x="281" y="0"/>
                    <a:pt x="281" y="0"/>
                  </a:cubicBezTo>
                  <a:cubicBezTo>
                    <a:pt x="273" y="0"/>
                    <a:pt x="273" y="0"/>
                    <a:pt x="273" y="0"/>
                  </a:cubicBezTo>
                  <a:cubicBezTo>
                    <a:pt x="273" y="1"/>
                    <a:pt x="272" y="2"/>
                    <a:pt x="271" y="3"/>
                  </a:cubicBezTo>
                  <a:cubicBezTo>
                    <a:pt x="253" y="27"/>
                    <a:pt x="220" y="44"/>
                    <a:pt x="193" y="44"/>
                  </a:cubicBezTo>
                  <a:cubicBezTo>
                    <a:pt x="166" y="44"/>
                    <a:pt x="133" y="26"/>
                    <a:pt x="113" y="0"/>
                  </a:cubicBezTo>
                  <a:cubicBezTo>
                    <a:pt x="106" y="0"/>
                    <a:pt x="106" y="0"/>
                    <a:pt x="106" y="0"/>
                  </a:cubicBezTo>
                  <a:cubicBezTo>
                    <a:pt x="86" y="8"/>
                    <a:pt x="86" y="8"/>
                    <a:pt x="86" y="8"/>
                  </a:cubicBezTo>
                  <a:cubicBezTo>
                    <a:pt x="80" y="11"/>
                    <a:pt x="80" y="11"/>
                    <a:pt x="80" y="11"/>
                  </a:cubicBezTo>
                  <a:cubicBezTo>
                    <a:pt x="88" y="31"/>
                    <a:pt x="99" y="49"/>
                    <a:pt x="114" y="64"/>
                  </a:cubicBezTo>
                  <a:cubicBezTo>
                    <a:pt x="120" y="58"/>
                    <a:pt x="128" y="55"/>
                    <a:pt x="136" y="55"/>
                  </a:cubicBezTo>
                  <a:cubicBezTo>
                    <a:pt x="155" y="55"/>
                    <a:pt x="170" y="70"/>
                    <a:pt x="170" y="88"/>
                  </a:cubicBezTo>
                  <a:cubicBezTo>
                    <a:pt x="170" y="92"/>
                    <a:pt x="169" y="96"/>
                    <a:pt x="168" y="99"/>
                  </a:cubicBezTo>
                  <a:cubicBezTo>
                    <a:pt x="167" y="104"/>
                    <a:pt x="164" y="108"/>
                    <a:pt x="161" y="111"/>
                  </a:cubicBezTo>
                  <a:cubicBezTo>
                    <a:pt x="155" y="118"/>
                    <a:pt x="146" y="122"/>
                    <a:pt x="136" y="122"/>
                  </a:cubicBezTo>
                  <a:cubicBezTo>
                    <a:pt x="118" y="122"/>
                    <a:pt x="103" y="107"/>
                    <a:pt x="103" y="88"/>
                  </a:cubicBezTo>
                  <a:cubicBezTo>
                    <a:pt x="103" y="84"/>
                    <a:pt x="104" y="79"/>
                    <a:pt x="106" y="75"/>
                  </a:cubicBezTo>
                  <a:cubicBezTo>
                    <a:pt x="89" y="59"/>
                    <a:pt x="76" y="39"/>
                    <a:pt x="68" y="16"/>
                  </a:cubicBezTo>
                  <a:cubicBezTo>
                    <a:pt x="38" y="29"/>
                    <a:pt x="38" y="29"/>
                    <a:pt x="38" y="29"/>
                  </a:cubicBezTo>
                  <a:cubicBezTo>
                    <a:pt x="38" y="29"/>
                    <a:pt x="38" y="29"/>
                    <a:pt x="38" y="29"/>
                  </a:cubicBezTo>
                  <a:cubicBezTo>
                    <a:pt x="27" y="34"/>
                    <a:pt x="16" y="39"/>
                    <a:pt x="5" y="45"/>
                  </a:cubicBezTo>
                  <a:cubicBezTo>
                    <a:pt x="5" y="45"/>
                    <a:pt x="0" y="114"/>
                    <a:pt x="5" y="128"/>
                  </a:cubicBezTo>
                  <a:cubicBezTo>
                    <a:pt x="5" y="128"/>
                    <a:pt x="76" y="197"/>
                    <a:pt x="190" y="197"/>
                  </a:cubicBezTo>
                  <a:cubicBezTo>
                    <a:pt x="196" y="197"/>
                    <a:pt x="196" y="197"/>
                    <a:pt x="196" y="197"/>
                  </a:cubicBezTo>
                  <a:cubicBezTo>
                    <a:pt x="311" y="197"/>
                    <a:pt x="381" y="128"/>
                    <a:pt x="381" y="128"/>
                  </a:cubicBezTo>
                  <a:cubicBezTo>
                    <a:pt x="387" y="114"/>
                    <a:pt x="381" y="45"/>
                    <a:pt x="381" y="45"/>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it-IT"/>
            </a:p>
          </p:txBody>
        </p:sp>
        <p:sp>
          <p:nvSpPr>
            <p:cNvPr id="49" name="Freeform 73">
              <a:extLst>
                <a:ext uri="{FF2B5EF4-FFF2-40B4-BE49-F238E27FC236}">
                  <a16:creationId xmlns:a16="http://schemas.microsoft.com/office/drawing/2014/main" id="{F338D52C-08E1-4943-95CC-67BBBFF73A87}"/>
                </a:ext>
              </a:extLst>
            </p:cNvPr>
            <p:cNvSpPr>
              <a:spLocks/>
            </p:cNvSpPr>
            <p:nvPr/>
          </p:nvSpPr>
          <p:spPr bwMode="auto">
            <a:xfrm>
              <a:off x="10561638" y="757238"/>
              <a:ext cx="668338" cy="806450"/>
            </a:xfrm>
            <a:custGeom>
              <a:avLst/>
              <a:gdLst>
                <a:gd name="T0" fmla="*/ 89 w 178"/>
                <a:gd name="T1" fmla="*/ 215 h 215"/>
                <a:gd name="T2" fmla="*/ 153 w 178"/>
                <a:gd name="T3" fmla="*/ 181 h 215"/>
                <a:gd name="T4" fmla="*/ 178 w 178"/>
                <a:gd name="T5" fmla="*/ 89 h 215"/>
                <a:gd name="T6" fmla="*/ 89 w 178"/>
                <a:gd name="T7" fmla="*/ 0 h 215"/>
                <a:gd name="T8" fmla="*/ 0 w 178"/>
                <a:gd name="T9" fmla="*/ 89 h 215"/>
                <a:gd name="T10" fmla="*/ 22 w 178"/>
                <a:gd name="T11" fmla="*/ 176 h 215"/>
                <a:gd name="T12" fmla="*/ 89 w 178"/>
                <a:gd name="T13" fmla="*/ 215 h 215"/>
              </a:gdLst>
              <a:ahLst/>
              <a:cxnLst>
                <a:cxn ang="0">
                  <a:pos x="T0" y="T1"/>
                </a:cxn>
                <a:cxn ang="0">
                  <a:pos x="T2" y="T3"/>
                </a:cxn>
                <a:cxn ang="0">
                  <a:pos x="T4" y="T5"/>
                </a:cxn>
                <a:cxn ang="0">
                  <a:pos x="T6" y="T7"/>
                </a:cxn>
                <a:cxn ang="0">
                  <a:pos x="T8" y="T9"/>
                </a:cxn>
                <a:cxn ang="0">
                  <a:pos x="T10" y="T11"/>
                </a:cxn>
                <a:cxn ang="0">
                  <a:pos x="T12" y="T13"/>
                </a:cxn>
              </a:cxnLst>
              <a:rect l="0" t="0" r="r" b="b"/>
              <a:pathLst>
                <a:path w="178" h="215">
                  <a:moveTo>
                    <a:pt x="89" y="215"/>
                  </a:moveTo>
                  <a:cubicBezTo>
                    <a:pt x="110" y="215"/>
                    <a:pt x="138" y="201"/>
                    <a:pt x="153" y="181"/>
                  </a:cubicBezTo>
                  <a:cubicBezTo>
                    <a:pt x="173" y="154"/>
                    <a:pt x="178" y="117"/>
                    <a:pt x="178" y="89"/>
                  </a:cubicBezTo>
                  <a:cubicBezTo>
                    <a:pt x="178" y="40"/>
                    <a:pt x="139" y="0"/>
                    <a:pt x="89" y="0"/>
                  </a:cubicBezTo>
                  <a:cubicBezTo>
                    <a:pt x="40" y="0"/>
                    <a:pt x="0" y="40"/>
                    <a:pt x="0" y="89"/>
                  </a:cubicBezTo>
                  <a:cubicBezTo>
                    <a:pt x="0" y="116"/>
                    <a:pt x="4" y="150"/>
                    <a:pt x="22" y="176"/>
                  </a:cubicBezTo>
                  <a:cubicBezTo>
                    <a:pt x="38" y="199"/>
                    <a:pt x="67" y="215"/>
                    <a:pt x="89" y="215"/>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it-IT"/>
            </a:p>
          </p:txBody>
        </p:sp>
      </p:grpSp>
      <p:sp>
        <p:nvSpPr>
          <p:cNvPr id="28" name="Rectangle 27"/>
          <p:cNvSpPr/>
          <p:nvPr/>
        </p:nvSpPr>
        <p:spPr>
          <a:xfrm>
            <a:off x="313509" y="6303481"/>
            <a:ext cx="896982" cy="4108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39693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0E6A5BD-C011-4A45-AA3A-201790FB7F2B}" type="slidenum">
              <a:rPr lang="en-CA" smtClean="0"/>
              <a:pPr/>
              <a:t>68</a:t>
            </a:fld>
            <a:endParaRPr lang="en-CA" dirty="0"/>
          </a:p>
        </p:txBody>
      </p:sp>
      <p:sp>
        <p:nvSpPr>
          <p:cNvPr id="5" name="Title 4"/>
          <p:cNvSpPr>
            <a:spLocks noGrp="1"/>
          </p:cNvSpPr>
          <p:nvPr>
            <p:ph type="title"/>
          </p:nvPr>
        </p:nvSpPr>
        <p:spPr/>
        <p:txBody>
          <a:bodyPr/>
          <a:lstStyle/>
          <a:p>
            <a:r>
              <a:rPr lang="en-US" dirty="0"/>
              <a:t>Our Vision</a:t>
            </a:r>
          </a:p>
        </p:txBody>
      </p:sp>
      <p:grpSp>
        <p:nvGrpSpPr>
          <p:cNvPr id="33" name="Group 32">
            <a:extLst>
              <a:ext uri="{FF2B5EF4-FFF2-40B4-BE49-F238E27FC236}">
                <a16:creationId xmlns:a16="http://schemas.microsoft.com/office/drawing/2014/main" id="{BB772063-620D-4BB7-A1E3-6153E77B5328}"/>
              </a:ext>
            </a:extLst>
          </p:cNvPr>
          <p:cNvGrpSpPr/>
          <p:nvPr/>
        </p:nvGrpSpPr>
        <p:grpSpPr>
          <a:xfrm>
            <a:off x="1260476" y="1908385"/>
            <a:ext cx="9494961" cy="4317779"/>
            <a:chOff x="1260476" y="1672855"/>
            <a:chExt cx="9494961" cy="4317779"/>
          </a:xfrm>
        </p:grpSpPr>
        <p:sp>
          <p:nvSpPr>
            <p:cNvPr id="34" name="Freeform: Shape 33">
              <a:extLst>
                <a:ext uri="{FF2B5EF4-FFF2-40B4-BE49-F238E27FC236}">
                  <a16:creationId xmlns:a16="http://schemas.microsoft.com/office/drawing/2014/main" id="{DB524F14-0B03-4AB4-B16E-F1AE27DEB074}"/>
                </a:ext>
              </a:extLst>
            </p:cNvPr>
            <p:cNvSpPr/>
            <p:nvPr/>
          </p:nvSpPr>
          <p:spPr>
            <a:xfrm>
              <a:off x="1925124" y="1843156"/>
              <a:ext cx="3772816" cy="1179005"/>
            </a:xfrm>
            <a:custGeom>
              <a:avLst/>
              <a:gdLst>
                <a:gd name="connsiteX0" fmla="*/ 0 w 3772816"/>
                <a:gd name="connsiteY0" fmla="*/ 0 h 1179005"/>
                <a:gd name="connsiteX1" fmla="*/ 3772816 w 3772816"/>
                <a:gd name="connsiteY1" fmla="*/ 0 h 1179005"/>
                <a:gd name="connsiteX2" fmla="*/ 3772816 w 3772816"/>
                <a:gd name="connsiteY2" fmla="*/ 1179005 h 1179005"/>
                <a:gd name="connsiteX3" fmla="*/ 0 w 3772816"/>
                <a:gd name="connsiteY3" fmla="*/ 1179005 h 1179005"/>
                <a:gd name="connsiteX4" fmla="*/ 0 w 3772816"/>
                <a:gd name="connsiteY4" fmla="*/ 0 h 11790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72816" h="1179005">
                  <a:moveTo>
                    <a:pt x="0" y="0"/>
                  </a:moveTo>
                  <a:lnTo>
                    <a:pt x="3772816" y="0"/>
                  </a:lnTo>
                  <a:lnTo>
                    <a:pt x="3772816" y="1179005"/>
                  </a:lnTo>
                  <a:lnTo>
                    <a:pt x="0" y="1179005"/>
                  </a:lnTo>
                  <a:lnTo>
                    <a:pt x="0" y="0"/>
                  </a:lnTo>
                  <a:close/>
                </a:path>
              </a:pathLst>
            </a:custGeom>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798579" tIns="106680" rIns="106680" bIns="106680" numCol="1" spcCol="1270" anchor="t" anchorCtr="0">
              <a:noAutofit/>
            </a:bodyPr>
            <a:lstStyle/>
            <a:p>
              <a:pPr marL="0" lvl="0" indent="0" algn="ctr" defTabSz="1244600">
                <a:lnSpc>
                  <a:spcPct val="90000"/>
                </a:lnSpc>
                <a:spcBef>
                  <a:spcPct val="0"/>
                </a:spcBef>
                <a:spcAft>
                  <a:spcPct val="35000"/>
                </a:spcAft>
                <a:buNone/>
              </a:pPr>
              <a:r>
                <a:rPr lang="en-US" sz="2000" b="1" kern="1200" dirty="0"/>
                <a:t>System Management</a:t>
              </a:r>
            </a:p>
            <a:p>
              <a:pPr marL="285750" lvl="0" indent="-285750" algn="ctr">
                <a:buFont typeface="Arial" panose="020B0604020202020204" pitchFamily="34" charset="0"/>
                <a:buChar char="•"/>
              </a:pPr>
              <a:r>
                <a:rPr lang="en-US" dirty="0"/>
                <a:t>HAL manage JHHS flow</a:t>
              </a:r>
            </a:p>
            <a:p>
              <a:pPr marL="285750" lvl="0" indent="-285750" algn="ctr">
                <a:buFont typeface="Arial" panose="020B0604020202020204" pitchFamily="34" charset="0"/>
                <a:buChar char="•"/>
              </a:pPr>
              <a:r>
                <a:rPr lang="en-US" dirty="0"/>
                <a:t>Telemedicine Connection</a:t>
              </a:r>
            </a:p>
            <a:p>
              <a:pPr lvl="0" algn="ctr" defTabSz="1244600">
                <a:lnSpc>
                  <a:spcPct val="90000"/>
                </a:lnSpc>
                <a:spcBef>
                  <a:spcPct val="0"/>
                </a:spcBef>
                <a:spcAft>
                  <a:spcPct val="35000"/>
                </a:spcAft>
                <a:buNone/>
              </a:pPr>
              <a:endParaRPr lang="en-US" sz="2000" kern="1200" dirty="0"/>
            </a:p>
          </p:txBody>
        </p:sp>
        <p:sp>
          <p:nvSpPr>
            <p:cNvPr id="35" name="Rectangle 34">
              <a:extLst>
                <a:ext uri="{FF2B5EF4-FFF2-40B4-BE49-F238E27FC236}">
                  <a16:creationId xmlns:a16="http://schemas.microsoft.com/office/drawing/2014/main" id="{04806362-C95E-4D72-AC58-7D26B8E4C976}"/>
                </a:ext>
              </a:extLst>
            </p:cNvPr>
            <p:cNvSpPr/>
            <p:nvPr/>
          </p:nvSpPr>
          <p:spPr>
            <a:xfrm>
              <a:off x="1260476" y="1672855"/>
              <a:ext cx="1332752" cy="1237955"/>
            </a:xfrm>
            <a:prstGeom prst="rect">
              <a:avLst/>
            </a:prstGeom>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36" name="Freeform: Shape 35">
              <a:extLst>
                <a:ext uri="{FF2B5EF4-FFF2-40B4-BE49-F238E27FC236}">
                  <a16:creationId xmlns:a16="http://schemas.microsoft.com/office/drawing/2014/main" id="{6C7E080D-E28B-49C2-960D-78A03C3A5229}"/>
                </a:ext>
              </a:extLst>
            </p:cNvPr>
            <p:cNvSpPr/>
            <p:nvPr/>
          </p:nvSpPr>
          <p:spPr>
            <a:xfrm>
              <a:off x="6982621" y="1843156"/>
              <a:ext cx="3772816" cy="1179005"/>
            </a:xfrm>
            <a:custGeom>
              <a:avLst/>
              <a:gdLst>
                <a:gd name="connsiteX0" fmla="*/ 0 w 3772816"/>
                <a:gd name="connsiteY0" fmla="*/ 0 h 1179005"/>
                <a:gd name="connsiteX1" fmla="*/ 3772816 w 3772816"/>
                <a:gd name="connsiteY1" fmla="*/ 0 h 1179005"/>
                <a:gd name="connsiteX2" fmla="*/ 3772816 w 3772816"/>
                <a:gd name="connsiteY2" fmla="*/ 1179005 h 1179005"/>
                <a:gd name="connsiteX3" fmla="*/ 0 w 3772816"/>
                <a:gd name="connsiteY3" fmla="*/ 1179005 h 1179005"/>
                <a:gd name="connsiteX4" fmla="*/ 0 w 3772816"/>
                <a:gd name="connsiteY4" fmla="*/ 0 h 11790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72816" h="1179005">
                  <a:moveTo>
                    <a:pt x="0" y="0"/>
                  </a:moveTo>
                  <a:lnTo>
                    <a:pt x="3772816" y="0"/>
                  </a:lnTo>
                  <a:lnTo>
                    <a:pt x="3772816" y="1179005"/>
                  </a:lnTo>
                  <a:lnTo>
                    <a:pt x="0" y="1179005"/>
                  </a:lnTo>
                  <a:lnTo>
                    <a:pt x="0" y="0"/>
                  </a:lnTo>
                  <a:close/>
                </a:path>
              </a:pathLst>
            </a:custGeom>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798579" tIns="106680" rIns="106680" bIns="106680" numCol="1" spcCol="1270" anchor="t" anchorCtr="0">
              <a:noAutofit/>
            </a:bodyPr>
            <a:lstStyle/>
            <a:p>
              <a:pPr marL="0" lvl="0" indent="0" algn="ctr" defTabSz="1244600">
                <a:lnSpc>
                  <a:spcPct val="90000"/>
                </a:lnSpc>
                <a:spcBef>
                  <a:spcPct val="0"/>
                </a:spcBef>
                <a:spcAft>
                  <a:spcPct val="35000"/>
                </a:spcAft>
                <a:buNone/>
              </a:pPr>
              <a:r>
                <a:rPr lang="en-US" sz="2000" b="1" kern="1200" dirty="0"/>
                <a:t>Clinical Care</a:t>
              </a:r>
            </a:p>
            <a:p>
              <a:pPr marL="285750" lvl="0" indent="-285750" algn="ctr">
                <a:buFont typeface="Arial" panose="020B0604020202020204" pitchFamily="34" charset="0"/>
                <a:buChar char="•"/>
              </a:pPr>
              <a:r>
                <a:rPr lang="en-US" dirty="0"/>
                <a:t>Sepsis Score</a:t>
              </a:r>
            </a:p>
            <a:p>
              <a:pPr marL="285750" lvl="0" indent="-285750">
                <a:buFont typeface="Arial" panose="020B0604020202020204" pitchFamily="34" charset="0"/>
                <a:buChar char="•"/>
              </a:pPr>
              <a:r>
                <a:rPr lang="en-US" dirty="0"/>
                <a:t>Clinical Care Protocols</a:t>
              </a:r>
            </a:p>
          </p:txBody>
        </p:sp>
        <p:sp>
          <p:nvSpPr>
            <p:cNvPr id="37" name="Rectangle 36">
              <a:extLst>
                <a:ext uri="{FF2B5EF4-FFF2-40B4-BE49-F238E27FC236}">
                  <a16:creationId xmlns:a16="http://schemas.microsoft.com/office/drawing/2014/main" id="{ACFBD2FD-2C89-4D2B-8E03-57F82436A769}"/>
                </a:ext>
              </a:extLst>
            </p:cNvPr>
            <p:cNvSpPr/>
            <p:nvPr/>
          </p:nvSpPr>
          <p:spPr>
            <a:xfrm>
              <a:off x="6317972" y="1672855"/>
              <a:ext cx="1332752" cy="1237955"/>
            </a:xfrm>
            <a:prstGeom prst="rect">
              <a:avLst/>
            </a:prstGeom>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38" name="Freeform: Shape 37">
              <a:extLst>
                <a:ext uri="{FF2B5EF4-FFF2-40B4-BE49-F238E27FC236}">
                  <a16:creationId xmlns:a16="http://schemas.microsoft.com/office/drawing/2014/main" id="{685C7C3D-5EAA-4561-969F-48576F8A83CD}"/>
                </a:ext>
              </a:extLst>
            </p:cNvPr>
            <p:cNvSpPr/>
            <p:nvPr/>
          </p:nvSpPr>
          <p:spPr>
            <a:xfrm>
              <a:off x="1925124" y="3327392"/>
              <a:ext cx="3772816" cy="1179005"/>
            </a:xfrm>
            <a:custGeom>
              <a:avLst/>
              <a:gdLst>
                <a:gd name="connsiteX0" fmla="*/ 0 w 3772816"/>
                <a:gd name="connsiteY0" fmla="*/ 0 h 1179005"/>
                <a:gd name="connsiteX1" fmla="*/ 3772816 w 3772816"/>
                <a:gd name="connsiteY1" fmla="*/ 0 h 1179005"/>
                <a:gd name="connsiteX2" fmla="*/ 3772816 w 3772816"/>
                <a:gd name="connsiteY2" fmla="*/ 1179005 h 1179005"/>
                <a:gd name="connsiteX3" fmla="*/ 0 w 3772816"/>
                <a:gd name="connsiteY3" fmla="*/ 1179005 h 1179005"/>
                <a:gd name="connsiteX4" fmla="*/ 0 w 3772816"/>
                <a:gd name="connsiteY4" fmla="*/ 0 h 11790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72816" h="1179005">
                  <a:moveTo>
                    <a:pt x="0" y="0"/>
                  </a:moveTo>
                  <a:lnTo>
                    <a:pt x="3772816" y="0"/>
                  </a:lnTo>
                  <a:lnTo>
                    <a:pt x="3772816" y="1179005"/>
                  </a:lnTo>
                  <a:lnTo>
                    <a:pt x="0" y="1179005"/>
                  </a:lnTo>
                  <a:lnTo>
                    <a:pt x="0" y="0"/>
                  </a:lnTo>
                  <a:close/>
                </a:path>
              </a:pathLst>
            </a:custGeom>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798579" tIns="106680" rIns="106680" bIns="106680" numCol="1" spcCol="1270" anchor="t" anchorCtr="0">
              <a:noAutofit/>
            </a:bodyPr>
            <a:lstStyle/>
            <a:p>
              <a:pPr marL="0" lvl="0" indent="0" algn="ctr" defTabSz="1244600">
                <a:lnSpc>
                  <a:spcPct val="90000"/>
                </a:lnSpc>
                <a:spcBef>
                  <a:spcPct val="0"/>
                </a:spcBef>
                <a:spcAft>
                  <a:spcPct val="35000"/>
                </a:spcAft>
                <a:buNone/>
              </a:pPr>
              <a:r>
                <a:rPr lang="en-US" sz="2000" b="1" kern="1200" dirty="0"/>
                <a:t>Care Efficiency</a:t>
              </a:r>
            </a:p>
            <a:p>
              <a:pPr marL="285750" lvl="0" indent="-285750" algn="ctr">
                <a:buFont typeface="Arial" panose="020B0604020202020204" pitchFamily="34" charset="0"/>
                <a:buChar char="•"/>
              </a:pPr>
              <a:r>
                <a:rPr lang="en-US" dirty="0"/>
                <a:t>Discharge Activity</a:t>
              </a:r>
            </a:p>
            <a:p>
              <a:pPr marL="285750" lvl="0" indent="-285750" algn="ctr">
                <a:buFont typeface="Arial" panose="020B0604020202020204" pitchFamily="34" charset="0"/>
                <a:buChar char="•"/>
              </a:pPr>
              <a:r>
                <a:rPr lang="en-US" dirty="0"/>
                <a:t>Staffing</a:t>
              </a:r>
            </a:p>
          </p:txBody>
        </p:sp>
        <p:sp>
          <p:nvSpPr>
            <p:cNvPr id="39" name="Rectangle 38">
              <a:extLst>
                <a:ext uri="{FF2B5EF4-FFF2-40B4-BE49-F238E27FC236}">
                  <a16:creationId xmlns:a16="http://schemas.microsoft.com/office/drawing/2014/main" id="{79902B4A-7D08-4F47-B104-ABA824EBB15D}"/>
                </a:ext>
              </a:extLst>
            </p:cNvPr>
            <p:cNvSpPr/>
            <p:nvPr/>
          </p:nvSpPr>
          <p:spPr>
            <a:xfrm>
              <a:off x="1260476" y="3157092"/>
              <a:ext cx="1332752" cy="1237955"/>
            </a:xfrm>
            <a:prstGeom prst="rect">
              <a:avLst/>
            </a:prstGeom>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40" name="Freeform: Shape 39">
              <a:extLst>
                <a:ext uri="{FF2B5EF4-FFF2-40B4-BE49-F238E27FC236}">
                  <a16:creationId xmlns:a16="http://schemas.microsoft.com/office/drawing/2014/main" id="{77623BED-4FC5-4D07-A5D9-DB337262BD20}"/>
                </a:ext>
              </a:extLst>
            </p:cNvPr>
            <p:cNvSpPr/>
            <p:nvPr/>
          </p:nvSpPr>
          <p:spPr>
            <a:xfrm>
              <a:off x="6982621" y="3327392"/>
              <a:ext cx="3772816" cy="1179005"/>
            </a:xfrm>
            <a:custGeom>
              <a:avLst/>
              <a:gdLst>
                <a:gd name="connsiteX0" fmla="*/ 0 w 3772816"/>
                <a:gd name="connsiteY0" fmla="*/ 0 h 1179005"/>
                <a:gd name="connsiteX1" fmla="*/ 3772816 w 3772816"/>
                <a:gd name="connsiteY1" fmla="*/ 0 h 1179005"/>
                <a:gd name="connsiteX2" fmla="*/ 3772816 w 3772816"/>
                <a:gd name="connsiteY2" fmla="*/ 1179005 h 1179005"/>
                <a:gd name="connsiteX3" fmla="*/ 0 w 3772816"/>
                <a:gd name="connsiteY3" fmla="*/ 1179005 h 1179005"/>
                <a:gd name="connsiteX4" fmla="*/ 0 w 3772816"/>
                <a:gd name="connsiteY4" fmla="*/ 0 h 11790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72816" h="1179005">
                  <a:moveTo>
                    <a:pt x="0" y="0"/>
                  </a:moveTo>
                  <a:lnTo>
                    <a:pt x="3772816" y="0"/>
                  </a:lnTo>
                  <a:lnTo>
                    <a:pt x="3772816" y="1179005"/>
                  </a:lnTo>
                  <a:lnTo>
                    <a:pt x="0" y="1179005"/>
                  </a:lnTo>
                  <a:lnTo>
                    <a:pt x="0" y="0"/>
                  </a:lnTo>
                  <a:close/>
                </a:path>
              </a:pathLst>
            </a:custGeom>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798579" tIns="106680" rIns="106680" bIns="106680" numCol="1" spcCol="1270" anchor="t" anchorCtr="0">
              <a:noAutofit/>
            </a:bodyPr>
            <a:lstStyle/>
            <a:p>
              <a:pPr marL="0" lvl="0" indent="0" algn="ctr" defTabSz="1244600">
                <a:lnSpc>
                  <a:spcPct val="90000"/>
                </a:lnSpc>
                <a:spcBef>
                  <a:spcPct val="0"/>
                </a:spcBef>
                <a:spcAft>
                  <a:spcPct val="35000"/>
                </a:spcAft>
                <a:buNone/>
              </a:pPr>
              <a:r>
                <a:rPr lang="en-US" sz="2000" b="1" kern="1200" dirty="0"/>
                <a:t>Productivity</a:t>
              </a:r>
            </a:p>
            <a:p>
              <a:pPr marL="285750" lvl="0" indent="-285750" algn="ctr">
                <a:buFont typeface="Arial" panose="020B0604020202020204" pitchFamily="34" charset="0"/>
                <a:buChar char="•"/>
              </a:pPr>
              <a:r>
                <a:rPr lang="en-US" dirty="0"/>
                <a:t>Supply tracking</a:t>
              </a:r>
            </a:p>
            <a:p>
              <a:pPr marL="285750" lvl="0" indent="-285750" algn="ctr">
                <a:buFont typeface="Arial" panose="020B0604020202020204" pitchFamily="34" charset="0"/>
                <a:buChar char="•"/>
              </a:pPr>
              <a:r>
                <a:rPr lang="en-US" dirty="0"/>
                <a:t>E-Handoffs</a:t>
              </a:r>
              <a:endParaRPr lang="en-US" kern="1200" dirty="0"/>
            </a:p>
          </p:txBody>
        </p:sp>
        <p:sp>
          <p:nvSpPr>
            <p:cNvPr id="41" name="Rectangle 40">
              <a:extLst>
                <a:ext uri="{FF2B5EF4-FFF2-40B4-BE49-F238E27FC236}">
                  <a16:creationId xmlns:a16="http://schemas.microsoft.com/office/drawing/2014/main" id="{DE16428A-E80E-4C92-BE1E-50316D7DE23F}"/>
                </a:ext>
              </a:extLst>
            </p:cNvPr>
            <p:cNvSpPr/>
            <p:nvPr/>
          </p:nvSpPr>
          <p:spPr>
            <a:xfrm>
              <a:off x="6317972" y="3157092"/>
              <a:ext cx="1332752" cy="1237955"/>
            </a:xfrm>
            <a:prstGeom prst="rect">
              <a:avLst/>
            </a:prstGeom>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42" name="Freeform: Shape 41">
              <a:extLst>
                <a:ext uri="{FF2B5EF4-FFF2-40B4-BE49-F238E27FC236}">
                  <a16:creationId xmlns:a16="http://schemas.microsoft.com/office/drawing/2014/main" id="{BCB59233-FB3F-435C-BD6B-384FB73BA853}"/>
                </a:ext>
              </a:extLst>
            </p:cNvPr>
            <p:cNvSpPr/>
            <p:nvPr/>
          </p:nvSpPr>
          <p:spPr>
            <a:xfrm>
              <a:off x="4640906" y="4811629"/>
              <a:ext cx="3772816" cy="1179005"/>
            </a:xfrm>
            <a:custGeom>
              <a:avLst/>
              <a:gdLst>
                <a:gd name="connsiteX0" fmla="*/ 0 w 3772816"/>
                <a:gd name="connsiteY0" fmla="*/ 0 h 1179005"/>
                <a:gd name="connsiteX1" fmla="*/ 3772816 w 3772816"/>
                <a:gd name="connsiteY1" fmla="*/ 0 h 1179005"/>
                <a:gd name="connsiteX2" fmla="*/ 3772816 w 3772816"/>
                <a:gd name="connsiteY2" fmla="*/ 1179005 h 1179005"/>
                <a:gd name="connsiteX3" fmla="*/ 0 w 3772816"/>
                <a:gd name="connsiteY3" fmla="*/ 1179005 h 1179005"/>
                <a:gd name="connsiteX4" fmla="*/ 0 w 3772816"/>
                <a:gd name="connsiteY4" fmla="*/ 0 h 11790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72816" h="1179005">
                  <a:moveTo>
                    <a:pt x="0" y="0"/>
                  </a:moveTo>
                  <a:lnTo>
                    <a:pt x="3772816" y="0"/>
                  </a:lnTo>
                  <a:lnTo>
                    <a:pt x="3772816" y="1179005"/>
                  </a:lnTo>
                  <a:lnTo>
                    <a:pt x="0" y="1179005"/>
                  </a:lnTo>
                  <a:lnTo>
                    <a:pt x="0" y="0"/>
                  </a:lnTo>
                  <a:close/>
                </a:path>
              </a:pathLst>
            </a:custGeom>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798579" tIns="106680" rIns="106680" bIns="106680" numCol="1" spcCol="1270" anchor="t" anchorCtr="0">
              <a:noAutofit/>
            </a:bodyPr>
            <a:lstStyle/>
            <a:p>
              <a:pPr marL="0" lvl="0" indent="0" algn="ctr" defTabSz="1244600">
                <a:lnSpc>
                  <a:spcPct val="90000"/>
                </a:lnSpc>
                <a:spcBef>
                  <a:spcPct val="0"/>
                </a:spcBef>
                <a:spcAft>
                  <a:spcPct val="35000"/>
                </a:spcAft>
                <a:buNone/>
              </a:pPr>
              <a:r>
                <a:rPr lang="en-US" sz="2000" kern="1200" dirty="0"/>
                <a:t>Predictive Analytics</a:t>
              </a:r>
            </a:p>
            <a:p>
              <a:pPr marL="285750" lvl="0" indent="-285750" algn="ctr">
                <a:buFont typeface="Arial" panose="020B0604020202020204" pitchFamily="34" charset="0"/>
                <a:buChar char="•"/>
              </a:pPr>
              <a:r>
                <a:rPr lang="en-US" dirty="0"/>
                <a:t>LOS</a:t>
              </a:r>
            </a:p>
            <a:p>
              <a:pPr marL="285750" lvl="0" indent="-285750" algn="ctr">
                <a:buFont typeface="Arial" panose="020B0604020202020204" pitchFamily="34" charset="0"/>
                <a:buChar char="•"/>
              </a:pPr>
              <a:r>
                <a:rPr lang="en-US" dirty="0"/>
                <a:t>Supply &amp; Demand</a:t>
              </a:r>
            </a:p>
            <a:p>
              <a:pPr marL="0" lvl="0" indent="0" algn="ctr" defTabSz="1244600">
                <a:lnSpc>
                  <a:spcPct val="90000"/>
                </a:lnSpc>
                <a:spcBef>
                  <a:spcPct val="0"/>
                </a:spcBef>
                <a:spcAft>
                  <a:spcPct val="35000"/>
                </a:spcAft>
                <a:buNone/>
              </a:pPr>
              <a:endParaRPr lang="en-US" sz="2000" kern="1200" dirty="0"/>
            </a:p>
          </p:txBody>
        </p:sp>
        <p:sp>
          <p:nvSpPr>
            <p:cNvPr id="43" name="Rectangle 42">
              <a:extLst>
                <a:ext uri="{FF2B5EF4-FFF2-40B4-BE49-F238E27FC236}">
                  <a16:creationId xmlns:a16="http://schemas.microsoft.com/office/drawing/2014/main" id="{8A3C6FA8-AB7A-4EAD-9767-B65EEFD8910A}"/>
                </a:ext>
              </a:extLst>
            </p:cNvPr>
            <p:cNvSpPr/>
            <p:nvPr/>
          </p:nvSpPr>
          <p:spPr>
            <a:xfrm>
              <a:off x="3976257" y="4641328"/>
              <a:ext cx="1332752" cy="1237955"/>
            </a:xfrm>
            <a:prstGeom prst="rect">
              <a:avLst/>
            </a:prstGeom>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sp>
      </p:grpSp>
      <p:pic>
        <p:nvPicPr>
          <p:cNvPr id="22" name="Picture 21">
            <a:extLst>
              <a:ext uri="{FF2B5EF4-FFF2-40B4-BE49-F238E27FC236}">
                <a16:creationId xmlns:a16="http://schemas.microsoft.com/office/drawing/2014/main" id="{81B7CC32-3008-4414-97F0-7210D449F35F}"/>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1350319" y="2073524"/>
            <a:ext cx="1149609" cy="907675"/>
          </a:xfrm>
          <a:prstGeom prst="rect">
            <a:avLst/>
          </a:prstGeom>
        </p:spPr>
      </p:pic>
      <p:grpSp>
        <p:nvGrpSpPr>
          <p:cNvPr id="23" name="Group 22">
            <a:extLst>
              <a:ext uri="{FF2B5EF4-FFF2-40B4-BE49-F238E27FC236}">
                <a16:creationId xmlns:a16="http://schemas.microsoft.com/office/drawing/2014/main" id="{44E09085-F629-4A5E-B73F-DDF0FB1D71F1}"/>
              </a:ext>
            </a:extLst>
          </p:cNvPr>
          <p:cNvGrpSpPr>
            <a:grpSpLocks noChangeAspect="1"/>
          </p:cNvGrpSpPr>
          <p:nvPr/>
        </p:nvGrpSpPr>
        <p:grpSpPr>
          <a:xfrm>
            <a:off x="6457014" y="2017743"/>
            <a:ext cx="1051214" cy="1043119"/>
            <a:chOff x="3662363" y="4325938"/>
            <a:chExt cx="1443038" cy="1431925"/>
          </a:xfrm>
          <a:solidFill>
            <a:schemeClr val="tx2">
              <a:lumMod val="75000"/>
            </a:schemeClr>
          </a:solidFill>
        </p:grpSpPr>
        <p:sp>
          <p:nvSpPr>
            <p:cNvPr id="24" name="Freeform 83">
              <a:extLst>
                <a:ext uri="{FF2B5EF4-FFF2-40B4-BE49-F238E27FC236}">
                  <a16:creationId xmlns:a16="http://schemas.microsoft.com/office/drawing/2014/main" id="{2E895DA0-7A6C-4AD7-8373-C4E4335EF4CC}"/>
                </a:ext>
              </a:extLst>
            </p:cNvPr>
            <p:cNvSpPr>
              <a:spLocks/>
            </p:cNvSpPr>
            <p:nvPr/>
          </p:nvSpPr>
          <p:spPr bwMode="auto">
            <a:xfrm>
              <a:off x="4700588" y="4675188"/>
              <a:ext cx="74613" cy="100013"/>
            </a:xfrm>
            <a:custGeom>
              <a:avLst/>
              <a:gdLst>
                <a:gd name="T0" fmla="*/ 9 w 20"/>
                <a:gd name="T1" fmla="*/ 27 h 27"/>
                <a:gd name="T2" fmla="*/ 20 w 20"/>
                <a:gd name="T3" fmla="*/ 14 h 27"/>
                <a:gd name="T4" fmla="*/ 11 w 20"/>
                <a:gd name="T5" fmla="*/ 1 h 27"/>
                <a:gd name="T6" fmla="*/ 0 w 20"/>
                <a:gd name="T7" fmla="*/ 13 h 27"/>
                <a:gd name="T8" fmla="*/ 9 w 20"/>
                <a:gd name="T9" fmla="*/ 27 h 27"/>
              </a:gdLst>
              <a:ahLst/>
              <a:cxnLst>
                <a:cxn ang="0">
                  <a:pos x="T0" y="T1"/>
                </a:cxn>
                <a:cxn ang="0">
                  <a:pos x="T2" y="T3"/>
                </a:cxn>
                <a:cxn ang="0">
                  <a:pos x="T4" y="T5"/>
                </a:cxn>
                <a:cxn ang="0">
                  <a:pos x="T6" y="T7"/>
                </a:cxn>
                <a:cxn ang="0">
                  <a:pos x="T8" y="T9"/>
                </a:cxn>
              </a:cxnLst>
              <a:rect l="0" t="0" r="r" b="b"/>
              <a:pathLst>
                <a:path w="20" h="27">
                  <a:moveTo>
                    <a:pt x="9" y="27"/>
                  </a:moveTo>
                  <a:cubicBezTo>
                    <a:pt x="15" y="27"/>
                    <a:pt x="19" y="22"/>
                    <a:pt x="20" y="14"/>
                  </a:cubicBezTo>
                  <a:cubicBezTo>
                    <a:pt x="20" y="7"/>
                    <a:pt x="16" y="1"/>
                    <a:pt x="11" y="1"/>
                  </a:cubicBezTo>
                  <a:cubicBezTo>
                    <a:pt x="6" y="0"/>
                    <a:pt x="1" y="6"/>
                    <a:pt x="0" y="13"/>
                  </a:cubicBezTo>
                  <a:cubicBezTo>
                    <a:pt x="0" y="21"/>
                    <a:pt x="4" y="27"/>
                    <a:pt x="9" y="2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it-IT"/>
            </a:p>
          </p:txBody>
        </p:sp>
        <p:sp>
          <p:nvSpPr>
            <p:cNvPr id="25" name="Freeform 84">
              <a:extLst>
                <a:ext uri="{FF2B5EF4-FFF2-40B4-BE49-F238E27FC236}">
                  <a16:creationId xmlns:a16="http://schemas.microsoft.com/office/drawing/2014/main" id="{8A0188EC-65D6-40A8-B4E0-FF9EF2CDA9D4}"/>
                </a:ext>
              </a:extLst>
            </p:cNvPr>
            <p:cNvSpPr>
              <a:spLocks/>
            </p:cNvSpPr>
            <p:nvPr/>
          </p:nvSpPr>
          <p:spPr bwMode="auto">
            <a:xfrm>
              <a:off x="3846513" y="4783138"/>
              <a:ext cx="112713" cy="134938"/>
            </a:xfrm>
            <a:custGeom>
              <a:avLst/>
              <a:gdLst>
                <a:gd name="T0" fmla="*/ 18 w 30"/>
                <a:gd name="T1" fmla="*/ 0 h 36"/>
                <a:gd name="T2" fmla="*/ 16 w 30"/>
                <a:gd name="T3" fmla="*/ 0 h 36"/>
                <a:gd name="T4" fmla="*/ 2 w 30"/>
                <a:gd name="T5" fmla="*/ 15 h 36"/>
                <a:gd name="T6" fmla="*/ 11 w 30"/>
                <a:gd name="T7" fmla="*/ 36 h 36"/>
                <a:gd name="T8" fmla="*/ 13 w 30"/>
                <a:gd name="T9" fmla="*/ 36 h 36"/>
                <a:gd name="T10" fmla="*/ 28 w 30"/>
                <a:gd name="T11" fmla="*/ 20 h 36"/>
                <a:gd name="T12" fmla="*/ 18 w 30"/>
                <a:gd name="T13" fmla="*/ 0 h 36"/>
              </a:gdLst>
              <a:ahLst/>
              <a:cxnLst>
                <a:cxn ang="0">
                  <a:pos x="T0" y="T1"/>
                </a:cxn>
                <a:cxn ang="0">
                  <a:pos x="T2" y="T3"/>
                </a:cxn>
                <a:cxn ang="0">
                  <a:pos x="T4" y="T5"/>
                </a:cxn>
                <a:cxn ang="0">
                  <a:pos x="T6" y="T7"/>
                </a:cxn>
                <a:cxn ang="0">
                  <a:pos x="T8" y="T9"/>
                </a:cxn>
                <a:cxn ang="0">
                  <a:pos x="T10" y="T11"/>
                </a:cxn>
                <a:cxn ang="0">
                  <a:pos x="T12" y="T13"/>
                </a:cxn>
              </a:cxnLst>
              <a:rect l="0" t="0" r="r" b="b"/>
              <a:pathLst>
                <a:path w="30" h="36">
                  <a:moveTo>
                    <a:pt x="18" y="0"/>
                  </a:moveTo>
                  <a:cubicBezTo>
                    <a:pt x="17" y="0"/>
                    <a:pt x="17" y="0"/>
                    <a:pt x="16" y="0"/>
                  </a:cubicBezTo>
                  <a:cubicBezTo>
                    <a:pt x="10" y="0"/>
                    <a:pt x="3" y="6"/>
                    <a:pt x="2" y="15"/>
                  </a:cubicBezTo>
                  <a:cubicBezTo>
                    <a:pt x="0" y="25"/>
                    <a:pt x="4" y="34"/>
                    <a:pt x="11" y="36"/>
                  </a:cubicBezTo>
                  <a:cubicBezTo>
                    <a:pt x="12" y="36"/>
                    <a:pt x="13" y="36"/>
                    <a:pt x="13" y="36"/>
                  </a:cubicBezTo>
                  <a:cubicBezTo>
                    <a:pt x="20" y="36"/>
                    <a:pt x="26" y="29"/>
                    <a:pt x="28" y="20"/>
                  </a:cubicBezTo>
                  <a:cubicBezTo>
                    <a:pt x="30" y="11"/>
                    <a:pt x="25" y="2"/>
                    <a:pt x="18" y="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it-IT"/>
            </a:p>
          </p:txBody>
        </p:sp>
        <p:sp>
          <p:nvSpPr>
            <p:cNvPr id="26" name="Freeform 85">
              <a:extLst>
                <a:ext uri="{FF2B5EF4-FFF2-40B4-BE49-F238E27FC236}">
                  <a16:creationId xmlns:a16="http://schemas.microsoft.com/office/drawing/2014/main" id="{B9222124-5CBB-4E1F-9785-C9B6C7EE6864}"/>
                </a:ext>
              </a:extLst>
            </p:cNvPr>
            <p:cNvSpPr>
              <a:spLocks/>
            </p:cNvSpPr>
            <p:nvPr/>
          </p:nvSpPr>
          <p:spPr bwMode="auto">
            <a:xfrm>
              <a:off x="4471988" y="4516438"/>
              <a:ext cx="123825" cy="109538"/>
            </a:xfrm>
            <a:custGeom>
              <a:avLst/>
              <a:gdLst>
                <a:gd name="T0" fmla="*/ 29 w 33"/>
                <a:gd name="T1" fmla="*/ 24 h 29"/>
                <a:gd name="T2" fmla="*/ 23 w 33"/>
                <a:gd name="T3" fmla="*/ 5 h 29"/>
                <a:gd name="T4" fmla="*/ 4 w 33"/>
                <a:gd name="T5" fmla="*/ 5 h 29"/>
                <a:gd name="T6" fmla="*/ 9 w 33"/>
                <a:gd name="T7" fmla="*/ 24 h 29"/>
                <a:gd name="T8" fmla="*/ 29 w 33"/>
                <a:gd name="T9" fmla="*/ 24 h 29"/>
              </a:gdLst>
              <a:ahLst/>
              <a:cxnLst>
                <a:cxn ang="0">
                  <a:pos x="T0" y="T1"/>
                </a:cxn>
                <a:cxn ang="0">
                  <a:pos x="T2" y="T3"/>
                </a:cxn>
                <a:cxn ang="0">
                  <a:pos x="T4" y="T5"/>
                </a:cxn>
                <a:cxn ang="0">
                  <a:pos x="T6" y="T7"/>
                </a:cxn>
                <a:cxn ang="0">
                  <a:pos x="T8" y="T9"/>
                </a:cxn>
              </a:cxnLst>
              <a:rect l="0" t="0" r="r" b="b"/>
              <a:pathLst>
                <a:path w="33" h="29">
                  <a:moveTo>
                    <a:pt x="29" y="24"/>
                  </a:moveTo>
                  <a:cubicBezTo>
                    <a:pt x="33" y="19"/>
                    <a:pt x="30" y="10"/>
                    <a:pt x="23" y="5"/>
                  </a:cubicBezTo>
                  <a:cubicBezTo>
                    <a:pt x="16" y="0"/>
                    <a:pt x="8" y="0"/>
                    <a:pt x="4" y="5"/>
                  </a:cubicBezTo>
                  <a:cubicBezTo>
                    <a:pt x="0" y="10"/>
                    <a:pt x="3" y="18"/>
                    <a:pt x="9" y="24"/>
                  </a:cubicBezTo>
                  <a:cubicBezTo>
                    <a:pt x="16" y="29"/>
                    <a:pt x="25" y="29"/>
                    <a:pt x="29" y="2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it-IT"/>
            </a:p>
          </p:txBody>
        </p:sp>
        <p:sp>
          <p:nvSpPr>
            <p:cNvPr id="27" name="Freeform 86">
              <a:extLst>
                <a:ext uri="{FF2B5EF4-FFF2-40B4-BE49-F238E27FC236}">
                  <a16:creationId xmlns:a16="http://schemas.microsoft.com/office/drawing/2014/main" id="{5196882C-37D9-45AE-80F1-1C874B9AE4A4}"/>
                </a:ext>
              </a:extLst>
            </p:cNvPr>
            <p:cNvSpPr>
              <a:spLocks noEditPoints="1"/>
            </p:cNvSpPr>
            <p:nvPr/>
          </p:nvSpPr>
          <p:spPr bwMode="auto">
            <a:xfrm>
              <a:off x="3662363" y="4325938"/>
              <a:ext cx="1443038" cy="1431925"/>
            </a:xfrm>
            <a:custGeom>
              <a:avLst/>
              <a:gdLst>
                <a:gd name="T0" fmla="*/ 192 w 385"/>
                <a:gd name="T1" fmla="*/ 0 h 382"/>
                <a:gd name="T2" fmla="*/ 0 w 385"/>
                <a:gd name="T3" fmla="*/ 64 h 382"/>
                <a:gd name="T4" fmla="*/ 22 w 385"/>
                <a:gd name="T5" fmla="*/ 353 h 382"/>
                <a:gd name="T6" fmla="*/ 363 w 385"/>
                <a:gd name="T7" fmla="*/ 353 h 382"/>
                <a:gd name="T8" fmla="*/ 385 w 385"/>
                <a:gd name="T9" fmla="*/ 64 h 382"/>
                <a:gd name="T10" fmla="*/ 156 w 385"/>
                <a:gd name="T11" fmla="*/ 80 h 382"/>
                <a:gd name="T12" fmla="*/ 163 w 385"/>
                <a:gd name="T13" fmla="*/ 111 h 382"/>
                <a:gd name="T14" fmla="*/ 112 w 385"/>
                <a:gd name="T15" fmla="*/ 102 h 382"/>
                <a:gd name="T16" fmla="*/ 107 w 385"/>
                <a:gd name="T17" fmla="*/ 190 h 382"/>
                <a:gd name="T18" fmla="*/ 62 w 385"/>
                <a:gd name="T19" fmla="*/ 174 h 382"/>
                <a:gd name="T20" fmla="*/ 46 w 385"/>
                <a:gd name="T21" fmla="*/ 168 h 382"/>
                <a:gd name="T22" fmla="*/ 35 w 385"/>
                <a:gd name="T23" fmla="*/ 134 h 382"/>
                <a:gd name="T24" fmla="*/ 65 w 385"/>
                <a:gd name="T25" fmla="*/ 106 h 382"/>
                <a:gd name="T26" fmla="*/ 105 w 385"/>
                <a:gd name="T27" fmla="*/ 114 h 382"/>
                <a:gd name="T28" fmla="*/ 113 w 385"/>
                <a:gd name="T29" fmla="*/ 161 h 382"/>
                <a:gd name="T30" fmla="*/ 328 w 385"/>
                <a:gd name="T31" fmla="*/ 309 h 382"/>
                <a:gd name="T32" fmla="*/ 261 w 385"/>
                <a:gd name="T33" fmla="*/ 328 h 382"/>
                <a:gd name="T34" fmla="*/ 198 w 385"/>
                <a:gd name="T35" fmla="*/ 302 h 382"/>
                <a:gd name="T36" fmla="*/ 128 w 385"/>
                <a:gd name="T37" fmla="*/ 237 h 382"/>
                <a:gd name="T38" fmla="*/ 125 w 385"/>
                <a:gd name="T39" fmla="*/ 216 h 382"/>
                <a:gd name="T40" fmla="*/ 124 w 385"/>
                <a:gd name="T41" fmla="*/ 171 h 382"/>
                <a:gd name="T42" fmla="*/ 146 w 385"/>
                <a:gd name="T43" fmla="*/ 138 h 382"/>
                <a:gd name="T44" fmla="*/ 154 w 385"/>
                <a:gd name="T45" fmla="*/ 131 h 382"/>
                <a:gd name="T46" fmla="*/ 161 w 385"/>
                <a:gd name="T47" fmla="*/ 138 h 382"/>
                <a:gd name="T48" fmla="*/ 163 w 385"/>
                <a:gd name="T49" fmla="*/ 162 h 382"/>
                <a:gd name="T50" fmla="*/ 164 w 385"/>
                <a:gd name="T51" fmla="*/ 171 h 382"/>
                <a:gd name="T52" fmla="*/ 164 w 385"/>
                <a:gd name="T53" fmla="*/ 172 h 382"/>
                <a:gd name="T54" fmla="*/ 177 w 385"/>
                <a:gd name="T55" fmla="*/ 161 h 382"/>
                <a:gd name="T56" fmla="*/ 176 w 385"/>
                <a:gd name="T57" fmla="*/ 120 h 382"/>
                <a:gd name="T58" fmla="*/ 179 w 385"/>
                <a:gd name="T59" fmla="*/ 104 h 382"/>
                <a:gd name="T60" fmla="*/ 217 w 385"/>
                <a:gd name="T61" fmla="*/ 45 h 382"/>
                <a:gd name="T62" fmla="*/ 259 w 385"/>
                <a:gd name="T63" fmla="*/ 71 h 382"/>
                <a:gd name="T64" fmla="*/ 243 w 385"/>
                <a:gd name="T65" fmla="*/ 101 h 382"/>
                <a:gd name="T66" fmla="*/ 240 w 385"/>
                <a:gd name="T67" fmla="*/ 114 h 382"/>
                <a:gd name="T68" fmla="*/ 251 w 385"/>
                <a:gd name="T69" fmla="*/ 149 h 382"/>
                <a:gd name="T70" fmla="*/ 253 w 385"/>
                <a:gd name="T71" fmla="*/ 119 h 382"/>
                <a:gd name="T72" fmla="*/ 257 w 385"/>
                <a:gd name="T73" fmla="*/ 105 h 382"/>
                <a:gd name="T74" fmla="*/ 297 w 385"/>
                <a:gd name="T75" fmla="*/ 85 h 382"/>
                <a:gd name="T76" fmla="*/ 296 w 385"/>
                <a:gd name="T77" fmla="*/ 133 h 382"/>
                <a:gd name="T78" fmla="*/ 281 w 385"/>
                <a:gd name="T79" fmla="*/ 136 h 382"/>
                <a:gd name="T80" fmla="*/ 328 w 385"/>
                <a:gd name="T81" fmla="*/ 309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85" h="382">
                  <a:moveTo>
                    <a:pt x="363" y="30"/>
                  </a:moveTo>
                  <a:cubicBezTo>
                    <a:pt x="355" y="25"/>
                    <a:pt x="311" y="0"/>
                    <a:pt x="192" y="0"/>
                  </a:cubicBezTo>
                  <a:cubicBezTo>
                    <a:pt x="74" y="0"/>
                    <a:pt x="29" y="25"/>
                    <a:pt x="22" y="30"/>
                  </a:cubicBezTo>
                  <a:cubicBezTo>
                    <a:pt x="7" y="39"/>
                    <a:pt x="0" y="50"/>
                    <a:pt x="0" y="64"/>
                  </a:cubicBezTo>
                  <a:cubicBezTo>
                    <a:pt x="0" y="318"/>
                    <a:pt x="0" y="318"/>
                    <a:pt x="0" y="318"/>
                  </a:cubicBezTo>
                  <a:cubicBezTo>
                    <a:pt x="0" y="332"/>
                    <a:pt x="7" y="344"/>
                    <a:pt x="22" y="353"/>
                  </a:cubicBezTo>
                  <a:cubicBezTo>
                    <a:pt x="29" y="358"/>
                    <a:pt x="74" y="382"/>
                    <a:pt x="192" y="382"/>
                  </a:cubicBezTo>
                  <a:cubicBezTo>
                    <a:pt x="311" y="382"/>
                    <a:pt x="356" y="358"/>
                    <a:pt x="363" y="353"/>
                  </a:cubicBezTo>
                  <a:cubicBezTo>
                    <a:pt x="378" y="344"/>
                    <a:pt x="385" y="332"/>
                    <a:pt x="385" y="318"/>
                  </a:cubicBezTo>
                  <a:cubicBezTo>
                    <a:pt x="385" y="64"/>
                    <a:pt x="385" y="64"/>
                    <a:pt x="385" y="64"/>
                  </a:cubicBezTo>
                  <a:cubicBezTo>
                    <a:pt x="385" y="50"/>
                    <a:pt x="378" y="39"/>
                    <a:pt x="363" y="30"/>
                  </a:cubicBezTo>
                  <a:close/>
                  <a:moveTo>
                    <a:pt x="156" y="80"/>
                  </a:moveTo>
                  <a:cubicBezTo>
                    <a:pt x="161" y="80"/>
                    <a:pt x="166" y="81"/>
                    <a:pt x="171" y="82"/>
                  </a:cubicBezTo>
                  <a:cubicBezTo>
                    <a:pt x="167" y="92"/>
                    <a:pt x="165" y="101"/>
                    <a:pt x="163" y="111"/>
                  </a:cubicBezTo>
                  <a:cubicBezTo>
                    <a:pt x="156" y="114"/>
                    <a:pt x="149" y="117"/>
                    <a:pt x="144" y="121"/>
                  </a:cubicBezTo>
                  <a:cubicBezTo>
                    <a:pt x="135" y="114"/>
                    <a:pt x="124" y="107"/>
                    <a:pt x="112" y="102"/>
                  </a:cubicBezTo>
                  <a:cubicBezTo>
                    <a:pt x="122" y="89"/>
                    <a:pt x="138" y="80"/>
                    <a:pt x="156" y="80"/>
                  </a:cubicBezTo>
                  <a:close/>
                  <a:moveTo>
                    <a:pt x="107" y="190"/>
                  </a:moveTo>
                  <a:cubicBezTo>
                    <a:pt x="93" y="179"/>
                    <a:pt x="78" y="175"/>
                    <a:pt x="67" y="173"/>
                  </a:cubicBezTo>
                  <a:cubicBezTo>
                    <a:pt x="66" y="174"/>
                    <a:pt x="64" y="174"/>
                    <a:pt x="62" y="174"/>
                  </a:cubicBezTo>
                  <a:cubicBezTo>
                    <a:pt x="61" y="174"/>
                    <a:pt x="59" y="174"/>
                    <a:pt x="57" y="174"/>
                  </a:cubicBezTo>
                  <a:cubicBezTo>
                    <a:pt x="53" y="173"/>
                    <a:pt x="49" y="171"/>
                    <a:pt x="46" y="168"/>
                  </a:cubicBezTo>
                  <a:cubicBezTo>
                    <a:pt x="42" y="165"/>
                    <a:pt x="40" y="162"/>
                    <a:pt x="38" y="158"/>
                  </a:cubicBezTo>
                  <a:cubicBezTo>
                    <a:pt x="34" y="151"/>
                    <a:pt x="33" y="143"/>
                    <a:pt x="35" y="134"/>
                  </a:cubicBezTo>
                  <a:cubicBezTo>
                    <a:pt x="37" y="124"/>
                    <a:pt x="43" y="115"/>
                    <a:pt x="51" y="110"/>
                  </a:cubicBezTo>
                  <a:cubicBezTo>
                    <a:pt x="55" y="107"/>
                    <a:pt x="60" y="106"/>
                    <a:pt x="65" y="106"/>
                  </a:cubicBezTo>
                  <a:cubicBezTo>
                    <a:pt x="66" y="106"/>
                    <a:pt x="66" y="106"/>
                    <a:pt x="67" y="106"/>
                  </a:cubicBezTo>
                  <a:cubicBezTo>
                    <a:pt x="81" y="106"/>
                    <a:pt x="94" y="109"/>
                    <a:pt x="105" y="114"/>
                  </a:cubicBezTo>
                  <a:cubicBezTo>
                    <a:pt x="116" y="119"/>
                    <a:pt x="125" y="125"/>
                    <a:pt x="133" y="131"/>
                  </a:cubicBezTo>
                  <a:cubicBezTo>
                    <a:pt x="126" y="140"/>
                    <a:pt x="118" y="150"/>
                    <a:pt x="113" y="161"/>
                  </a:cubicBezTo>
                  <a:cubicBezTo>
                    <a:pt x="108" y="170"/>
                    <a:pt x="106" y="180"/>
                    <a:pt x="107" y="190"/>
                  </a:cubicBezTo>
                  <a:close/>
                  <a:moveTo>
                    <a:pt x="328" y="309"/>
                  </a:moveTo>
                  <a:cubicBezTo>
                    <a:pt x="320" y="321"/>
                    <a:pt x="310" y="325"/>
                    <a:pt x="301" y="325"/>
                  </a:cubicBezTo>
                  <a:cubicBezTo>
                    <a:pt x="292" y="326"/>
                    <a:pt x="279" y="326"/>
                    <a:pt x="261" y="328"/>
                  </a:cubicBezTo>
                  <a:cubicBezTo>
                    <a:pt x="259" y="328"/>
                    <a:pt x="258" y="329"/>
                    <a:pt x="256" y="329"/>
                  </a:cubicBezTo>
                  <a:cubicBezTo>
                    <a:pt x="244" y="329"/>
                    <a:pt x="244" y="321"/>
                    <a:pt x="198" y="302"/>
                  </a:cubicBezTo>
                  <a:cubicBezTo>
                    <a:pt x="147" y="281"/>
                    <a:pt x="128" y="244"/>
                    <a:pt x="128" y="238"/>
                  </a:cubicBezTo>
                  <a:cubicBezTo>
                    <a:pt x="128" y="238"/>
                    <a:pt x="128" y="238"/>
                    <a:pt x="128" y="237"/>
                  </a:cubicBezTo>
                  <a:cubicBezTo>
                    <a:pt x="128" y="236"/>
                    <a:pt x="128" y="233"/>
                    <a:pt x="127" y="230"/>
                  </a:cubicBezTo>
                  <a:cubicBezTo>
                    <a:pt x="127" y="226"/>
                    <a:pt x="126" y="221"/>
                    <a:pt x="125" y="216"/>
                  </a:cubicBezTo>
                  <a:cubicBezTo>
                    <a:pt x="124" y="208"/>
                    <a:pt x="122" y="199"/>
                    <a:pt x="121" y="191"/>
                  </a:cubicBezTo>
                  <a:cubicBezTo>
                    <a:pt x="120" y="185"/>
                    <a:pt x="121" y="178"/>
                    <a:pt x="124" y="171"/>
                  </a:cubicBezTo>
                  <a:cubicBezTo>
                    <a:pt x="128" y="161"/>
                    <a:pt x="136" y="150"/>
                    <a:pt x="144" y="141"/>
                  </a:cubicBezTo>
                  <a:cubicBezTo>
                    <a:pt x="145" y="140"/>
                    <a:pt x="145" y="139"/>
                    <a:pt x="146" y="138"/>
                  </a:cubicBezTo>
                  <a:cubicBezTo>
                    <a:pt x="147" y="137"/>
                    <a:pt x="148" y="136"/>
                    <a:pt x="149" y="135"/>
                  </a:cubicBezTo>
                  <a:cubicBezTo>
                    <a:pt x="150" y="134"/>
                    <a:pt x="152" y="132"/>
                    <a:pt x="154" y="131"/>
                  </a:cubicBezTo>
                  <a:cubicBezTo>
                    <a:pt x="157" y="130"/>
                    <a:pt x="159" y="128"/>
                    <a:pt x="161" y="127"/>
                  </a:cubicBezTo>
                  <a:cubicBezTo>
                    <a:pt x="161" y="131"/>
                    <a:pt x="161" y="134"/>
                    <a:pt x="161" y="138"/>
                  </a:cubicBezTo>
                  <a:cubicBezTo>
                    <a:pt x="161" y="142"/>
                    <a:pt x="161" y="146"/>
                    <a:pt x="161" y="149"/>
                  </a:cubicBezTo>
                  <a:cubicBezTo>
                    <a:pt x="162" y="155"/>
                    <a:pt x="162" y="160"/>
                    <a:pt x="163" y="162"/>
                  </a:cubicBezTo>
                  <a:cubicBezTo>
                    <a:pt x="163" y="163"/>
                    <a:pt x="163" y="164"/>
                    <a:pt x="163" y="164"/>
                  </a:cubicBezTo>
                  <a:cubicBezTo>
                    <a:pt x="164" y="171"/>
                    <a:pt x="164" y="171"/>
                    <a:pt x="164" y="171"/>
                  </a:cubicBezTo>
                  <a:cubicBezTo>
                    <a:pt x="164" y="172"/>
                    <a:pt x="164" y="172"/>
                    <a:pt x="164" y="172"/>
                  </a:cubicBezTo>
                  <a:cubicBezTo>
                    <a:pt x="164" y="172"/>
                    <a:pt x="164" y="172"/>
                    <a:pt x="164" y="172"/>
                  </a:cubicBezTo>
                  <a:cubicBezTo>
                    <a:pt x="169" y="165"/>
                    <a:pt x="175" y="161"/>
                    <a:pt x="176" y="161"/>
                  </a:cubicBezTo>
                  <a:cubicBezTo>
                    <a:pt x="176" y="161"/>
                    <a:pt x="177" y="161"/>
                    <a:pt x="177" y="161"/>
                  </a:cubicBezTo>
                  <a:cubicBezTo>
                    <a:pt x="176" y="160"/>
                    <a:pt x="176" y="158"/>
                    <a:pt x="176" y="157"/>
                  </a:cubicBezTo>
                  <a:cubicBezTo>
                    <a:pt x="175" y="150"/>
                    <a:pt x="174" y="136"/>
                    <a:pt x="176" y="120"/>
                  </a:cubicBezTo>
                  <a:cubicBezTo>
                    <a:pt x="176" y="118"/>
                    <a:pt x="177" y="115"/>
                    <a:pt x="177" y="112"/>
                  </a:cubicBezTo>
                  <a:cubicBezTo>
                    <a:pt x="178" y="110"/>
                    <a:pt x="178" y="107"/>
                    <a:pt x="179" y="104"/>
                  </a:cubicBezTo>
                  <a:cubicBezTo>
                    <a:pt x="180" y="99"/>
                    <a:pt x="182" y="93"/>
                    <a:pt x="184" y="87"/>
                  </a:cubicBezTo>
                  <a:cubicBezTo>
                    <a:pt x="190" y="71"/>
                    <a:pt x="200" y="56"/>
                    <a:pt x="217" y="45"/>
                  </a:cubicBezTo>
                  <a:cubicBezTo>
                    <a:pt x="217" y="45"/>
                    <a:pt x="220" y="44"/>
                    <a:pt x="226" y="44"/>
                  </a:cubicBezTo>
                  <a:cubicBezTo>
                    <a:pt x="235" y="44"/>
                    <a:pt x="251" y="48"/>
                    <a:pt x="259" y="71"/>
                  </a:cubicBezTo>
                  <a:cubicBezTo>
                    <a:pt x="259" y="71"/>
                    <a:pt x="255" y="75"/>
                    <a:pt x="251" y="83"/>
                  </a:cubicBezTo>
                  <a:cubicBezTo>
                    <a:pt x="248" y="88"/>
                    <a:pt x="246" y="94"/>
                    <a:pt x="243" y="101"/>
                  </a:cubicBezTo>
                  <a:cubicBezTo>
                    <a:pt x="243" y="103"/>
                    <a:pt x="242" y="105"/>
                    <a:pt x="241" y="108"/>
                  </a:cubicBezTo>
                  <a:cubicBezTo>
                    <a:pt x="241" y="110"/>
                    <a:pt x="240" y="112"/>
                    <a:pt x="240" y="114"/>
                  </a:cubicBezTo>
                  <a:cubicBezTo>
                    <a:pt x="238" y="123"/>
                    <a:pt x="236" y="134"/>
                    <a:pt x="237" y="146"/>
                  </a:cubicBezTo>
                  <a:cubicBezTo>
                    <a:pt x="237" y="146"/>
                    <a:pt x="244" y="142"/>
                    <a:pt x="251" y="149"/>
                  </a:cubicBezTo>
                  <a:cubicBezTo>
                    <a:pt x="251" y="148"/>
                    <a:pt x="251" y="147"/>
                    <a:pt x="251" y="146"/>
                  </a:cubicBezTo>
                  <a:cubicBezTo>
                    <a:pt x="251" y="136"/>
                    <a:pt x="251" y="127"/>
                    <a:pt x="253" y="119"/>
                  </a:cubicBezTo>
                  <a:cubicBezTo>
                    <a:pt x="254" y="117"/>
                    <a:pt x="254" y="114"/>
                    <a:pt x="255" y="112"/>
                  </a:cubicBezTo>
                  <a:cubicBezTo>
                    <a:pt x="255" y="110"/>
                    <a:pt x="256" y="107"/>
                    <a:pt x="257" y="105"/>
                  </a:cubicBezTo>
                  <a:cubicBezTo>
                    <a:pt x="261" y="91"/>
                    <a:pt x="267" y="82"/>
                    <a:pt x="269" y="80"/>
                  </a:cubicBezTo>
                  <a:cubicBezTo>
                    <a:pt x="278" y="80"/>
                    <a:pt x="288" y="81"/>
                    <a:pt x="297" y="85"/>
                  </a:cubicBezTo>
                  <a:cubicBezTo>
                    <a:pt x="297" y="85"/>
                    <a:pt x="318" y="108"/>
                    <a:pt x="296" y="132"/>
                  </a:cubicBezTo>
                  <a:cubicBezTo>
                    <a:pt x="296" y="132"/>
                    <a:pt x="296" y="132"/>
                    <a:pt x="296" y="133"/>
                  </a:cubicBezTo>
                  <a:cubicBezTo>
                    <a:pt x="296" y="133"/>
                    <a:pt x="293" y="133"/>
                    <a:pt x="289" y="134"/>
                  </a:cubicBezTo>
                  <a:cubicBezTo>
                    <a:pt x="287" y="135"/>
                    <a:pt x="284" y="135"/>
                    <a:pt x="281" y="136"/>
                  </a:cubicBezTo>
                  <a:cubicBezTo>
                    <a:pt x="285" y="141"/>
                    <a:pt x="292" y="149"/>
                    <a:pt x="301" y="164"/>
                  </a:cubicBezTo>
                  <a:cubicBezTo>
                    <a:pt x="325" y="206"/>
                    <a:pt x="336" y="297"/>
                    <a:pt x="328" y="309"/>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it-IT"/>
            </a:p>
          </p:txBody>
        </p:sp>
      </p:grpSp>
      <p:pic>
        <p:nvPicPr>
          <p:cNvPr id="31" name="Picture 30">
            <a:extLst>
              <a:ext uri="{FF2B5EF4-FFF2-40B4-BE49-F238E27FC236}">
                <a16:creationId xmlns:a16="http://schemas.microsoft.com/office/drawing/2014/main" id="{20A5CCBA-AAEC-4333-B33E-6CBF75F5CC10}"/>
              </a:ext>
            </a:extLst>
          </p:cNvPr>
          <p:cNvPicPr>
            <a:picLocks noChangeAspect="1"/>
          </p:cNvPicPr>
          <p:nvPr/>
        </p:nvPicPr>
        <p:blipFill>
          <a:blip r:embed="rId3"/>
          <a:stretch>
            <a:fillRect/>
          </a:stretch>
        </p:blipFill>
        <p:spPr>
          <a:xfrm>
            <a:off x="4050627" y="5069888"/>
            <a:ext cx="1258382" cy="851894"/>
          </a:xfrm>
          <a:prstGeom prst="rect">
            <a:avLst/>
          </a:prstGeom>
        </p:spPr>
      </p:pic>
      <p:pic>
        <p:nvPicPr>
          <p:cNvPr id="44" name="Picture 43">
            <a:extLst>
              <a:ext uri="{FF2B5EF4-FFF2-40B4-BE49-F238E27FC236}">
                <a16:creationId xmlns:a16="http://schemas.microsoft.com/office/drawing/2014/main" id="{F80BD073-92D4-4600-9914-761605D0B4D8}"/>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6462098" y="3544695"/>
            <a:ext cx="421015" cy="985741"/>
          </a:xfrm>
          <a:prstGeom prst="rect">
            <a:avLst/>
          </a:prstGeom>
        </p:spPr>
      </p:pic>
      <p:pic>
        <p:nvPicPr>
          <p:cNvPr id="45" name="Picture 44">
            <a:extLst>
              <a:ext uri="{FF2B5EF4-FFF2-40B4-BE49-F238E27FC236}">
                <a16:creationId xmlns:a16="http://schemas.microsoft.com/office/drawing/2014/main" id="{94A679A6-5223-47CD-9854-A47BB88EB9B6}"/>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7083217" y="3544695"/>
            <a:ext cx="421015" cy="985741"/>
          </a:xfrm>
          <a:prstGeom prst="rect">
            <a:avLst/>
          </a:prstGeom>
        </p:spPr>
      </p:pic>
      <p:grpSp>
        <p:nvGrpSpPr>
          <p:cNvPr id="46" name="Group 45">
            <a:extLst>
              <a:ext uri="{FF2B5EF4-FFF2-40B4-BE49-F238E27FC236}">
                <a16:creationId xmlns:a16="http://schemas.microsoft.com/office/drawing/2014/main" id="{93B389EA-E107-4BBB-AD62-3A738C09FAC9}"/>
              </a:ext>
            </a:extLst>
          </p:cNvPr>
          <p:cNvGrpSpPr/>
          <p:nvPr/>
        </p:nvGrpSpPr>
        <p:grpSpPr>
          <a:xfrm>
            <a:off x="1423087" y="3455951"/>
            <a:ext cx="1076841" cy="1074485"/>
            <a:chOff x="10172700" y="757238"/>
            <a:chExt cx="1450975" cy="1447800"/>
          </a:xfrm>
          <a:solidFill>
            <a:schemeClr val="tx2">
              <a:lumMod val="75000"/>
            </a:schemeClr>
          </a:solidFill>
        </p:grpSpPr>
        <p:sp>
          <p:nvSpPr>
            <p:cNvPr id="47" name="Freeform 71">
              <a:extLst>
                <a:ext uri="{FF2B5EF4-FFF2-40B4-BE49-F238E27FC236}">
                  <a16:creationId xmlns:a16="http://schemas.microsoft.com/office/drawing/2014/main" id="{0D2AC2CF-3F11-464B-9E29-628AE1F77DEA}"/>
                </a:ext>
              </a:extLst>
            </p:cNvPr>
            <p:cNvSpPr>
              <a:spLocks/>
            </p:cNvSpPr>
            <p:nvPr/>
          </p:nvSpPr>
          <p:spPr bwMode="auto">
            <a:xfrm>
              <a:off x="10607675" y="1720850"/>
              <a:ext cx="153988" cy="149225"/>
            </a:xfrm>
            <a:custGeom>
              <a:avLst/>
              <a:gdLst>
                <a:gd name="T0" fmla="*/ 24 w 41"/>
                <a:gd name="T1" fmla="*/ 39 h 40"/>
                <a:gd name="T2" fmla="*/ 26 w 41"/>
                <a:gd name="T3" fmla="*/ 38 h 40"/>
                <a:gd name="T4" fmla="*/ 38 w 41"/>
                <a:gd name="T5" fmla="*/ 14 h 40"/>
                <a:gd name="T6" fmla="*/ 17 w 41"/>
                <a:gd name="T7" fmla="*/ 2 h 40"/>
                <a:gd name="T8" fmla="*/ 14 w 41"/>
                <a:gd name="T9" fmla="*/ 3 h 40"/>
                <a:gd name="T10" fmla="*/ 3 w 41"/>
                <a:gd name="T11" fmla="*/ 26 h 40"/>
                <a:gd name="T12" fmla="*/ 24 w 41"/>
                <a:gd name="T13" fmla="*/ 39 h 40"/>
              </a:gdLst>
              <a:ahLst/>
              <a:cxnLst>
                <a:cxn ang="0">
                  <a:pos x="T0" y="T1"/>
                </a:cxn>
                <a:cxn ang="0">
                  <a:pos x="T2" y="T3"/>
                </a:cxn>
                <a:cxn ang="0">
                  <a:pos x="T4" y="T5"/>
                </a:cxn>
                <a:cxn ang="0">
                  <a:pos x="T6" y="T7"/>
                </a:cxn>
                <a:cxn ang="0">
                  <a:pos x="T8" y="T9"/>
                </a:cxn>
                <a:cxn ang="0">
                  <a:pos x="T10" y="T11"/>
                </a:cxn>
                <a:cxn ang="0">
                  <a:pos x="T12" y="T13"/>
                </a:cxn>
              </a:cxnLst>
              <a:rect l="0" t="0" r="r" b="b"/>
              <a:pathLst>
                <a:path w="41" h="40">
                  <a:moveTo>
                    <a:pt x="24" y="39"/>
                  </a:moveTo>
                  <a:cubicBezTo>
                    <a:pt x="25" y="38"/>
                    <a:pt x="26" y="38"/>
                    <a:pt x="26" y="38"/>
                  </a:cubicBezTo>
                  <a:cubicBezTo>
                    <a:pt x="36" y="35"/>
                    <a:pt x="41" y="24"/>
                    <a:pt x="38" y="14"/>
                  </a:cubicBezTo>
                  <a:cubicBezTo>
                    <a:pt x="35" y="6"/>
                    <a:pt x="26" y="0"/>
                    <a:pt x="17" y="2"/>
                  </a:cubicBezTo>
                  <a:cubicBezTo>
                    <a:pt x="16" y="2"/>
                    <a:pt x="15" y="3"/>
                    <a:pt x="14" y="3"/>
                  </a:cubicBezTo>
                  <a:cubicBezTo>
                    <a:pt x="5" y="6"/>
                    <a:pt x="0" y="17"/>
                    <a:pt x="3" y="26"/>
                  </a:cubicBezTo>
                  <a:cubicBezTo>
                    <a:pt x="6" y="35"/>
                    <a:pt x="15" y="40"/>
                    <a:pt x="24" y="39"/>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it-IT"/>
            </a:p>
          </p:txBody>
        </p:sp>
        <p:sp>
          <p:nvSpPr>
            <p:cNvPr id="48" name="Freeform 72">
              <a:extLst>
                <a:ext uri="{FF2B5EF4-FFF2-40B4-BE49-F238E27FC236}">
                  <a16:creationId xmlns:a16="http://schemas.microsoft.com/office/drawing/2014/main" id="{FE496FC7-CCE7-4D14-9155-DE7305DFB674}"/>
                </a:ext>
              </a:extLst>
            </p:cNvPr>
            <p:cNvSpPr>
              <a:spLocks/>
            </p:cNvSpPr>
            <p:nvPr/>
          </p:nvSpPr>
          <p:spPr bwMode="auto">
            <a:xfrm>
              <a:off x="10172700" y="1465263"/>
              <a:ext cx="1450975" cy="739775"/>
            </a:xfrm>
            <a:custGeom>
              <a:avLst/>
              <a:gdLst>
                <a:gd name="T0" fmla="*/ 345 w 387"/>
                <a:gd name="T1" fmla="*/ 28 h 197"/>
                <a:gd name="T2" fmla="*/ 310 w 387"/>
                <a:gd name="T3" fmla="*/ 53 h 197"/>
                <a:gd name="T4" fmla="*/ 303 w 387"/>
                <a:gd name="T5" fmla="*/ 154 h 197"/>
                <a:gd name="T6" fmla="*/ 291 w 387"/>
                <a:gd name="T7" fmla="*/ 166 h 197"/>
                <a:gd name="T8" fmla="*/ 265 w 387"/>
                <a:gd name="T9" fmla="*/ 161 h 197"/>
                <a:gd name="T10" fmla="*/ 258 w 387"/>
                <a:gd name="T11" fmla="*/ 147 h 197"/>
                <a:gd name="T12" fmla="*/ 272 w 387"/>
                <a:gd name="T13" fmla="*/ 123 h 197"/>
                <a:gd name="T14" fmla="*/ 303 w 387"/>
                <a:gd name="T15" fmla="*/ 135 h 197"/>
                <a:gd name="T16" fmla="*/ 302 w 387"/>
                <a:gd name="T17" fmla="*/ 67 h 197"/>
                <a:gd name="T18" fmla="*/ 271 w 387"/>
                <a:gd name="T19" fmla="*/ 55 h 197"/>
                <a:gd name="T20" fmla="*/ 245 w 387"/>
                <a:gd name="T21" fmla="*/ 100 h 197"/>
                <a:gd name="T22" fmla="*/ 249 w 387"/>
                <a:gd name="T23" fmla="*/ 106 h 197"/>
                <a:gd name="T24" fmla="*/ 239 w 387"/>
                <a:gd name="T25" fmla="*/ 137 h 197"/>
                <a:gd name="T26" fmla="*/ 220 w 387"/>
                <a:gd name="T27" fmla="*/ 138 h 197"/>
                <a:gd name="T28" fmla="*/ 210 w 387"/>
                <a:gd name="T29" fmla="*/ 132 h 197"/>
                <a:gd name="T30" fmla="*/ 206 w 387"/>
                <a:gd name="T31" fmla="*/ 125 h 197"/>
                <a:gd name="T32" fmla="*/ 205 w 387"/>
                <a:gd name="T33" fmla="*/ 107 h 197"/>
                <a:gd name="T34" fmla="*/ 208 w 387"/>
                <a:gd name="T35" fmla="*/ 101 h 197"/>
                <a:gd name="T36" fmla="*/ 298 w 387"/>
                <a:gd name="T37" fmla="*/ 46 h 197"/>
                <a:gd name="T38" fmla="*/ 281 w 387"/>
                <a:gd name="T39" fmla="*/ 0 h 197"/>
                <a:gd name="T40" fmla="*/ 271 w 387"/>
                <a:gd name="T41" fmla="*/ 3 h 197"/>
                <a:gd name="T42" fmla="*/ 113 w 387"/>
                <a:gd name="T43" fmla="*/ 0 h 197"/>
                <a:gd name="T44" fmla="*/ 86 w 387"/>
                <a:gd name="T45" fmla="*/ 8 h 197"/>
                <a:gd name="T46" fmla="*/ 114 w 387"/>
                <a:gd name="T47" fmla="*/ 64 h 197"/>
                <a:gd name="T48" fmla="*/ 170 w 387"/>
                <a:gd name="T49" fmla="*/ 88 h 197"/>
                <a:gd name="T50" fmla="*/ 161 w 387"/>
                <a:gd name="T51" fmla="*/ 111 h 197"/>
                <a:gd name="T52" fmla="*/ 103 w 387"/>
                <a:gd name="T53" fmla="*/ 88 h 197"/>
                <a:gd name="T54" fmla="*/ 68 w 387"/>
                <a:gd name="T55" fmla="*/ 16 h 197"/>
                <a:gd name="T56" fmla="*/ 38 w 387"/>
                <a:gd name="T57" fmla="*/ 29 h 197"/>
                <a:gd name="T58" fmla="*/ 5 w 387"/>
                <a:gd name="T59" fmla="*/ 128 h 197"/>
                <a:gd name="T60" fmla="*/ 196 w 387"/>
                <a:gd name="T61" fmla="*/ 197 h 197"/>
                <a:gd name="T62" fmla="*/ 381 w 387"/>
                <a:gd name="T63" fmla="*/ 45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87" h="197">
                  <a:moveTo>
                    <a:pt x="381" y="45"/>
                  </a:moveTo>
                  <a:cubicBezTo>
                    <a:pt x="370" y="38"/>
                    <a:pt x="358" y="33"/>
                    <a:pt x="345" y="28"/>
                  </a:cubicBezTo>
                  <a:cubicBezTo>
                    <a:pt x="321" y="18"/>
                    <a:pt x="321" y="18"/>
                    <a:pt x="321" y="18"/>
                  </a:cubicBezTo>
                  <a:cubicBezTo>
                    <a:pt x="319" y="30"/>
                    <a:pt x="315" y="42"/>
                    <a:pt x="310" y="53"/>
                  </a:cubicBezTo>
                  <a:cubicBezTo>
                    <a:pt x="324" y="65"/>
                    <a:pt x="333" y="82"/>
                    <a:pt x="333" y="102"/>
                  </a:cubicBezTo>
                  <a:cubicBezTo>
                    <a:pt x="332" y="124"/>
                    <a:pt x="321" y="144"/>
                    <a:pt x="303" y="154"/>
                  </a:cubicBezTo>
                  <a:cubicBezTo>
                    <a:pt x="302" y="157"/>
                    <a:pt x="301" y="159"/>
                    <a:pt x="299" y="161"/>
                  </a:cubicBezTo>
                  <a:cubicBezTo>
                    <a:pt x="297" y="163"/>
                    <a:pt x="294" y="165"/>
                    <a:pt x="291" y="166"/>
                  </a:cubicBezTo>
                  <a:cubicBezTo>
                    <a:pt x="284" y="170"/>
                    <a:pt x="275" y="169"/>
                    <a:pt x="268" y="164"/>
                  </a:cubicBezTo>
                  <a:cubicBezTo>
                    <a:pt x="267" y="163"/>
                    <a:pt x="266" y="162"/>
                    <a:pt x="265" y="161"/>
                  </a:cubicBezTo>
                  <a:cubicBezTo>
                    <a:pt x="263" y="159"/>
                    <a:pt x="261" y="157"/>
                    <a:pt x="260" y="154"/>
                  </a:cubicBezTo>
                  <a:cubicBezTo>
                    <a:pt x="259" y="152"/>
                    <a:pt x="259" y="149"/>
                    <a:pt x="258" y="147"/>
                  </a:cubicBezTo>
                  <a:cubicBezTo>
                    <a:pt x="258" y="143"/>
                    <a:pt x="258" y="140"/>
                    <a:pt x="260" y="136"/>
                  </a:cubicBezTo>
                  <a:cubicBezTo>
                    <a:pt x="262" y="130"/>
                    <a:pt x="267" y="126"/>
                    <a:pt x="272" y="123"/>
                  </a:cubicBezTo>
                  <a:cubicBezTo>
                    <a:pt x="282" y="119"/>
                    <a:pt x="292" y="121"/>
                    <a:pt x="299" y="128"/>
                  </a:cubicBezTo>
                  <a:cubicBezTo>
                    <a:pt x="301" y="130"/>
                    <a:pt x="302" y="133"/>
                    <a:pt x="303" y="135"/>
                  </a:cubicBezTo>
                  <a:cubicBezTo>
                    <a:pt x="312" y="126"/>
                    <a:pt x="317" y="115"/>
                    <a:pt x="317" y="102"/>
                  </a:cubicBezTo>
                  <a:cubicBezTo>
                    <a:pt x="317" y="88"/>
                    <a:pt x="312" y="76"/>
                    <a:pt x="302" y="67"/>
                  </a:cubicBezTo>
                  <a:cubicBezTo>
                    <a:pt x="299" y="64"/>
                    <a:pt x="295" y="62"/>
                    <a:pt x="291" y="60"/>
                  </a:cubicBezTo>
                  <a:cubicBezTo>
                    <a:pt x="285" y="56"/>
                    <a:pt x="278" y="55"/>
                    <a:pt x="271" y="55"/>
                  </a:cubicBezTo>
                  <a:cubicBezTo>
                    <a:pt x="248" y="54"/>
                    <a:pt x="228" y="71"/>
                    <a:pt x="224" y="92"/>
                  </a:cubicBezTo>
                  <a:cubicBezTo>
                    <a:pt x="232" y="91"/>
                    <a:pt x="239" y="94"/>
                    <a:pt x="245" y="100"/>
                  </a:cubicBezTo>
                  <a:cubicBezTo>
                    <a:pt x="247" y="101"/>
                    <a:pt x="248" y="104"/>
                    <a:pt x="249" y="106"/>
                  </a:cubicBezTo>
                  <a:cubicBezTo>
                    <a:pt x="249" y="106"/>
                    <a:pt x="249" y="106"/>
                    <a:pt x="249" y="106"/>
                  </a:cubicBezTo>
                  <a:cubicBezTo>
                    <a:pt x="251" y="111"/>
                    <a:pt x="252" y="116"/>
                    <a:pt x="250" y="121"/>
                  </a:cubicBezTo>
                  <a:cubicBezTo>
                    <a:pt x="249" y="127"/>
                    <a:pt x="245" y="133"/>
                    <a:pt x="239" y="137"/>
                  </a:cubicBezTo>
                  <a:cubicBezTo>
                    <a:pt x="238" y="137"/>
                    <a:pt x="238" y="137"/>
                    <a:pt x="237" y="137"/>
                  </a:cubicBezTo>
                  <a:cubicBezTo>
                    <a:pt x="231" y="140"/>
                    <a:pt x="225" y="140"/>
                    <a:pt x="220" y="138"/>
                  </a:cubicBezTo>
                  <a:cubicBezTo>
                    <a:pt x="219" y="138"/>
                    <a:pt x="218" y="137"/>
                    <a:pt x="217" y="137"/>
                  </a:cubicBezTo>
                  <a:cubicBezTo>
                    <a:pt x="215" y="136"/>
                    <a:pt x="212" y="134"/>
                    <a:pt x="210" y="132"/>
                  </a:cubicBezTo>
                  <a:cubicBezTo>
                    <a:pt x="209" y="130"/>
                    <a:pt x="207" y="129"/>
                    <a:pt x="206" y="127"/>
                  </a:cubicBezTo>
                  <a:cubicBezTo>
                    <a:pt x="206" y="126"/>
                    <a:pt x="206" y="126"/>
                    <a:pt x="206" y="125"/>
                  </a:cubicBezTo>
                  <a:cubicBezTo>
                    <a:pt x="204" y="121"/>
                    <a:pt x="203" y="117"/>
                    <a:pt x="204" y="112"/>
                  </a:cubicBezTo>
                  <a:cubicBezTo>
                    <a:pt x="204" y="111"/>
                    <a:pt x="205" y="109"/>
                    <a:pt x="205" y="107"/>
                  </a:cubicBezTo>
                  <a:cubicBezTo>
                    <a:pt x="206" y="106"/>
                    <a:pt x="207" y="104"/>
                    <a:pt x="208" y="103"/>
                  </a:cubicBezTo>
                  <a:cubicBezTo>
                    <a:pt x="208" y="102"/>
                    <a:pt x="208" y="101"/>
                    <a:pt x="208" y="101"/>
                  </a:cubicBezTo>
                  <a:cubicBezTo>
                    <a:pt x="208" y="66"/>
                    <a:pt x="237" y="39"/>
                    <a:pt x="271" y="39"/>
                  </a:cubicBezTo>
                  <a:cubicBezTo>
                    <a:pt x="281" y="39"/>
                    <a:pt x="290" y="42"/>
                    <a:pt x="298" y="46"/>
                  </a:cubicBezTo>
                  <a:cubicBezTo>
                    <a:pt x="303" y="35"/>
                    <a:pt x="307" y="24"/>
                    <a:pt x="309" y="12"/>
                  </a:cubicBezTo>
                  <a:cubicBezTo>
                    <a:pt x="281" y="0"/>
                    <a:pt x="281" y="0"/>
                    <a:pt x="281" y="0"/>
                  </a:cubicBezTo>
                  <a:cubicBezTo>
                    <a:pt x="273" y="0"/>
                    <a:pt x="273" y="0"/>
                    <a:pt x="273" y="0"/>
                  </a:cubicBezTo>
                  <a:cubicBezTo>
                    <a:pt x="273" y="1"/>
                    <a:pt x="272" y="2"/>
                    <a:pt x="271" y="3"/>
                  </a:cubicBezTo>
                  <a:cubicBezTo>
                    <a:pt x="253" y="27"/>
                    <a:pt x="220" y="44"/>
                    <a:pt x="193" y="44"/>
                  </a:cubicBezTo>
                  <a:cubicBezTo>
                    <a:pt x="166" y="44"/>
                    <a:pt x="133" y="26"/>
                    <a:pt x="113" y="0"/>
                  </a:cubicBezTo>
                  <a:cubicBezTo>
                    <a:pt x="106" y="0"/>
                    <a:pt x="106" y="0"/>
                    <a:pt x="106" y="0"/>
                  </a:cubicBezTo>
                  <a:cubicBezTo>
                    <a:pt x="86" y="8"/>
                    <a:pt x="86" y="8"/>
                    <a:pt x="86" y="8"/>
                  </a:cubicBezTo>
                  <a:cubicBezTo>
                    <a:pt x="80" y="11"/>
                    <a:pt x="80" y="11"/>
                    <a:pt x="80" y="11"/>
                  </a:cubicBezTo>
                  <a:cubicBezTo>
                    <a:pt x="88" y="31"/>
                    <a:pt x="99" y="49"/>
                    <a:pt x="114" y="64"/>
                  </a:cubicBezTo>
                  <a:cubicBezTo>
                    <a:pt x="120" y="58"/>
                    <a:pt x="128" y="55"/>
                    <a:pt x="136" y="55"/>
                  </a:cubicBezTo>
                  <a:cubicBezTo>
                    <a:pt x="155" y="55"/>
                    <a:pt x="170" y="70"/>
                    <a:pt x="170" y="88"/>
                  </a:cubicBezTo>
                  <a:cubicBezTo>
                    <a:pt x="170" y="92"/>
                    <a:pt x="169" y="96"/>
                    <a:pt x="168" y="99"/>
                  </a:cubicBezTo>
                  <a:cubicBezTo>
                    <a:pt x="167" y="104"/>
                    <a:pt x="164" y="108"/>
                    <a:pt x="161" y="111"/>
                  </a:cubicBezTo>
                  <a:cubicBezTo>
                    <a:pt x="155" y="118"/>
                    <a:pt x="146" y="122"/>
                    <a:pt x="136" y="122"/>
                  </a:cubicBezTo>
                  <a:cubicBezTo>
                    <a:pt x="118" y="122"/>
                    <a:pt x="103" y="107"/>
                    <a:pt x="103" y="88"/>
                  </a:cubicBezTo>
                  <a:cubicBezTo>
                    <a:pt x="103" y="84"/>
                    <a:pt x="104" y="79"/>
                    <a:pt x="106" y="75"/>
                  </a:cubicBezTo>
                  <a:cubicBezTo>
                    <a:pt x="89" y="59"/>
                    <a:pt x="76" y="39"/>
                    <a:pt x="68" y="16"/>
                  </a:cubicBezTo>
                  <a:cubicBezTo>
                    <a:pt x="38" y="29"/>
                    <a:pt x="38" y="29"/>
                    <a:pt x="38" y="29"/>
                  </a:cubicBezTo>
                  <a:cubicBezTo>
                    <a:pt x="38" y="29"/>
                    <a:pt x="38" y="29"/>
                    <a:pt x="38" y="29"/>
                  </a:cubicBezTo>
                  <a:cubicBezTo>
                    <a:pt x="27" y="34"/>
                    <a:pt x="16" y="39"/>
                    <a:pt x="5" y="45"/>
                  </a:cubicBezTo>
                  <a:cubicBezTo>
                    <a:pt x="5" y="45"/>
                    <a:pt x="0" y="114"/>
                    <a:pt x="5" y="128"/>
                  </a:cubicBezTo>
                  <a:cubicBezTo>
                    <a:pt x="5" y="128"/>
                    <a:pt x="76" y="197"/>
                    <a:pt x="190" y="197"/>
                  </a:cubicBezTo>
                  <a:cubicBezTo>
                    <a:pt x="196" y="197"/>
                    <a:pt x="196" y="197"/>
                    <a:pt x="196" y="197"/>
                  </a:cubicBezTo>
                  <a:cubicBezTo>
                    <a:pt x="311" y="197"/>
                    <a:pt x="381" y="128"/>
                    <a:pt x="381" y="128"/>
                  </a:cubicBezTo>
                  <a:cubicBezTo>
                    <a:pt x="387" y="114"/>
                    <a:pt x="381" y="45"/>
                    <a:pt x="381" y="45"/>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it-IT"/>
            </a:p>
          </p:txBody>
        </p:sp>
        <p:sp>
          <p:nvSpPr>
            <p:cNvPr id="49" name="Freeform 73">
              <a:extLst>
                <a:ext uri="{FF2B5EF4-FFF2-40B4-BE49-F238E27FC236}">
                  <a16:creationId xmlns:a16="http://schemas.microsoft.com/office/drawing/2014/main" id="{F338D52C-08E1-4943-95CC-67BBBFF73A87}"/>
                </a:ext>
              </a:extLst>
            </p:cNvPr>
            <p:cNvSpPr>
              <a:spLocks/>
            </p:cNvSpPr>
            <p:nvPr/>
          </p:nvSpPr>
          <p:spPr bwMode="auto">
            <a:xfrm>
              <a:off x="10561638" y="757238"/>
              <a:ext cx="668338" cy="806450"/>
            </a:xfrm>
            <a:custGeom>
              <a:avLst/>
              <a:gdLst>
                <a:gd name="T0" fmla="*/ 89 w 178"/>
                <a:gd name="T1" fmla="*/ 215 h 215"/>
                <a:gd name="T2" fmla="*/ 153 w 178"/>
                <a:gd name="T3" fmla="*/ 181 h 215"/>
                <a:gd name="T4" fmla="*/ 178 w 178"/>
                <a:gd name="T5" fmla="*/ 89 h 215"/>
                <a:gd name="T6" fmla="*/ 89 w 178"/>
                <a:gd name="T7" fmla="*/ 0 h 215"/>
                <a:gd name="T8" fmla="*/ 0 w 178"/>
                <a:gd name="T9" fmla="*/ 89 h 215"/>
                <a:gd name="T10" fmla="*/ 22 w 178"/>
                <a:gd name="T11" fmla="*/ 176 h 215"/>
                <a:gd name="T12" fmla="*/ 89 w 178"/>
                <a:gd name="T13" fmla="*/ 215 h 215"/>
              </a:gdLst>
              <a:ahLst/>
              <a:cxnLst>
                <a:cxn ang="0">
                  <a:pos x="T0" y="T1"/>
                </a:cxn>
                <a:cxn ang="0">
                  <a:pos x="T2" y="T3"/>
                </a:cxn>
                <a:cxn ang="0">
                  <a:pos x="T4" y="T5"/>
                </a:cxn>
                <a:cxn ang="0">
                  <a:pos x="T6" y="T7"/>
                </a:cxn>
                <a:cxn ang="0">
                  <a:pos x="T8" y="T9"/>
                </a:cxn>
                <a:cxn ang="0">
                  <a:pos x="T10" y="T11"/>
                </a:cxn>
                <a:cxn ang="0">
                  <a:pos x="T12" y="T13"/>
                </a:cxn>
              </a:cxnLst>
              <a:rect l="0" t="0" r="r" b="b"/>
              <a:pathLst>
                <a:path w="178" h="215">
                  <a:moveTo>
                    <a:pt x="89" y="215"/>
                  </a:moveTo>
                  <a:cubicBezTo>
                    <a:pt x="110" y="215"/>
                    <a:pt x="138" y="201"/>
                    <a:pt x="153" y="181"/>
                  </a:cubicBezTo>
                  <a:cubicBezTo>
                    <a:pt x="173" y="154"/>
                    <a:pt x="178" y="117"/>
                    <a:pt x="178" y="89"/>
                  </a:cubicBezTo>
                  <a:cubicBezTo>
                    <a:pt x="178" y="40"/>
                    <a:pt x="139" y="0"/>
                    <a:pt x="89" y="0"/>
                  </a:cubicBezTo>
                  <a:cubicBezTo>
                    <a:pt x="40" y="0"/>
                    <a:pt x="0" y="40"/>
                    <a:pt x="0" y="89"/>
                  </a:cubicBezTo>
                  <a:cubicBezTo>
                    <a:pt x="0" y="116"/>
                    <a:pt x="4" y="150"/>
                    <a:pt x="22" y="176"/>
                  </a:cubicBezTo>
                  <a:cubicBezTo>
                    <a:pt x="38" y="199"/>
                    <a:pt x="67" y="215"/>
                    <a:pt x="89" y="215"/>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it-IT"/>
            </a:p>
          </p:txBody>
        </p:sp>
      </p:grpSp>
      <p:sp>
        <p:nvSpPr>
          <p:cNvPr id="28" name="Rectangle 27"/>
          <p:cNvSpPr/>
          <p:nvPr/>
        </p:nvSpPr>
        <p:spPr>
          <a:xfrm>
            <a:off x="313509" y="6303481"/>
            <a:ext cx="896982" cy="4108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32562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313509" y="6303481"/>
            <a:ext cx="896982" cy="4108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2"/>
          </p:nvPr>
        </p:nvSpPr>
        <p:spPr/>
        <p:txBody>
          <a:bodyPr/>
          <a:lstStyle/>
          <a:p>
            <a:fld id="{00E6A5BD-C011-4A45-AA3A-201790FB7F2B}" type="slidenum">
              <a:rPr lang="en-CA" smtClean="0"/>
              <a:pPr/>
              <a:t>69</a:t>
            </a:fld>
            <a:endParaRPr lang="en-CA" dirty="0"/>
          </a:p>
        </p:txBody>
      </p:sp>
      <p:sp>
        <p:nvSpPr>
          <p:cNvPr id="5" name="Title 4"/>
          <p:cNvSpPr>
            <a:spLocks noGrp="1"/>
          </p:cNvSpPr>
          <p:nvPr>
            <p:ph type="title"/>
          </p:nvPr>
        </p:nvSpPr>
        <p:spPr/>
        <p:txBody>
          <a:bodyPr/>
          <a:lstStyle/>
          <a:p>
            <a:r>
              <a:rPr lang="en-US" dirty="0"/>
              <a:t>Our Approach</a:t>
            </a:r>
          </a:p>
        </p:txBody>
      </p:sp>
      <p:pic>
        <p:nvPicPr>
          <p:cNvPr id="6" name="Picture 5"/>
          <p:cNvPicPr>
            <a:picLocks noChangeAspect="1"/>
          </p:cNvPicPr>
          <p:nvPr/>
        </p:nvPicPr>
        <p:blipFill>
          <a:blip r:embed="rId2"/>
          <a:stretch>
            <a:fillRect/>
          </a:stretch>
        </p:blipFill>
        <p:spPr>
          <a:xfrm>
            <a:off x="1123406" y="1488624"/>
            <a:ext cx="9542232" cy="5126718"/>
          </a:xfrm>
          <a:prstGeom prst="rect">
            <a:avLst/>
          </a:prstGeom>
        </p:spPr>
      </p:pic>
      <p:sp>
        <p:nvSpPr>
          <p:cNvPr id="7" name="TextBox 6"/>
          <p:cNvSpPr txBox="1"/>
          <p:nvPr/>
        </p:nvSpPr>
        <p:spPr>
          <a:xfrm>
            <a:off x="8869680" y="6293962"/>
            <a:ext cx="1308115" cy="276999"/>
          </a:xfrm>
          <a:prstGeom prst="rect">
            <a:avLst/>
          </a:prstGeom>
          <a:noFill/>
        </p:spPr>
        <p:txBody>
          <a:bodyPr wrap="none" lIns="0" tIns="0" rIns="0" bIns="0" rtlCol="0">
            <a:spAutoFit/>
          </a:bodyPr>
          <a:lstStyle/>
          <a:p>
            <a:r>
              <a:rPr lang="en-US" dirty="0" err="1">
                <a:solidFill>
                  <a:schemeClr val="bg1"/>
                </a:solidFill>
              </a:rPr>
              <a:t>Azeem</a:t>
            </a:r>
            <a:r>
              <a:rPr lang="en-US" dirty="0">
                <a:solidFill>
                  <a:schemeClr val="bg1"/>
                </a:solidFill>
              </a:rPr>
              <a:t> </a:t>
            </a:r>
            <a:r>
              <a:rPr lang="en-US" dirty="0" err="1">
                <a:solidFill>
                  <a:schemeClr val="bg1"/>
                </a:solidFill>
              </a:rPr>
              <a:t>Alhar</a:t>
            </a:r>
            <a:endParaRPr lang="en-US" dirty="0">
              <a:solidFill>
                <a:schemeClr val="bg1"/>
              </a:solidFill>
            </a:endParaRPr>
          </a:p>
        </p:txBody>
      </p:sp>
    </p:spTree>
    <p:extLst>
      <p:ext uri="{BB962C8B-B14F-4D97-AF65-F5344CB8AC3E}">
        <p14:creationId xmlns:p14="http://schemas.microsoft.com/office/powerpoint/2010/main" val="3238402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p:cNvSpPr>
            <a:spLocks noGrp="1"/>
          </p:cNvSpPr>
          <p:nvPr>
            <p:ph type="title"/>
          </p:nvPr>
        </p:nvSpPr>
        <p:spPr/>
        <p:txBody>
          <a:bodyPr/>
          <a:lstStyle/>
          <a:p>
            <a:r>
              <a:rPr lang="en-US" dirty="0"/>
              <a:t>Air Traffic Control vs. Capacity Command Center</a:t>
            </a:r>
          </a:p>
        </p:txBody>
      </p:sp>
      <p:sp>
        <p:nvSpPr>
          <p:cNvPr id="55" name="Slide Number Placeholder 54"/>
          <p:cNvSpPr>
            <a:spLocks noGrp="1"/>
          </p:cNvSpPr>
          <p:nvPr>
            <p:ph type="sldNum" sz="quarter" idx="12"/>
          </p:nvPr>
        </p:nvSpPr>
        <p:spPr/>
        <p:txBody>
          <a:bodyPr/>
          <a:lstStyle/>
          <a:p>
            <a:fld id="{00E6A5BD-C011-4A45-AA3A-201790FB7F2B}" type="slidenum">
              <a:rPr lang="en-CA" smtClean="0"/>
              <a:pPr/>
              <a:t>7</a:t>
            </a:fld>
            <a:endParaRPr lang="en-CA" dirty="0"/>
          </a:p>
        </p:txBody>
      </p:sp>
      <p:sp>
        <p:nvSpPr>
          <p:cNvPr id="11" name="Text Placeholder 2"/>
          <p:cNvSpPr txBox="1">
            <a:spLocks/>
          </p:cNvSpPr>
          <p:nvPr/>
        </p:nvSpPr>
        <p:spPr>
          <a:xfrm>
            <a:off x="495300" y="1524046"/>
            <a:ext cx="5398744" cy="411480"/>
          </a:xfrm>
          <a:prstGeom prst="rect">
            <a:avLst/>
          </a:prstGeom>
          <a:solidFill>
            <a:srgbClr val="1F497D"/>
          </a:solidFill>
        </p:spPr>
        <p:txBody>
          <a:bodyPr lIns="0" rIns="0" bIns="45720" anchor="ctr"/>
          <a:lstStyle>
            <a:lvl1pPr marL="173038" indent="0" algn="l" defTabSz="914400" rtl="0" eaLnBrk="1" latinLnBrk="0" hangingPunct="1">
              <a:lnSpc>
                <a:spcPct val="95000"/>
              </a:lnSpc>
              <a:spcBef>
                <a:spcPts val="0"/>
              </a:spcBef>
              <a:spcAft>
                <a:spcPts val="0"/>
              </a:spcAft>
              <a:buFont typeface="Arial" panose="020B0604020202020204" pitchFamily="34" charset="0"/>
              <a:buNone/>
              <a:defRPr sz="1800" b="0" kern="1200">
                <a:solidFill>
                  <a:schemeClr val="bg1"/>
                </a:solidFill>
                <a:latin typeface="+mn-lt"/>
                <a:ea typeface="+mn-ea"/>
                <a:cs typeface="+mn-cs"/>
              </a:defRPr>
            </a:lvl1pPr>
            <a:lvl2pPr marL="457200" indent="0" algn="l" defTabSz="914400" rtl="0" eaLnBrk="1" latinLnBrk="0" hangingPunct="1">
              <a:lnSpc>
                <a:spcPct val="95000"/>
              </a:lnSpc>
              <a:spcBef>
                <a:spcPts val="700"/>
              </a:spcBef>
              <a:spcAft>
                <a:spcPts val="0"/>
              </a:spcAft>
              <a:buFont typeface="Arial" panose="020B0604020202020204" pitchFamily="34" charset="0"/>
              <a:buNone/>
              <a:defRPr sz="2000" b="1" kern="1200">
                <a:solidFill>
                  <a:schemeClr val="accent2"/>
                </a:solidFill>
                <a:latin typeface="+mn-lt"/>
                <a:ea typeface="+mn-ea"/>
                <a:cs typeface="+mn-cs"/>
              </a:defRPr>
            </a:lvl2pPr>
            <a:lvl3pPr marL="914400" indent="0" algn="l" defTabSz="914400" rtl="0" eaLnBrk="1" latinLnBrk="0" hangingPunct="1">
              <a:lnSpc>
                <a:spcPct val="95000"/>
              </a:lnSpc>
              <a:spcBef>
                <a:spcPts val="600"/>
              </a:spcBef>
              <a:spcAft>
                <a:spcPts val="0"/>
              </a:spcAft>
              <a:buSzPct val="100000"/>
              <a:buFontTx/>
              <a:buNone/>
              <a:defRPr sz="1800" b="1" kern="1200">
                <a:solidFill>
                  <a:schemeClr val="accent2"/>
                </a:solidFill>
                <a:latin typeface="+mn-lt"/>
                <a:ea typeface="+mn-ea"/>
                <a:cs typeface="+mn-cs"/>
              </a:defRPr>
            </a:lvl3pPr>
            <a:lvl4pPr marL="1371600" indent="0" algn="l" defTabSz="914400" rtl="0" eaLnBrk="1" latinLnBrk="0" hangingPunct="1">
              <a:lnSpc>
                <a:spcPct val="95000"/>
              </a:lnSpc>
              <a:spcBef>
                <a:spcPts val="600"/>
              </a:spcBef>
              <a:spcAft>
                <a:spcPts val="0"/>
              </a:spcAft>
              <a:buFont typeface="Arial" panose="020B0604020202020204" pitchFamily="34" charset="0"/>
              <a:buNone/>
              <a:defRPr sz="1600" b="1" kern="1200">
                <a:solidFill>
                  <a:schemeClr val="accent2"/>
                </a:solidFill>
                <a:latin typeface="+mn-lt"/>
                <a:ea typeface="+mn-ea"/>
                <a:cs typeface="+mn-cs"/>
              </a:defRPr>
            </a:lvl4pPr>
            <a:lvl5pPr marL="1828800" indent="0" algn="l" defTabSz="914400" rtl="0" eaLnBrk="1" latinLnBrk="0" hangingPunct="1">
              <a:lnSpc>
                <a:spcPct val="95000"/>
              </a:lnSpc>
              <a:spcBef>
                <a:spcPts val="600"/>
              </a:spcBef>
              <a:spcAft>
                <a:spcPts val="0"/>
              </a:spcAft>
              <a:buClr>
                <a:schemeClr val="tx1"/>
              </a:buClr>
              <a:buSzPct val="100000"/>
              <a:buFontTx/>
              <a:buNone/>
              <a:defRPr sz="1600" b="1" kern="1200">
                <a:solidFill>
                  <a:schemeClr val="accent2"/>
                </a:solidFill>
                <a:latin typeface="+mn-lt"/>
                <a:ea typeface="+mn-ea"/>
                <a:cs typeface="+mn-cs"/>
              </a:defRPr>
            </a:lvl5pPr>
            <a:lvl6pPr marL="2286000" indent="0" algn="l" defTabSz="914400" rtl="0" eaLnBrk="1" latinLnBrk="0" hangingPunct="1">
              <a:lnSpc>
                <a:spcPct val="99000"/>
              </a:lnSpc>
              <a:spcBef>
                <a:spcPts val="0"/>
              </a:spcBef>
              <a:buSzPct val="91000"/>
              <a:buFontTx/>
              <a:buNone/>
              <a:defRPr sz="1600" b="1" kern="1200">
                <a:solidFill>
                  <a:schemeClr val="accent2"/>
                </a:solidFill>
                <a:latin typeface="+mn-lt"/>
                <a:ea typeface="+mn-ea"/>
                <a:cs typeface="+mn-cs"/>
              </a:defRPr>
            </a:lvl6pPr>
            <a:lvl7pPr marL="2743200" indent="0" algn="l" defTabSz="914400" rtl="0" eaLnBrk="1" latinLnBrk="0" hangingPunct="1">
              <a:lnSpc>
                <a:spcPct val="99000"/>
              </a:lnSpc>
              <a:spcBef>
                <a:spcPts val="900"/>
              </a:spcBef>
              <a:buSzPct val="91000"/>
              <a:buFontTx/>
              <a:buNone/>
              <a:defRPr sz="1600" b="1" kern="1200">
                <a:solidFill>
                  <a:schemeClr val="accent2"/>
                </a:solidFill>
                <a:latin typeface="+mn-lt"/>
                <a:ea typeface="+mn-ea"/>
                <a:cs typeface="+mn-cs"/>
              </a:defRPr>
            </a:lvl7pPr>
            <a:lvl8pPr marL="3200400" indent="0" algn="l" defTabSz="914400" rtl="0" eaLnBrk="1" latinLnBrk="0" hangingPunct="1">
              <a:lnSpc>
                <a:spcPct val="99000"/>
              </a:lnSpc>
              <a:spcBef>
                <a:spcPts val="0"/>
              </a:spcBef>
              <a:buSzPct val="91000"/>
              <a:buFontTx/>
              <a:buNone/>
              <a:defRPr sz="1600" b="1" kern="1200">
                <a:solidFill>
                  <a:schemeClr val="accent2"/>
                </a:solidFill>
                <a:latin typeface="+mn-lt"/>
                <a:ea typeface="+mn-ea"/>
                <a:cs typeface="+mn-cs"/>
              </a:defRPr>
            </a:lvl8pPr>
            <a:lvl9pPr marL="3657600" indent="0" algn="l" defTabSz="914400" rtl="0" eaLnBrk="1" latinLnBrk="0" hangingPunct="1">
              <a:lnSpc>
                <a:spcPct val="99000"/>
              </a:lnSpc>
              <a:spcBef>
                <a:spcPts val="900"/>
              </a:spcBef>
              <a:buSzPct val="91000"/>
              <a:buFontTx/>
              <a:buNone/>
              <a:defRPr sz="1600" b="1" i="1" kern="1200">
                <a:solidFill>
                  <a:schemeClr val="accent2"/>
                </a:solidFill>
                <a:latin typeface="+mn-lt"/>
                <a:ea typeface="+mn-ea"/>
                <a:cs typeface="+mn-cs"/>
              </a:defRPr>
            </a:lvl9pPr>
          </a:lstStyle>
          <a:p>
            <a:r>
              <a:rPr lang="en-US" sz="2200" b="1" dirty="0"/>
              <a:t>Air Traffic Control</a:t>
            </a:r>
          </a:p>
        </p:txBody>
      </p:sp>
      <p:sp>
        <p:nvSpPr>
          <p:cNvPr id="12" name="Content Placeholder 3"/>
          <p:cNvSpPr txBox="1">
            <a:spLocks/>
          </p:cNvSpPr>
          <p:nvPr/>
        </p:nvSpPr>
        <p:spPr>
          <a:xfrm>
            <a:off x="443048" y="2210491"/>
            <a:ext cx="4945171" cy="3835442"/>
          </a:xfrm>
          <a:prstGeom prst="rect">
            <a:avLst/>
          </a:prstGeom>
        </p:spPr>
        <p:txBody>
          <a:bodyPr vert="horz" lIns="0" tIns="0" rIns="0" bIns="0" numCol="2" spcCol="228600" rtlCol="0">
            <a:noAutofit/>
          </a:bodyPr>
          <a:lstStyle>
            <a:lvl1pPr marL="0" indent="0" algn="l" defTabSz="914400" rtl="0" eaLnBrk="1" latinLnBrk="0" hangingPunct="1">
              <a:lnSpc>
                <a:spcPct val="95000"/>
              </a:lnSpc>
              <a:spcBef>
                <a:spcPts val="1200"/>
              </a:spcBef>
              <a:spcAft>
                <a:spcPts val="0"/>
              </a:spcAft>
              <a:buFont typeface="Arial" panose="020B0604020202020204" pitchFamily="34" charset="0"/>
              <a:buNone/>
              <a:defRPr lang="en-US" sz="1800" kern="1200" dirty="0">
                <a:solidFill>
                  <a:schemeClr val="accent2"/>
                </a:solidFill>
                <a:latin typeface="+mn-lt"/>
                <a:ea typeface="+mn-ea"/>
                <a:cs typeface="+mn-cs"/>
              </a:defRPr>
            </a:lvl1pPr>
            <a:lvl2pPr marL="219456" indent="-168275" algn="l" defTabSz="914400" rtl="0" eaLnBrk="1" latinLnBrk="0" hangingPunct="1">
              <a:lnSpc>
                <a:spcPct val="95000"/>
              </a:lnSpc>
              <a:spcBef>
                <a:spcPts val="700"/>
              </a:spcBef>
              <a:spcAft>
                <a:spcPts val="0"/>
              </a:spcAft>
              <a:buFont typeface="Arial" panose="020B0604020202020204" pitchFamily="34" charset="0"/>
              <a:buChar char="•"/>
              <a:defRPr sz="2400" kern="1200">
                <a:solidFill>
                  <a:schemeClr val="accent2"/>
                </a:solidFill>
                <a:latin typeface="+mn-lt"/>
                <a:ea typeface="+mn-ea"/>
                <a:cs typeface="+mn-cs"/>
              </a:defRPr>
            </a:lvl2pPr>
            <a:lvl3pPr marL="461963" indent="-192024" algn="l" defTabSz="914400" rtl="0" eaLnBrk="1" latinLnBrk="0" hangingPunct="1">
              <a:lnSpc>
                <a:spcPct val="95000"/>
              </a:lnSpc>
              <a:spcBef>
                <a:spcPts val="600"/>
              </a:spcBef>
              <a:spcAft>
                <a:spcPts val="0"/>
              </a:spcAft>
              <a:buSzPct val="100000"/>
              <a:buFontTx/>
              <a:buChar char="–"/>
              <a:defRPr sz="2000" kern="1200">
                <a:solidFill>
                  <a:schemeClr val="accent2"/>
                </a:solidFill>
                <a:latin typeface="+mn-lt"/>
                <a:ea typeface="+mn-ea"/>
                <a:cs typeface="+mn-cs"/>
              </a:defRPr>
            </a:lvl3pPr>
            <a:lvl4pPr marL="682625" indent="-173038" algn="l" defTabSz="914400" rtl="0" eaLnBrk="1" latinLnBrk="0" hangingPunct="1">
              <a:lnSpc>
                <a:spcPct val="95000"/>
              </a:lnSpc>
              <a:spcBef>
                <a:spcPts val="600"/>
              </a:spcBef>
              <a:spcAft>
                <a:spcPts val="0"/>
              </a:spcAft>
              <a:buFont typeface="Arial" panose="020B0604020202020204" pitchFamily="34" charset="0"/>
              <a:buChar char="•"/>
              <a:defRPr sz="1600" kern="1200">
                <a:solidFill>
                  <a:schemeClr val="accent2"/>
                </a:solidFill>
                <a:latin typeface="+mn-lt"/>
                <a:ea typeface="+mn-ea"/>
                <a:cs typeface="+mn-cs"/>
              </a:defRPr>
            </a:lvl4pPr>
            <a:lvl5pPr marL="914400" indent="-173038" algn="l" defTabSz="914400" rtl="0" eaLnBrk="1" latinLnBrk="0" hangingPunct="1">
              <a:lnSpc>
                <a:spcPct val="95000"/>
              </a:lnSpc>
              <a:spcBef>
                <a:spcPts val="600"/>
              </a:spcBef>
              <a:spcAft>
                <a:spcPts val="0"/>
              </a:spcAft>
              <a:buClr>
                <a:schemeClr val="tx1"/>
              </a:buClr>
              <a:buSzPct val="100000"/>
              <a:buFontTx/>
              <a:buChar char="–"/>
              <a:defRPr sz="1400" kern="1200">
                <a:solidFill>
                  <a:schemeClr val="accent2"/>
                </a:solidFill>
                <a:latin typeface="+mn-lt"/>
                <a:ea typeface="+mn-ea"/>
                <a:cs typeface="+mn-cs"/>
              </a:defRPr>
            </a:lvl5pPr>
            <a:lvl6pPr marL="192024" indent="0" algn="l" defTabSz="914400" rtl="0" eaLnBrk="1" latinLnBrk="0" hangingPunct="1">
              <a:lnSpc>
                <a:spcPct val="99000"/>
              </a:lnSpc>
              <a:spcBef>
                <a:spcPts val="0"/>
              </a:spcBef>
              <a:buSzPct val="91000"/>
              <a:buFontTx/>
              <a:buNone/>
              <a:defRPr sz="1800" kern="1200">
                <a:solidFill>
                  <a:schemeClr val="accent2"/>
                </a:solidFill>
                <a:latin typeface="+mn-lt"/>
                <a:ea typeface="+mn-ea"/>
                <a:cs typeface="+mn-cs"/>
              </a:defRPr>
            </a:lvl6pPr>
            <a:lvl7pPr marL="0" indent="0" algn="l" defTabSz="914400" rtl="0" eaLnBrk="1" latinLnBrk="0" hangingPunct="1">
              <a:lnSpc>
                <a:spcPct val="99000"/>
              </a:lnSpc>
              <a:spcBef>
                <a:spcPts val="900"/>
              </a:spcBef>
              <a:buSzPct val="91000"/>
              <a:buFontTx/>
              <a:buNone/>
              <a:defRPr sz="1800" b="1" kern="1200">
                <a:solidFill>
                  <a:schemeClr val="accent2"/>
                </a:solidFill>
                <a:latin typeface="+mn-lt"/>
                <a:ea typeface="+mn-ea"/>
                <a:cs typeface="+mn-cs"/>
              </a:defRPr>
            </a:lvl7pPr>
            <a:lvl8pPr marL="0" indent="0" algn="l" defTabSz="914400" rtl="0" eaLnBrk="1" latinLnBrk="0" hangingPunct="1">
              <a:lnSpc>
                <a:spcPct val="99000"/>
              </a:lnSpc>
              <a:spcBef>
                <a:spcPts val="0"/>
              </a:spcBef>
              <a:buSzPct val="91000"/>
              <a:buFontTx/>
              <a:buNone/>
              <a:defRPr sz="1800" kern="1200">
                <a:solidFill>
                  <a:schemeClr val="accent2"/>
                </a:solidFill>
                <a:latin typeface="+mn-lt"/>
                <a:ea typeface="+mn-ea"/>
                <a:cs typeface="+mn-cs"/>
              </a:defRPr>
            </a:lvl8pPr>
            <a:lvl9pPr marL="0" indent="0" algn="l" defTabSz="914400" rtl="0" eaLnBrk="1" latinLnBrk="0" hangingPunct="1">
              <a:lnSpc>
                <a:spcPct val="99000"/>
              </a:lnSpc>
              <a:spcBef>
                <a:spcPts val="900"/>
              </a:spcBef>
              <a:buSzPct val="91000"/>
              <a:buFontTx/>
              <a:buNone/>
              <a:defRPr sz="1800" i="1" kern="1200">
                <a:solidFill>
                  <a:schemeClr val="accent2"/>
                </a:solidFill>
                <a:latin typeface="+mn-lt"/>
                <a:ea typeface="+mn-ea"/>
                <a:cs typeface="+mn-cs"/>
              </a:defRPr>
            </a:lvl9pPr>
          </a:lstStyle>
          <a:p>
            <a:pPr lvl="1">
              <a:spcBef>
                <a:spcPts val="400"/>
              </a:spcBef>
            </a:pPr>
            <a:r>
              <a:rPr lang="en-US" sz="1800" dirty="0">
                <a:solidFill>
                  <a:schemeClr val="tx2"/>
                </a:solidFill>
              </a:rPr>
              <a:t>Fixed airspace</a:t>
            </a:r>
          </a:p>
          <a:p>
            <a:pPr marL="51181" lvl="1" indent="0">
              <a:spcBef>
                <a:spcPts val="400"/>
              </a:spcBef>
              <a:buNone/>
            </a:pPr>
            <a:endParaRPr lang="en-US" sz="500" dirty="0">
              <a:solidFill>
                <a:schemeClr val="tx2"/>
              </a:solidFill>
            </a:endParaRPr>
          </a:p>
          <a:p>
            <a:pPr lvl="1">
              <a:spcBef>
                <a:spcPts val="400"/>
              </a:spcBef>
            </a:pPr>
            <a:r>
              <a:rPr lang="en-US" sz="1800" dirty="0">
                <a:solidFill>
                  <a:schemeClr val="tx2"/>
                </a:solidFill>
              </a:rPr>
              <a:t>High utilization</a:t>
            </a:r>
          </a:p>
          <a:p>
            <a:pPr marL="51181" lvl="1" indent="0">
              <a:spcBef>
                <a:spcPts val="400"/>
              </a:spcBef>
              <a:buNone/>
            </a:pPr>
            <a:endParaRPr lang="en-US" sz="500" dirty="0">
              <a:solidFill>
                <a:schemeClr val="tx2"/>
              </a:solidFill>
            </a:endParaRPr>
          </a:p>
          <a:p>
            <a:pPr lvl="1">
              <a:spcBef>
                <a:spcPts val="400"/>
              </a:spcBef>
            </a:pPr>
            <a:r>
              <a:rPr lang="en-US" sz="1800" dirty="0">
                <a:solidFill>
                  <a:schemeClr val="tx2"/>
                </a:solidFill>
              </a:rPr>
              <a:t>Arrival/Depart Peaks</a:t>
            </a:r>
          </a:p>
          <a:p>
            <a:pPr lvl="1">
              <a:spcBef>
                <a:spcPts val="400"/>
              </a:spcBef>
            </a:pPr>
            <a:endParaRPr lang="en-US" sz="500" dirty="0">
              <a:solidFill>
                <a:schemeClr val="tx2"/>
              </a:solidFill>
            </a:endParaRPr>
          </a:p>
          <a:p>
            <a:pPr lvl="1">
              <a:spcBef>
                <a:spcPts val="400"/>
              </a:spcBef>
            </a:pPr>
            <a:r>
              <a:rPr lang="en-US" sz="1800" dirty="0">
                <a:solidFill>
                  <a:schemeClr val="tx2"/>
                </a:solidFill>
              </a:rPr>
              <a:t>Types of plane</a:t>
            </a:r>
          </a:p>
          <a:p>
            <a:pPr lvl="1">
              <a:spcBef>
                <a:spcPts val="400"/>
              </a:spcBef>
            </a:pPr>
            <a:endParaRPr lang="en-US" sz="500" dirty="0">
              <a:solidFill>
                <a:schemeClr val="tx2"/>
              </a:solidFill>
            </a:endParaRPr>
          </a:p>
          <a:p>
            <a:pPr lvl="1">
              <a:spcBef>
                <a:spcPts val="400"/>
              </a:spcBef>
            </a:pPr>
            <a:r>
              <a:rPr lang="en-US" sz="1800" dirty="0">
                <a:solidFill>
                  <a:schemeClr val="tx2"/>
                </a:solidFill>
              </a:rPr>
              <a:t>Pilot compliance</a:t>
            </a:r>
          </a:p>
          <a:p>
            <a:pPr marL="51181" lvl="1" indent="0">
              <a:spcBef>
                <a:spcPts val="400"/>
              </a:spcBef>
              <a:buNone/>
            </a:pPr>
            <a:endParaRPr lang="en-US" sz="500" dirty="0">
              <a:solidFill>
                <a:schemeClr val="tx2"/>
              </a:solidFill>
            </a:endParaRPr>
          </a:p>
          <a:p>
            <a:pPr lvl="1">
              <a:spcBef>
                <a:spcPts val="400"/>
              </a:spcBef>
            </a:pPr>
            <a:r>
              <a:rPr lang="en-US" sz="1800" dirty="0">
                <a:solidFill>
                  <a:schemeClr val="tx2"/>
                </a:solidFill>
              </a:rPr>
              <a:t>Emergencies</a:t>
            </a:r>
          </a:p>
          <a:p>
            <a:pPr marL="51181" lvl="1" indent="0">
              <a:spcBef>
                <a:spcPts val="400"/>
              </a:spcBef>
              <a:buNone/>
            </a:pPr>
            <a:endParaRPr lang="en-US" sz="500" dirty="0">
              <a:solidFill>
                <a:schemeClr val="tx2"/>
              </a:solidFill>
            </a:endParaRPr>
          </a:p>
          <a:p>
            <a:pPr lvl="1">
              <a:spcBef>
                <a:spcPts val="400"/>
              </a:spcBef>
            </a:pPr>
            <a:r>
              <a:rPr lang="en-US" sz="1800" dirty="0">
                <a:solidFill>
                  <a:schemeClr val="tx2"/>
                </a:solidFill>
              </a:rPr>
              <a:t>Runway capacity</a:t>
            </a:r>
          </a:p>
        </p:txBody>
      </p:sp>
      <p:sp>
        <p:nvSpPr>
          <p:cNvPr id="13" name="Text Placeholder 4"/>
          <p:cNvSpPr txBox="1">
            <a:spLocks/>
          </p:cNvSpPr>
          <p:nvPr/>
        </p:nvSpPr>
        <p:spPr>
          <a:xfrm>
            <a:off x="6312297" y="1524046"/>
            <a:ext cx="5398744" cy="411480"/>
          </a:xfrm>
          <a:prstGeom prst="rect">
            <a:avLst/>
          </a:prstGeom>
          <a:solidFill>
            <a:srgbClr val="1F497D"/>
          </a:solidFill>
        </p:spPr>
        <p:txBody>
          <a:bodyPr lIns="0" rIns="0" bIns="45720" anchor="ctr"/>
          <a:lstStyle>
            <a:lvl1pPr marL="182563" indent="0" algn="l" defTabSz="914400" rtl="0" eaLnBrk="1" latinLnBrk="0" hangingPunct="1">
              <a:lnSpc>
                <a:spcPct val="95000"/>
              </a:lnSpc>
              <a:spcBef>
                <a:spcPts val="0"/>
              </a:spcBef>
              <a:spcAft>
                <a:spcPts val="0"/>
              </a:spcAft>
              <a:buFont typeface="Arial" panose="020B0604020202020204" pitchFamily="34" charset="0"/>
              <a:buNone/>
              <a:tabLst/>
              <a:defRPr sz="1800" b="0" kern="1200">
                <a:solidFill>
                  <a:schemeClr val="bg1"/>
                </a:solidFill>
                <a:latin typeface="+mn-lt"/>
                <a:ea typeface="+mn-ea"/>
                <a:cs typeface="+mn-cs"/>
              </a:defRPr>
            </a:lvl1pPr>
            <a:lvl2pPr marL="457200" indent="0" algn="l" defTabSz="914400" rtl="0" eaLnBrk="1" latinLnBrk="0" hangingPunct="1">
              <a:lnSpc>
                <a:spcPct val="95000"/>
              </a:lnSpc>
              <a:spcBef>
                <a:spcPts val="700"/>
              </a:spcBef>
              <a:spcAft>
                <a:spcPts val="0"/>
              </a:spcAft>
              <a:buFont typeface="Arial" panose="020B0604020202020204" pitchFamily="34" charset="0"/>
              <a:buNone/>
              <a:defRPr sz="2000" b="1" kern="1200">
                <a:solidFill>
                  <a:schemeClr val="accent2"/>
                </a:solidFill>
                <a:latin typeface="+mn-lt"/>
                <a:ea typeface="+mn-ea"/>
                <a:cs typeface="+mn-cs"/>
              </a:defRPr>
            </a:lvl2pPr>
            <a:lvl3pPr marL="914400" indent="0" algn="l" defTabSz="914400" rtl="0" eaLnBrk="1" latinLnBrk="0" hangingPunct="1">
              <a:lnSpc>
                <a:spcPct val="95000"/>
              </a:lnSpc>
              <a:spcBef>
                <a:spcPts val="600"/>
              </a:spcBef>
              <a:spcAft>
                <a:spcPts val="0"/>
              </a:spcAft>
              <a:buSzPct val="100000"/>
              <a:buFontTx/>
              <a:buNone/>
              <a:defRPr sz="1800" b="1" kern="1200">
                <a:solidFill>
                  <a:schemeClr val="accent2"/>
                </a:solidFill>
                <a:latin typeface="+mn-lt"/>
                <a:ea typeface="+mn-ea"/>
                <a:cs typeface="+mn-cs"/>
              </a:defRPr>
            </a:lvl3pPr>
            <a:lvl4pPr marL="1371600" indent="0" algn="l" defTabSz="914400" rtl="0" eaLnBrk="1" latinLnBrk="0" hangingPunct="1">
              <a:lnSpc>
                <a:spcPct val="95000"/>
              </a:lnSpc>
              <a:spcBef>
                <a:spcPts val="600"/>
              </a:spcBef>
              <a:spcAft>
                <a:spcPts val="0"/>
              </a:spcAft>
              <a:buFont typeface="Arial" panose="020B0604020202020204" pitchFamily="34" charset="0"/>
              <a:buNone/>
              <a:defRPr sz="1600" b="1" kern="1200">
                <a:solidFill>
                  <a:schemeClr val="accent2"/>
                </a:solidFill>
                <a:latin typeface="+mn-lt"/>
                <a:ea typeface="+mn-ea"/>
                <a:cs typeface="+mn-cs"/>
              </a:defRPr>
            </a:lvl4pPr>
            <a:lvl5pPr marL="1828800" indent="0" algn="l" defTabSz="914400" rtl="0" eaLnBrk="1" latinLnBrk="0" hangingPunct="1">
              <a:lnSpc>
                <a:spcPct val="95000"/>
              </a:lnSpc>
              <a:spcBef>
                <a:spcPts val="600"/>
              </a:spcBef>
              <a:spcAft>
                <a:spcPts val="0"/>
              </a:spcAft>
              <a:buClr>
                <a:schemeClr val="tx1"/>
              </a:buClr>
              <a:buSzPct val="100000"/>
              <a:buFontTx/>
              <a:buNone/>
              <a:defRPr sz="1600" b="1" kern="1200">
                <a:solidFill>
                  <a:schemeClr val="accent2"/>
                </a:solidFill>
                <a:latin typeface="+mn-lt"/>
                <a:ea typeface="+mn-ea"/>
                <a:cs typeface="+mn-cs"/>
              </a:defRPr>
            </a:lvl5pPr>
            <a:lvl6pPr marL="2286000" indent="0" algn="l" defTabSz="914400" rtl="0" eaLnBrk="1" latinLnBrk="0" hangingPunct="1">
              <a:lnSpc>
                <a:spcPct val="99000"/>
              </a:lnSpc>
              <a:spcBef>
                <a:spcPts val="0"/>
              </a:spcBef>
              <a:buSzPct val="91000"/>
              <a:buFontTx/>
              <a:buNone/>
              <a:defRPr sz="1600" b="1" kern="1200">
                <a:solidFill>
                  <a:schemeClr val="accent2"/>
                </a:solidFill>
                <a:latin typeface="+mn-lt"/>
                <a:ea typeface="+mn-ea"/>
                <a:cs typeface="+mn-cs"/>
              </a:defRPr>
            </a:lvl6pPr>
            <a:lvl7pPr marL="2743200" indent="0" algn="l" defTabSz="914400" rtl="0" eaLnBrk="1" latinLnBrk="0" hangingPunct="1">
              <a:lnSpc>
                <a:spcPct val="99000"/>
              </a:lnSpc>
              <a:spcBef>
                <a:spcPts val="900"/>
              </a:spcBef>
              <a:buSzPct val="91000"/>
              <a:buFontTx/>
              <a:buNone/>
              <a:defRPr sz="1600" b="1" kern="1200">
                <a:solidFill>
                  <a:schemeClr val="accent2"/>
                </a:solidFill>
                <a:latin typeface="+mn-lt"/>
                <a:ea typeface="+mn-ea"/>
                <a:cs typeface="+mn-cs"/>
              </a:defRPr>
            </a:lvl7pPr>
            <a:lvl8pPr marL="3200400" indent="0" algn="l" defTabSz="914400" rtl="0" eaLnBrk="1" latinLnBrk="0" hangingPunct="1">
              <a:lnSpc>
                <a:spcPct val="99000"/>
              </a:lnSpc>
              <a:spcBef>
                <a:spcPts val="0"/>
              </a:spcBef>
              <a:buSzPct val="91000"/>
              <a:buFontTx/>
              <a:buNone/>
              <a:defRPr sz="1600" b="1" kern="1200">
                <a:solidFill>
                  <a:schemeClr val="accent2"/>
                </a:solidFill>
                <a:latin typeface="+mn-lt"/>
                <a:ea typeface="+mn-ea"/>
                <a:cs typeface="+mn-cs"/>
              </a:defRPr>
            </a:lvl8pPr>
            <a:lvl9pPr marL="3657600" indent="0" algn="l" defTabSz="914400" rtl="0" eaLnBrk="1" latinLnBrk="0" hangingPunct="1">
              <a:lnSpc>
                <a:spcPct val="99000"/>
              </a:lnSpc>
              <a:spcBef>
                <a:spcPts val="900"/>
              </a:spcBef>
              <a:buSzPct val="91000"/>
              <a:buFontTx/>
              <a:buNone/>
              <a:defRPr sz="1600" b="1" i="1" kern="1200">
                <a:solidFill>
                  <a:schemeClr val="accent2"/>
                </a:solidFill>
                <a:latin typeface="+mn-lt"/>
                <a:ea typeface="+mn-ea"/>
                <a:cs typeface="+mn-cs"/>
              </a:defRPr>
            </a:lvl9pPr>
          </a:lstStyle>
          <a:p>
            <a:pPr marL="173038"/>
            <a:r>
              <a:rPr lang="en-US" sz="2200" b="1" dirty="0"/>
              <a:t>Capacity Command</a:t>
            </a:r>
          </a:p>
        </p:txBody>
      </p:sp>
      <p:sp>
        <p:nvSpPr>
          <p:cNvPr id="14" name="Content Placeholder 5"/>
          <p:cNvSpPr txBox="1">
            <a:spLocks/>
          </p:cNvSpPr>
          <p:nvPr/>
        </p:nvSpPr>
        <p:spPr>
          <a:xfrm>
            <a:off x="6312297" y="2228544"/>
            <a:ext cx="5019592" cy="3634235"/>
          </a:xfrm>
          <a:prstGeom prst="rect">
            <a:avLst/>
          </a:prstGeom>
        </p:spPr>
        <p:txBody>
          <a:bodyPr vert="horz" lIns="0" tIns="0" rIns="0" bIns="0" numCol="2" spcCol="228600" rtlCol="0">
            <a:noAutofit/>
          </a:bodyPr>
          <a:lstStyle>
            <a:lvl1pPr marL="0" indent="0" algn="l" defTabSz="914400" rtl="0" eaLnBrk="1" latinLnBrk="0" hangingPunct="1">
              <a:lnSpc>
                <a:spcPct val="95000"/>
              </a:lnSpc>
              <a:spcBef>
                <a:spcPts val="1200"/>
              </a:spcBef>
              <a:spcAft>
                <a:spcPts val="0"/>
              </a:spcAft>
              <a:buFont typeface="Arial" panose="020B0604020202020204" pitchFamily="34" charset="0"/>
              <a:buNone/>
              <a:defRPr lang="en-US" sz="1800" kern="1200" dirty="0">
                <a:solidFill>
                  <a:schemeClr val="accent2"/>
                </a:solidFill>
                <a:latin typeface="+mn-lt"/>
                <a:ea typeface="+mn-ea"/>
                <a:cs typeface="+mn-cs"/>
              </a:defRPr>
            </a:lvl1pPr>
            <a:lvl2pPr marL="219456" indent="-168275" algn="l" defTabSz="914400" rtl="0" eaLnBrk="1" latinLnBrk="0" hangingPunct="1">
              <a:lnSpc>
                <a:spcPct val="95000"/>
              </a:lnSpc>
              <a:spcBef>
                <a:spcPts val="700"/>
              </a:spcBef>
              <a:spcAft>
                <a:spcPts val="0"/>
              </a:spcAft>
              <a:buFont typeface="Arial" panose="020B0604020202020204" pitchFamily="34" charset="0"/>
              <a:buChar char="•"/>
              <a:defRPr sz="2400" kern="1200">
                <a:solidFill>
                  <a:schemeClr val="accent2"/>
                </a:solidFill>
                <a:latin typeface="+mn-lt"/>
                <a:ea typeface="+mn-ea"/>
                <a:cs typeface="+mn-cs"/>
              </a:defRPr>
            </a:lvl2pPr>
            <a:lvl3pPr marL="461963" indent="-192024" algn="l" defTabSz="914400" rtl="0" eaLnBrk="1" latinLnBrk="0" hangingPunct="1">
              <a:lnSpc>
                <a:spcPct val="95000"/>
              </a:lnSpc>
              <a:spcBef>
                <a:spcPts val="600"/>
              </a:spcBef>
              <a:spcAft>
                <a:spcPts val="0"/>
              </a:spcAft>
              <a:buSzPct val="100000"/>
              <a:buFontTx/>
              <a:buChar char="–"/>
              <a:defRPr sz="2000" kern="1200">
                <a:solidFill>
                  <a:schemeClr val="accent2"/>
                </a:solidFill>
                <a:latin typeface="+mn-lt"/>
                <a:ea typeface="+mn-ea"/>
                <a:cs typeface="+mn-cs"/>
              </a:defRPr>
            </a:lvl3pPr>
            <a:lvl4pPr marL="682625" indent="-173038" algn="l" defTabSz="914400" rtl="0" eaLnBrk="1" latinLnBrk="0" hangingPunct="1">
              <a:lnSpc>
                <a:spcPct val="95000"/>
              </a:lnSpc>
              <a:spcBef>
                <a:spcPts val="600"/>
              </a:spcBef>
              <a:spcAft>
                <a:spcPts val="0"/>
              </a:spcAft>
              <a:buFont typeface="Arial" panose="020B0604020202020204" pitchFamily="34" charset="0"/>
              <a:buChar char="•"/>
              <a:defRPr sz="1600" kern="1200">
                <a:solidFill>
                  <a:schemeClr val="accent2"/>
                </a:solidFill>
                <a:latin typeface="+mn-lt"/>
                <a:ea typeface="+mn-ea"/>
                <a:cs typeface="+mn-cs"/>
              </a:defRPr>
            </a:lvl4pPr>
            <a:lvl5pPr marL="914400" indent="-173038" algn="l" defTabSz="914400" rtl="0" eaLnBrk="1" latinLnBrk="0" hangingPunct="1">
              <a:lnSpc>
                <a:spcPct val="95000"/>
              </a:lnSpc>
              <a:spcBef>
                <a:spcPts val="600"/>
              </a:spcBef>
              <a:spcAft>
                <a:spcPts val="0"/>
              </a:spcAft>
              <a:buClr>
                <a:schemeClr val="tx1"/>
              </a:buClr>
              <a:buSzPct val="100000"/>
              <a:buFontTx/>
              <a:buChar char="–"/>
              <a:defRPr sz="1400" kern="1200">
                <a:solidFill>
                  <a:schemeClr val="accent2"/>
                </a:solidFill>
                <a:latin typeface="+mn-lt"/>
                <a:ea typeface="+mn-ea"/>
                <a:cs typeface="+mn-cs"/>
              </a:defRPr>
            </a:lvl5pPr>
            <a:lvl6pPr marL="192024" indent="0" algn="l" defTabSz="914400" rtl="0" eaLnBrk="1" latinLnBrk="0" hangingPunct="1">
              <a:lnSpc>
                <a:spcPct val="99000"/>
              </a:lnSpc>
              <a:spcBef>
                <a:spcPts val="0"/>
              </a:spcBef>
              <a:buSzPct val="91000"/>
              <a:buFontTx/>
              <a:buNone/>
              <a:defRPr sz="1800" kern="1200">
                <a:solidFill>
                  <a:schemeClr val="accent2"/>
                </a:solidFill>
                <a:latin typeface="+mn-lt"/>
                <a:ea typeface="+mn-ea"/>
                <a:cs typeface="+mn-cs"/>
              </a:defRPr>
            </a:lvl6pPr>
            <a:lvl7pPr marL="0" indent="0" algn="l" defTabSz="914400" rtl="0" eaLnBrk="1" latinLnBrk="0" hangingPunct="1">
              <a:lnSpc>
                <a:spcPct val="99000"/>
              </a:lnSpc>
              <a:spcBef>
                <a:spcPts val="900"/>
              </a:spcBef>
              <a:buSzPct val="91000"/>
              <a:buFontTx/>
              <a:buNone/>
              <a:defRPr sz="1800" b="1" kern="1200">
                <a:solidFill>
                  <a:schemeClr val="accent2"/>
                </a:solidFill>
                <a:latin typeface="+mn-lt"/>
                <a:ea typeface="+mn-ea"/>
                <a:cs typeface="+mn-cs"/>
              </a:defRPr>
            </a:lvl7pPr>
            <a:lvl8pPr marL="0" indent="0" algn="l" defTabSz="914400" rtl="0" eaLnBrk="1" latinLnBrk="0" hangingPunct="1">
              <a:lnSpc>
                <a:spcPct val="99000"/>
              </a:lnSpc>
              <a:spcBef>
                <a:spcPts val="0"/>
              </a:spcBef>
              <a:buSzPct val="91000"/>
              <a:buFontTx/>
              <a:buNone/>
              <a:defRPr sz="1800" kern="1200">
                <a:solidFill>
                  <a:schemeClr val="accent2"/>
                </a:solidFill>
                <a:latin typeface="+mn-lt"/>
                <a:ea typeface="+mn-ea"/>
                <a:cs typeface="+mn-cs"/>
              </a:defRPr>
            </a:lvl8pPr>
            <a:lvl9pPr marL="0" indent="0" algn="l" defTabSz="914400" rtl="0" eaLnBrk="1" latinLnBrk="0" hangingPunct="1">
              <a:lnSpc>
                <a:spcPct val="99000"/>
              </a:lnSpc>
              <a:spcBef>
                <a:spcPts val="900"/>
              </a:spcBef>
              <a:buSzPct val="91000"/>
              <a:buFontTx/>
              <a:buNone/>
              <a:defRPr sz="1800" i="1" kern="1200">
                <a:solidFill>
                  <a:schemeClr val="accent2"/>
                </a:solidFill>
                <a:latin typeface="+mn-lt"/>
                <a:ea typeface="+mn-ea"/>
                <a:cs typeface="+mn-cs"/>
              </a:defRPr>
            </a:lvl9pPr>
          </a:lstStyle>
          <a:p>
            <a:pPr lvl="1">
              <a:spcBef>
                <a:spcPts val="400"/>
              </a:spcBef>
            </a:pPr>
            <a:r>
              <a:rPr lang="en-US" sz="1800" dirty="0">
                <a:solidFill>
                  <a:schemeClr val="tx2"/>
                </a:solidFill>
              </a:rPr>
              <a:t>Fixed inpatient beds</a:t>
            </a:r>
          </a:p>
          <a:p>
            <a:pPr lvl="1">
              <a:spcBef>
                <a:spcPts val="400"/>
              </a:spcBef>
            </a:pPr>
            <a:endParaRPr lang="en-US" sz="500" dirty="0">
              <a:solidFill>
                <a:schemeClr val="tx2"/>
              </a:solidFill>
            </a:endParaRPr>
          </a:p>
          <a:p>
            <a:pPr lvl="1">
              <a:spcBef>
                <a:spcPts val="400"/>
              </a:spcBef>
            </a:pPr>
            <a:r>
              <a:rPr lang="en-US" sz="1800" dirty="0">
                <a:solidFill>
                  <a:schemeClr val="tx2"/>
                </a:solidFill>
              </a:rPr>
              <a:t>High occupancy</a:t>
            </a:r>
          </a:p>
          <a:p>
            <a:pPr lvl="1">
              <a:spcBef>
                <a:spcPts val="400"/>
              </a:spcBef>
            </a:pPr>
            <a:endParaRPr lang="en-US" sz="500" dirty="0">
              <a:solidFill>
                <a:schemeClr val="tx2"/>
              </a:solidFill>
            </a:endParaRPr>
          </a:p>
          <a:p>
            <a:pPr lvl="1">
              <a:spcBef>
                <a:spcPts val="400"/>
              </a:spcBef>
            </a:pPr>
            <a:r>
              <a:rPr lang="en-US" sz="1800" dirty="0">
                <a:solidFill>
                  <a:schemeClr val="tx2"/>
                </a:solidFill>
              </a:rPr>
              <a:t>Arrival/Depart Peaks</a:t>
            </a:r>
          </a:p>
          <a:p>
            <a:pPr lvl="1">
              <a:spcBef>
                <a:spcPts val="400"/>
              </a:spcBef>
            </a:pPr>
            <a:endParaRPr lang="en-US" sz="500" dirty="0">
              <a:solidFill>
                <a:schemeClr val="tx2"/>
              </a:solidFill>
            </a:endParaRPr>
          </a:p>
          <a:p>
            <a:pPr lvl="1">
              <a:spcBef>
                <a:spcPts val="400"/>
              </a:spcBef>
            </a:pPr>
            <a:r>
              <a:rPr lang="en-US" sz="1800" dirty="0">
                <a:solidFill>
                  <a:schemeClr val="tx2"/>
                </a:solidFill>
              </a:rPr>
              <a:t>Types of patients</a:t>
            </a:r>
          </a:p>
          <a:p>
            <a:pPr lvl="1">
              <a:spcBef>
                <a:spcPts val="400"/>
              </a:spcBef>
            </a:pPr>
            <a:endParaRPr lang="en-US" sz="500" dirty="0">
              <a:solidFill>
                <a:schemeClr val="tx2"/>
              </a:solidFill>
            </a:endParaRPr>
          </a:p>
          <a:p>
            <a:pPr lvl="1">
              <a:spcBef>
                <a:spcPts val="400"/>
              </a:spcBef>
            </a:pPr>
            <a:r>
              <a:rPr lang="en-US" sz="1800" dirty="0">
                <a:solidFill>
                  <a:schemeClr val="tx2"/>
                </a:solidFill>
              </a:rPr>
              <a:t>Practice variability</a:t>
            </a:r>
          </a:p>
          <a:p>
            <a:pPr lvl="1">
              <a:spcBef>
                <a:spcPts val="400"/>
              </a:spcBef>
            </a:pPr>
            <a:endParaRPr lang="en-US" sz="500" dirty="0">
              <a:solidFill>
                <a:schemeClr val="tx2"/>
              </a:solidFill>
            </a:endParaRPr>
          </a:p>
          <a:p>
            <a:pPr lvl="1">
              <a:spcBef>
                <a:spcPts val="400"/>
              </a:spcBef>
            </a:pPr>
            <a:r>
              <a:rPr lang="en-US" sz="1800" dirty="0">
                <a:solidFill>
                  <a:schemeClr val="tx2"/>
                </a:solidFill>
              </a:rPr>
              <a:t>Emergencies</a:t>
            </a:r>
          </a:p>
          <a:p>
            <a:pPr lvl="1">
              <a:spcBef>
                <a:spcPts val="400"/>
              </a:spcBef>
            </a:pPr>
            <a:endParaRPr lang="en-US" sz="500" dirty="0">
              <a:solidFill>
                <a:schemeClr val="tx2"/>
              </a:solidFill>
            </a:endParaRPr>
          </a:p>
          <a:p>
            <a:pPr lvl="1">
              <a:spcBef>
                <a:spcPts val="400"/>
              </a:spcBef>
            </a:pPr>
            <a:r>
              <a:rPr lang="en-US" sz="1800" dirty="0">
                <a:solidFill>
                  <a:schemeClr val="tx2"/>
                </a:solidFill>
              </a:rPr>
              <a:t>Hospital capacity</a:t>
            </a:r>
          </a:p>
        </p:txBody>
      </p:sp>
      <p:pic>
        <p:nvPicPr>
          <p:cNvPr id="16" name="Picture 15"/>
          <p:cNvPicPr>
            <a:picLocks noChangeAspect="1"/>
          </p:cNvPicPr>
          <p:nvPr/>
        </p:nvPicPr>
        <p:blipFill>
          <a:blip r:embed="rId3" cstate="print"/>
          <a:stretch>
            <a:fillRect/>
          </a:stretch>
        </p:blipFill>
        <p:spPr>
          <a:xfrm>
            <a:off x="9031975" y="2426987"/>
            <a:ext cx="2339057" cy="1671249"/>
          </a:xfrm>
          <a:prstGeom prst="rect">
            <a:avLst/>
          </a:prstGeom>
        </p:spPr>
      </p:pic>
      <p:sp>
        <p:nvSpPr>
          <p:cNvPr id="18" name="Text Placeholder 2"/>
          <p:cNvSpPr txBox="1">
            <a:spLocks/>
          </p:cNvSpPr>
          <p:nvPr/>
        </p:nvSpPr>
        <p:spPr>
          <a:xfrm>
            <a:off x="509641" y="5819775"/>
            <a:ext cx="5384403" cy="411480"/>
          </a:xfrm>
          <a:prstGeom prst="rect">
            <a:avLst/>
          </a:prstGeom>
          <a:solidFill>
            <a:srgbClr val="FFD44B"/>
          </a:solidFill>
        </p:spPr>
        <p:txBody>
          <a:bodyPr lIns="0" rIns="0" bIns="45720" anchor="ctr"/>
          <a:lstStyle>
            <a:lvl1pPr marL="173038" indent="0" algn="l" defTabSz="914400" rtl="0" eaLnBrk="1" latinLnBrk="0" hangingPunct="1">
              <a:lnSpc>
                <a:spcPct val="95000"/>
              </a:lnSpc>
              <a:spcBef>
                <a:spcPts val="0"/>
              </a:spcBef>
              <a:spcAft>
                <a:spcPts val="0"/>
              </a:spcAft>
              <a:buFont typeface="Arial" panose="020B0604020202020204" pitchFamily="34" charset="0"/>
              <a:buNone/>
              <a:defRPr sz="1800" b="0" kern="1200">
                <a:solidFill>
                  <a:schemeClr val="bg1"/>
                </a:solidFill>
                <a:latin typeface="+mn-lt"/>
                <a:ea typeface="+mn-ea"/>
                <a:cs typeface="+mn-cs"/>
              </a:defRPr>
            </a:lvl1pPr>
            <a:lvl2pPr marL="457200" indent="0" algn="l" defTabSz="914400" rtl="0" eaLnBrk="1" latinLnBrk="0" hangingPunct="1">
              <a:lnSpc>
                <a:spcPct val="95000"/>
              </a:lnSpc>
              <a:spcBef>
                <a:spcPts val="700"/>
              </a:spcBef>
              <a:spcAft>
                <a:spcPts val="0"/>
              </a:spcAft>
              <a:buFont typeface="Arial" panose="020B0604020202020204" pitchFamily="34" charset="0"/>
              <a:buNone/>
              <a:defRPr sz="2000" b="1" kern="1200">
                <a:solidFill>
                  <a:schemeClr val="accent2"/>
                </a:solidFill>
                <a:latin typeface="+mn-lt"/>
                <a:ea typeface="+mn-ea"/>
                <a:cs typeface="+mn-cs"/>
              </a:defRPr>
            </a:lvl2pPr>
            <a:lvl3pPr marL="914400" indent="0" algn="l" defTabSz="914400" rtl="0" eaLnBrk="1" latinLnBrk="0" hangingPunct="1">
              <a:lnSpc>
                <a:spcPct val="95000"/>
              </a:lnSpc>
              <a:spcBef>
                <a:spcPts val="600"/>
              </a:spcBef>
              <a:spcAft>
                <a:spcPts val="0"/>
              </a:spcAft>
              <a:buSzPct val="100000"/>
              <a:buFontTx/>
              <a:buNone/>
              <a:defRPr sz="1800" b="1" kern="1200">
                <a:solidFill>
                  <a:schemeClr val="accent2"/>
                </a:solidFill>
                <a:latin typeface="+mn-lt"/>
                <a:ea typeface="+mn-ea"/>
                <a:cs typeface="+mn-cs"/>
              </a:defRPr>
            </a:lvl3pPr>
            <a:lvl4pPr marL="1371600" indent="0" algn="l" defTabSz="914400" rtl="0" eaLnBrk="1" latinLnBrk="0" hangingPunct="1">
              <a:lnSpc>
                <a:spcPct val="95000"/>
              </a:lnSpc>
              <a:spcBef>
                <a:spcPts val="600"/>
              </a:spcBef>
              <a:spcAft>
                <a:spcPts val="0"/>
              </a:spcAft>
              <a:buFont typeface="Arial" panose="020B0604020202020204" pitchFamily="34" charset="0"/>
              <a:buNone/>
              <a:defRPr sz="1600" b="1" kern="1200">
                <a:solidFill>
                  <a:schemeClr val="accent2"/>
                </a:solidFill>
                <a:latin typeface="+mn-lt"/>
                <a:ea typeface="+mn-ea"/>
                <a:cs typeface="+mn-cs"/>
              </a:defRPr>
            </a:lvl4pPr>
            <a:lvl5pPr marL="1828800" indent="0" algn="l" defTabSz="914400" rtl="0" eaLnBrk="1" latinLnBrk="0" hangingPunct="1">
              <a:lnSpc>
                <a:spcPct val="95000"/>
              </a:lnSpc>
              <a:spcBef>
                <a:spcPts val="600"/>
              </a:spcBef>
              <a:spcAft>
                <a:spcPts val="0"/>
              </a:spcAft>
              <a:buClr>
                <a:schemeClr val="tx1"/>
              </a:buClr>
              <a:buSzPct val="100000"/>
              <a:buFontTx/>
              <a:buNone/>
              <a:defRPr sz="1600" b="1" kern="1200">
                <a:solidFill>
                  <a:schemeClr val="accent2"/>
                </a:solidFill>
                <a:latin typeface="+mn-lt"/>
                <a:ea typeface="+mn-ea"/>
                <a:cs typeface="+mn-cs"/>
              </a:defRPr>
            </a:lvl5pPr>
            <a:lvl6pPr marL="2286000" indent="0" algn="l" defTabSz="914400" rtl="0" eaLnBrk="1" latinLnBrk="0" hangingPunct="1">
              <a:lnSpc>
                <a:spcPct val="99000"/>
              </a:lnSpc>
              <a:spcBef>
                <a:spcPts val="0"/>
              </a:spcBef>
              <a:buSzPct val="91000"/>
              <a:buFontTx/>
              <a:buNone/>
              <a:defRPr sz="1600" b="1" kern="1200">
                <a:solidFill>
                  <a:schemeClr val="accent2"/>
                </a:solidFill>
                <a:latin typeface="+mn-lt"/>
                <a:ea typeface="+mn-ea"/>
                <a:cs typeface="+mn-cs"/>
              </a:defRPr>
            </a:lvl6pPr>
            <a:lvl7pPr marL="2743200" indent="0" algn="l" defTabSz="914400" rtl="0" eaLnBrk="1" latinLnBrk="0" hangingPunct="1">
              <a:lnSpc>
                <a:spcPct val="99000"/>
              </a:lnSpc>
              <a:spcBef>
                <a:spcPts val="900"/>
              </a:spcBef>
              <a:buSzPct val="91000"/>
              <a:buFontTx/>
              <a:buNone/>
              <a:defRPr sz="1600" b="1" kern="1200">
                <a:solidFill>
                  <a:schemeClr val="accent2"/>
                </a:solidFill>
                <a:latin typeface="+mn-lt"/>
                <a:ea typeface="+mn-ea"/>
                <a:cs typeface="+mn-cs"/>
              </a:defRPr>
            </a:lvl7pPr>
            <a:lvl8pPr marL="3200400" indent="0" algn="l" defTabSz="914400" rtl="0" eaLnBrk="1" latinLnBrk="0" hangingPunct="1">
              <a:lnSpc>
                <a:spcPct val="99000"/>
              </a:lnSpc>
              <a:spcBef>
                <a:spcPts val="0"/>
              </a:spcBef>
              <a:buSzPct val="91000"/>
              <a:buFontTx/>
              <a:buNone/>
              <a:defRPr sz="1600" b="1" kern="1200">
                <a:solidFill>
                  <a:schemeClr val="accent2"/>
                </a:solidFill>
                <a:latin typeface="+mn-lt"/>
                <a:ea typeface="+mn-ea"/>
                <a:cs typeface="+mn-cs"/>
              </a:defRPr>
            </a:lvl8pPr>
            <a:lvl9pPr marL="3657600" indent="0" algn="l" defTabSz="914400" rtl="0" eaLnBrk="1" latinLnBrk="0" hangingPunct="1">
              <a:lnSpc>
                <a:spcPct val="99000"/>
              </a:lnSpc>
              <a:spcBef>
                <a:spcPts val="900"/>
              </a:spcBef>
              <a:buSzPct val="91000"/>
              <a:buFontTx/>
              <a:buNone/>
              <a:defRPr sz="1600" b="1" i="1" kern="1200">
                <a:solidFill>
                  <a:schemeClr val="accent2"/>
                </a:solidFill>
                <a:latin typeface="+mn-lt"/>
                <a:ea typeface="+mn-ea"/>
                <a:cs typeface="+mn-cs"/>
              </a:defRPr>
            </a:lvl9pPr>
          </a:lstStyle>
          <a:p>
            <a:pPr algn="ctr"/>
            <a:r>
              <a:rPr lang="en-US" sz="2200" b="1" dirty="0">
                <a:solidFill>
                  <a:schemeClr val="tx2"/>
                </a:solidFill>
              </a:rPr>
              <a:t>Right plane, right place, right time</a:t>
            </a:r>
          </a:p>
        </p:txBody>
      </p:sp>
      <p:sp>
        <p:nvSpPr>
          <p:cNvPr id="20" name="Text Placeholder 2"/>
          <p:cNvSpPr txBox="1">
            <a:spLocks/>
          </p:cNvSpPr>
          <p:nvPr/>
        </p:nvSpPr>
        <p:spPr>
          <a:xfrm>
            <a:off x="6312297" y="5819775"/>
            <a:ext cx="5398744" cy="411480"/>
          </a:xfrm>
          <a:prstGeom prst="rect">
            <a:avLst/>
          </a:prstGeom>
          <a:solidFill>
            <a:srgbClr val="FFD44B"/>
          </a:solidFill>
        </p:spPr>
        <p:txBody>
          <a:bodyPr lIns="0" rIns="0" bIns="45720" anchor="ctr"/>
          <a:lstStyle>
            <a:lvl1pPr marL="173038" indent="0" algn="l" defTabSz="914400" rtl="0" eaLnBrk="1" latinLnBrk="0" hangingPunct="1">
              <a:lnSpc>
                <a:spcPct val="95000"/>
              </a:lnSpc>
              <a:spcBef>
                <a:spcPts val="0"/>
              </a:spcBef>
              <a:spcAft>
                <a:spcPts val="0"/>
              </a:spcAft>
              <a:buFont typeface="Arial" panose="020B0604020202020204" pitchFamily="34" charset="0"/>
              <a:buNone/>
              <a:defRPr sz="1800" b="0" kern="1200">
                <a:solidFill>
                  <a:schemeClr val="bg1"/>
                </a:solidFill>
                <a:latin typeface="+mn-lt"/>
                <a:ea typeface="+mn-ea"/>
                <a:cs typeface="+mn-cs"/>
              </a:defRPr>
            </a:lvl1pPr>
            <a:lvl2pPr marL="457200" indent="0" algn="l" defTabSz="914400" rtl="0" eaLnBrk="1" latinLnBrk="0" hangingPunct="1">
              <a:lnSpc>
                <a:spcPct val="95000"/>
              </a:lnSpc>
              <a:spcBef>
                <a:spcPts val="700"/>
              </a:spcBef>
              <a:spcAft>
                <a:spcPts val="0"/>
              </a:spcAft>
              <a:buFont typeface="Arial" panose="020B0604020202020204" pitchFamily="34" charset="0"/>
              <a:buNone/>
              <a:defRPr sz="2000" b="1" kern="1200">
                <a:solidFill>
                  <a:schemeClr val="accent2"/>
                </a:solidFill>
                <a:latin typeface="+mn-lt"/>
                <a:ea typeface="+mn-ea"/>
                <a:cs typeface="+mn-cs"/>
              </a:defRPr>
            </a:lvl2pPr>
            <a:lvl3pPr marL="914400" indent="0" algn="l" defTabSz="914400" rtl="0" eaLnBrk="1" latinLnBrk="0" hangingPunct="1">
              <a:lnSpc>
                <a:spcPct val="95000"/>
              </a:lnSpc>
              <a:spcBef>
                <a:spcPts val="600"/>
              </a:spcBef>
              <a:spcAft>
                <a:spcPts val="0"/>
              </a:spcAft>
              <a:buSzPct val="100000"/>
              <a:buFontTx/>
              <a:buNone/>
              <a:defRPr sz="1800" b="1" kern="1200">
                <a:solidFill>
                  <a:schemeClr val="accent2"/>
                </a:solidFill>
                <a:latin typeface="+mn-lt"/>
                <a:ea typeface="+mn-ea"/>
                <a:cs typeface="+mn-cs"/>
              </a:defRPr>
            </a:lvl3pPr>
            <a:lvl4pPr marL="1371600" indent="0" algn="l" defTabSz="914400" rtl="0" eaLnBrk="1" latinLnBrk="0" hangingPunct="1">
              <a:lnSpc>
                <a:spcPct val="95000"/>
              </a:lnSpc>
              <a:spcBef>
                <a:spcPts val="600"/>
              </a:spcBef>
              <a:spcAft>
                <a:spcPts val="0"/>
              </a:spcAft>
              <a:buFont typeface="Arial" panose="020B0604020202020204" pitchFamily="34" charset="0"/>
              <a:buNone/>
              <a:defRPr sz="1600" b="1" kern="1200">
                <a:solidFill>
                  <a:schemeClr val="accent2"/>
                </a:solidFill>
                <a:latin typeface="+mn-lt"/>
                <a:ea typeface="+mn-ea"/>
                <a:cs typeface="+mn-cs"/>
              </a:defRPr>
            </a:lvl4pPr>
            <a:lvl5pPr marL="1828800" indent="0" algn="l" defTabSz="914400" rtl="0" eaLnBrk="1" latinLnBrk="0" hangingPunct="1">
              <a:lnSpc>
                <a:spcPct val="95000"/>
              </a:lnSpc>
              <a:spcBef>
                <a:spcPts val="600"/>
              </a:spcBef>
              <a:spcAft>
                <a:spcPts val="0"/>
              </a:spcAft>
              <a:buClr>
                <a:schemeClr val="tx1"/>
              </a:buClr>
              <a:buSzPct val="100000"/>
              <a:buFontTx/>
              <a:buNone/>
              <a:defRPr sz="1600" b="1" kern="1200">
                <a:solidFill>
                  <a:schemeClr val="accent2"/>
                </a:solidFill>
                <a:latin typeface="+mn-lt"/>
                <a:ea typeface="+mn-ea"/>
                <a:cs typeface="+mn-cs"/>
              </a:defRPr>
            </a:lvl5pPr>
            <a:lvl6pPr marL="2286000" indent="0" algn="l" defTabSz="914400" rtl="0" eaLnBrk="1" latinLnBrk="0" hangingPunct="1">
              <a:lnSpc>
                <a:spcPct val="99000"/>
              </a:lnSpc>
              <a:spcBef>
                <a:spcPts val="0"/>
              </a:spcBef>
              <a:buSzPct val="91000"/>
              <a:buFontTx/>
              <a:buNone/>
              <a:defRPr sz="1600" b="1" kern="1200">
                <a:solidFill>
                  <a:schemeClr val="accent2"/>
                </a:solidFill>
                <a:latin typeface="+mn-lt"/>
                <a:ea typeface="+mn-ea"/>
                <a:cs typeface="+mn-cs"/>
              </a:defRPr>
            </a:lvl6pPr>
            <a:lvl7pPr marL="2743200" indent="0" algn="l" defTabSz="914400" rtl="0" eaLnBrk="1" latinLnBrk="0" hangingPunct="1">
              <a:lnSpc>
                <a:spcPct val="99000"/>
              </a:lnSpc>
              <a:spcBef>
                <a:spcPts val="900"/>
              </a:spcBef>
              <a:buSzPct val="91000"/>
              <a:buFontTx/>
              <a:buNone/>
              <a:defRPr sz="1600" b="1" kern="1200">
                <a:solidFill>
                  <a:schemeClr val="accent2"/>
                </a:solidFill>
                <a:latin typeface="+mn-lt"/>
                <a:ea typeface="+mn-ea"/>
                <a:cs typeface="+mn-cs"/>
              </a:defRPr>
            </a:lvl7pPr>
            <a:lvl8pPr marL="3200400" indent="0" algn="l" defTabSz="914400" rtl="0" eaLnBrk="1" latinLnBrk="0" hangingPunct="1">
              <a:lnSpc>
                <a:spcPct val="99000"/>
              </a:lnSpc>
              <a:spcBef>
                <a:spcPts val="0"/>
              </a:spcBef>
              <a:buSzPct val="91000"/>
              <a:buFontTx/>
              <a:buNone/>
              <a:defRPr sz="1600" b="1" kern="1200">
                <a:solidFill>
                  <a:schemeClr val="accent2"/>
                </a:solidFill>
                <a:latin typeface="+mn-lt"/>
                <a:ea typeface="+mn-ea"/>
                <a:cs typeface="+mn-cs"/>
              </a:defRPr>
            </a:lvl8pPr>
            <a:lvl9pPr marL="3657600" indent="0" algn="l" defTabSz="914400" rtl="0" eaLnBrk="1" latinLnBrk="0" hangingPunct="1">
              <a:lnSpc>
                <a:spcPct val="99000"/>
              </a:lnSpc>
              <a:spcBef>
                <a:spcPts val="900"/>
              </a:spcBef>
              <a:buSzPct val="91000"/>
              <a:buFontTx/>
              <a:buNone/>
              <a:defRPr sz="1600" b="1" i="1" kern="1200">
                <a:solidFill>
                  <a:schemeClr val="accent2"/>
                </a:solidFill>
                <a:latin typeface="+mn-lt"/>
                <a:ea typeface="+mn-ea"/>
                <a:cs typeface="+mn-cs"/>
              </a:defRPr>
            </a:lvl9pPr>
          </a:lstStyle>
          <a:p>
            <a:pPr algn="ctr"/>
            <a:r>
              <a:rPr lang="en-US" sz="2200" b="1" dirty="0">
                <a:solidFill>
                  <a:schemeClr val="tx2"/>
                </a:solidFill>
              </a:rPr>
              <a:t>Right patient, right bed, right time</a:t>
            </a:r>
          </a:p>
        </p:txBody>
      </p:sp>
      <p:pic>
        <p:nvPicPr>
          <p:cNvPr id="2" name="Picture 1"/>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021233" y="2410821"/>
            <a:ext cx="2872811" cy="1615956"/>
          </a:xfrm>
          <a:prstGeom prst="rect">
            <a:avLst/>
          </a:prstGeom>
        </p:spPr>
      </p:pic>
      <p:sp>
        <p:nvSpPr>
          <p:cNvPr id="3" name="Rectangle 2"/>
          <p:cNvSpPr/>
          <p:nvPr/>
        </p:nvSpPr>
        <p:spPr>
          <a:xfrm>
            <a:off x="313509" y="6303481"/>
            <a:ext cx="896982" cy="4108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56982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Rectangle 7"/>
          <p:cNvSpPr/>
          <p:nvPr/>
        </p:nvSpPr>
        <p:spPr>
          <a:xfrm>
            <a:off x="313509" y="6303481"/>
            <a:ext cx="896982" cy="4108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2"/>
          </p:nvPr>
        </p:nvSpPr>
        <p:spPr/>
        <p:txBody>
          <a:bodyPr/>
          <a:lstStyle/>
          <a:p>
            <a:fld id="{00E6A5BD-C011-4A45-AA3A-201790FB7F2B}" type="slidenum">
              <a:rPr lang="en-CA" smtClean="0"/>
              <a:pPr/>
              <a:t>70</a:t>
            </a:fld>
            <a:endParaRPr lang="en-CA" dirty="0"/>
          </a:p>
        </p:txBody>
      </p:sp>
      <p:sp>
        <p:nvSpPr>
          <p:cNvPr id="5" name="Title 4"/>
          <p:cNvSpPr>
            <a:spLocks noGrp="1"/>
          </p:cNvSpPr>
          <p:nvPr>
            <p:ph type="title"/>
          </p:nvPr>
        </p:nvSpPr>
        <p:spPr/>
        <p:txBody>
          <a:bodyPr/>
          <a:lstStyle/>
          <a:p>
            <a:r>
              <a:rPr lang="en-US" dirty="0"/>
              <a:t>Think Big</a:t>
            </a:r>
          </a:p>
        </p:txBody>
      </p:sp>
      <p:pic>
        <p:nvPicPr>
          <p:cNvPr id="6" name="Picture 5"/>
          <p:cNvPicPr>
            <a:picLocks noChangeAspect="1"/>
          </p:cNvPicPr>
          <p:nvPr/>
        </p:nvPicPr>
        <p:blipFill>
          <a:blip r:embed="rId2"/>
          <a:stretch>
            <a:fillRect/>
          </a:stretch>
        </p:blipFill>
        <p:spPr>
          <a:xfrm>
            <a:off x="1123406" y="1488624"/>
            <a:ext cx="9542232" cy="5126718"/>
          </a:xfrm>
          <a:prstGeom prst="rect">
            <a:avLst/>
          </a:prstGeom>
        </p:spPr>
      </p:pic>
      <p:sp>
        <p:nvSpPr>
          <p:cNvPr id="7" name="TextBox 6"/>
          <p:cNvSpPr txBox="1"/>
          <p:nvPr/>
        </p:nvSpPr>
        <p:spPr>
          <a:xfrm>
            <a:off x="8869680" y="6293962"/>
            <a:ext cx="1308115" cy="276999"/>
          </a:xfrm>
          <a:prstGeom prst="rect">
            <a:avLst/>
          </a:prstGeom>
          <a:noFill/>
        </p:spPr>
        <p:txBody>
          <a:bodyPr wrap="none" lIns="0" tIns="0" rIns="0" bIns="0" rtlCol="0">
            <a:spAutoFit/>
          </a:bodyPr>
          <a:lstStyle/>
          <a:p>
            <a:r>
              <a:rPr lang="en-US" dirty="0" err="1">
                <a:solidFill>
                  <a:schemeClr val="bg1"/>
                </a:solidFill>
              </a:rPr>
              <a:t>Azeem</a:t>
            </a:r>
            <a:r>
              <a:rPr lang="en-US" dirty="0">
                <a:solidFill>
                  <a:schemeClr val="bg1"/>
                </a:solidFill>
              </a:rPr>
              <a:t> </a:t>
            </a:r>
            <a:r>
              <a:rPr lang="en-US" dirty="0" err="1">
                <a:solidFill>
                  <a:schemeClr val="bg1"/>
                </a:solidFill>
              </a:rPr>
              <a:t>Alhar</a:t>
            </a:r>
            <a:endParaRPr lang="en-US" dirty="0">
              <a:solidFill>
                <a:schemeClr val="bg1"/>
              </a:solidFill>
            </a:endParaRPr>
          </a:p>
        </p:txBody>
      </p:sp>
      <p:sp>
        <p:nvSpPr>
          <p:cNvPr id="2" name="TextBox 1"/>
          <p:cNvSpPr txBox="1"/>
          <p:nvPr/>
        </p:nvSpPr>
        <p:spPr>
          <a:xfrm>
            <a:off x="1489166" y="1913802"/>
            <a:ext cx="5394960" cy="1723549"/>
          </a:xfrm>
          <a:prstGeom prst="rect">
            <a:avLst/>
          </a:prstGeom>
          <a:noFill/>
        </p:spPr>
        <p:txBody>
          <a:bodyPr wrap="square" lIns="0" tIns="0" rIns="0" bIns="0" rtlCol="0">
            <a:spAutoFit/>
          </a:bodyPr>
          <a:lstStyle/>
          <a:p>
            <a:r>
              <a:rPr lang="en-US" sz="2800" b="1" dirty="0">
                <a:solidFill>
                  <a:schemeClr val="bg1"/>
                </a:solidFill>
              </a:rPr>
              <a:t>Set Goals</a:t>
            </a:r>
          </a:p>
          <a:p>
            <a:r>
              <a:rPr lang="en-US" sz="2800" b="1" dirty="0">
                <a:solidFill>
                  <a:schemeClr val="bg1"/>
                </a:solidFill>
              </a:rPr>
              <a:t>Shoot High</a:t>
            </a:r>
          </a:p>
          <a:p>
            <a:r>
              <a:rPr lang="en-US" sz="2800" b="1" dirty="0">
                <a:solidFill>
                  <a:schemeClr val="bg1"/>
                </a:solidFill>
              </a:rPr>
              <a:t>Be Audacious</a:t>
            </a:r>
          </a:p>
          <a:p>
            <a:endParaRPr lang="en-US" sz="2800" b="1" dirty="0">
              <a:solidFill>
                <a:schemeClr val="bg1"/>
              </a:solidFill>
            </a:endParaRPr>
          </a:p>
        </p:txBody>
      </p:sp>
      <p:sp>
        <p:nvSpPr>
          <p:cNvPr id="3" name="TextBox 2"/>
          <p:cNvSpPr txBox="1"/>
          <p:nvPr/>
        </p:nvSpPr>
        <p:spPr>
          <a:xfrm>
            <a:off x="1489166" y="3679503"/>
            <a:ext cx="4154984" cy="430887"/>
          </a:xfrm>
          <a:prstGeom prst="rect">
            <a:avLst/>
          </a:prstGeom>
          <a:noFill/>
        </p:spPr>
        <p:txBody>
          <a:bodyPr wrap="none" lIns="0" tIns="0" rIns="0" bIns="0" rtlCol="0">
            <a:spAutoFit/>
          </a:bodyPr>
          <a:lstStyle/>
          <a:p>
            <a:r>
              <a:rPr lang="en-US" sz="2800" b="1" dirty="0">
                <a:solidFill>
                  <a:schemeClr val="bg1"/>
                </a:solidFill>
              </a:rPr>
              <a:t>Help People Understand</a:t>
            </a:r>
          </a:p>
        </p:txBody>
      </p:sp>
    </p:spTree>
    <p:extLst>
      <p:ext uri="{BB962C8B-B14F-4D97-AF65-F5344CB8AC3E}">
        <p14:creationId xmlns:p14="http://schemas.microsoft.com/office/powerpoint/2010/main" val="814329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Rectangle 8"/>
          <p:cNvSpPr/>
          <p:nvPr/>
        </p:nvSpPr>
        <p:spPr>
          <a:xfrm>
            <a:off x="313509" y="6303481"/>
            <a:ext cx="896982" cy="4108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2"/>
          </p:nvPr>
        </p:nvSpPr>
        <p:spPr/>
        <p:txBody>
          <a:bodyPr/>
          <a:lstStyle/>
          <a:p>
            <a:fld id="{00E6A5BD-C011-4A45-AA3A-201790FB7F2B}" type="slidenum">
              <a:rPr lang="en-CA" smtClean="0"/>
              <a:pPr/>
              <a:t>71</a:t>
            </a:fld>
            <a:endParaRPr lang="en-CA" dirty="0"/>
          </a:p>
        </p:txBody>
      </p:sp>
      <p:sp>
        <p:nvSpPr>
          <p:cNvPr id="5" name="Title 4"/>
          <p:cNvSpPr>
            <a:spLocks noGrp="1"/>
          </p:cNvSpPr>
          <p:nvPr>
            <p:ph type="title"/>
          </p:nvPr>
        </p:nvSpPr>
        <p:spPr/>
        <p:txBody>
          <a:bodyPr/>
          <a:lstStyle/>
          <a:p>
            <a:r>
              <a:rPr lang="en-US" dirty="0"/>
              <a:t>Start Small</a:t>
            </a:r>
          </a:p>
        </p:txBody>
      </p:sp>
      <p:pic>
        <p:nvPicPr>
          <p:cNvPr id="6" name="Picture 5"/>
          <p:cNvPicPr>
            <a:picLocks noChangeAspect="1"/>
          </p:cNvPicPr>
          <p:nvPr/>
        </p:nvPicPr>
        <p:blipFill>
          <a:blip r:embed="rId2"/>
          <a:stretch>
            <a:fillRect/>
          </a:stretch>
        </p:blipFill>
        <p:spPr>
          <a:xfrm>
            <a:off x="1123406" y="1488624"/>
            <a:ext cx="9542232" cy="5126718"/>
          </a:xfrm>
          <a:prstGeom prst="rect">
            <a:avLst/>
          </a:prstGeom>
        </p:spPr>
      </p:pic>
      <p:sp>
        <p:nvSpPr>
          <p:cNvPr id="7" name="TextBox 6"/>
          <p:cNvSpPr txBox="1"/>
          <p:nvPr/>
        </p:nvSpPr>
        <p:spPr>
          <a:xfrm>
            <a:off x="8869680" y="6293962"/>
            <a:ext cx="1308115" cy="276999"/>
          </a:xfrm>
          <a:prstGeom prst="rect">
            <a:avLst/>
          </a:prstGeom>
          <a:noFill/>
        </p:spPr>
        <p:txBody>
          <a:bodyPr wrap="none" lIns="0" tIns="0" rIns="0" bIns="0" rtlCol="0">
            <a:spAutoFit/>
          </a:bodyPr>
          <a:lstStyle/>
          <a:p>
            <a:r>
              <a:rPr lang="en-US" dirty="0" err="1">
                <a:solidFill>
                  <a:schemeClr val="bg1"/>
                </a:solidFill>
              </a:rPr>
              <a:t>Azeem</a:t>
            </a:r>
            <a:r>
              <a:rPr lang="en-US" dirty="0">
                <a:solidFill>
                  <a:schemeClr val="bg1"/>
                </a:solidFill>
              </a:rPr>
              <a:t> </a:t>
            </a:r>
            <a:r>
              <a:rPr lang="en-US" dirty="0" err="1">
                <a:solidFill>
                  <a:schemeClr val="bg1"/>
                </a:solidFill>
              </a:rPr>
              <a:t>Alhar</a:t>
            </a:r>
            <a:endParaRPr lang="en-US" dirty="0">
              <a:solidFill>
                <a:schemeClr val="bg1"/>
              </a:solidFill>
            </a:endParaRPr>
          </a:p>
        </p:txBody>
      </p:sp>
      <p:sp>
        <p:nvSpPr>
          <p:cNvPr id="2" name="TextBox 1"/>
          <p:cNvSpPr txBox="1"/>
          <p:nvPr/>
        </p:nvSpPr>
        <p:spPr>
          <a:xfrm>
            <a:off x="1476103" y="3056896"/>
            <a:ext cx="9054389" cy="2215991"/>
          </a:xfrm>
          <a:prstGeom prst="rect">
            <a:avLst/>
          </a:prstGeom>
          <a:noFill/>
        </p:spPr>
        <p:txBody>
          <a:bodyPr wrap="square" lIns="0" tIns="0" rIns="0" bIns="0" rtlCol="0">
            <a:spAutoFit/>
          </a:bodyPr>
          <a:lstStyle/>
          <a:p>
            <a:r>
              <a:rPr lang="en-US" sz="2000" b="1" dirty="0">
                <a:solidFill>
                  <a:schemeClr val="bg1"/>
                </a:solidFill>
              </a:rPr>
              <a:t>“The tactical result of an engagement forms the base  for new strategic decisions because </a:t>
            </a:r>
            <a:r>
              <a:rPr lang="en-US" sz="2000" b="1" i="1" dirty="0">
                <a:solidFill>
                  <a:srgbClr val="FFC000"/>
                </a:solidFill>
              </a:rPr>
              <a:t>victory or defeat in a battle changes the situation </a:t>
            </a:r>
            <a:r>
              <a:rPr lang="en-US" sz="2000" b="1" dirty="0">
                <a:solidFill>
                  <a:schemeClr val="bg1"/>
                </a:solidFill>
              </a:rPr>
              <a:t>to such a degree that </a:t>
            </a:r>
            <a:r>
              <a:rPr lang="en-US" sz="2000" b="1" i="1" dirty="0">
                <a:solidFill>
                  <a:srgbClr val="FFC000"/>
                </a:solidFill>
              </a:rPr>
              <a:t>no human acumen is able to see beyond the first battle.”  </a:t>
            </a:r>
          </a:p>
          <a:p>
            <a:endParaRPr lang="en-US" sz="2000" b="1" dirty="0">
              <a:solidFill>
                <a:schemeClr val="bg1"/>
              </a:solidFill>
            </a:endParaRPr>
          </a:p>
          <a:p>
            <a:r>
              <a:rPr lang="en-US" sz="1600" b="1" dirty="0">
                <a:solidFill>
                  <a:schemeClr val="bg1"/>
                </a:solidFill>
              </a:rPr>
              <a:t>von </a:t>
            </a:r>
            <a:r>
              <a:rPr lang="en-US" sz="1600" b="1" dirty="0" err="1">
                <a:solidFill>
                  <a:schemeClr val="bg1"/>
                </a:solidFill>
              </a:rPr>
              <a:t>Moltke</a:t>
            </a:r>
            <a:r>
              <a:rPr lang="en-US" sz="1600" b="1" dirty="0">
                <a:solidFill>
                  <a:schemeClr val="bg1"/>
                </a:solidFill>
              </a:rPr>
              <a:t>, Prussian military strategist</a:t>
            </a:r>
          </a:p>
          <a:p>
            <a:endParaRPr lang="en-US" sz="2800" b="1" dirty="0">
              <a:solidFill>
                <a:schemeClr val="bg1"/>
              </a:solidFill>
            </a:endParaRPr>
          </a:p>
        </p:txBody>
      </p:sp>
      <p:sp>
        <p:nvSpPr>
          <p:cNvPr id="8" name="TextBox 7"/>
          <p:cNvSpPr txBox="1"/>
          <p:nvPr/>
        </p:nvSpPr>
        <p:spPr>
          <a:xfrm>
            <a:off x="1476102" y="1714441"/>
            <a:ext cx="9054389" cy="1354217"/>
          </a:xfrm>
          <a:prstGeom prst="rect">
            <a:avLst/>
          </a:prstGeom>
          <a:noFill/>
        </p:spPr>
        <p:txBody>
          <a:bodyPr wrap="square" lIns="0" tIns="0" rIns="0" bIns="0" rtlCol="0">
            <a:spAutoFit/>
          </a:bodyPr>
          <a:lstStyle/>
          <a:p>
            <a:r>
              <a:rPr lang="en-US" sz="2000" b="1" dirty="0">
                <a:solidFill>
                  <a:schemeClr val="bg1"/>
                </a:solidFill>
              </a:rPr>
              <a:t>“A journey of a thousand miles begins with a single step” </a:t>
            </a:r>
          </a:p>
          <a:p>
            <a:endParaRPr lang="en-US" sz="2000" b="1" dirty="0">
              <a:solidFill>
                <a:schemeClr val="bg1"/>
              </a:solidFill>
            </a:endParaRPr>
          </a:p>
          <a:p>
            <a:r>
              <a:rPr lang="en-US" sz="2000" b="1" dirty="0">
                <a:solidFill>
                  <a:schemeClr val="bg1"/>
                </a:solidFill>
              </a:rPr>
              <a:t>  </a:t>
            </a:r>
            <a:r>
              <a:rPr lang="en-US" sz="1600" b="1" dirty="0">
                <a:solidFill>
                  <a:schemeClr val="bg1"/>
                </a:solidFill>
              </a:rPr>
              <a:t>Lao Tzu</a:t>
            </a:r>
          </a:p>
          <a:p>
            <a:endParaRPr lang="en-US" sz="2800" b="1" dirty="0">
              <a:solidFill>
                <a:schemeClr val="bg1"/>
              </a:solidFill>
            </a:endParaRPr>
          </a:p>
        </p:txBody>
      </p:sp>
    </p:spTree>
    <p:extLst>
      <p:ext uri="{BB962C8B-B14F-4D97-AF65-F5344CB8AC3E}">
        <p14:creationId xmlns:p14="http://schemas.microsoft.com/office/powerpoint/2010/main" val="1377214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Rectangle 7"/>
          <p:cNvSpPr/>
          <p:nvPr/>
        </p:nvSpPr>
        <p:spPr>
          <a:xfrm>
            <a:off x="313509" y="6303481"/>
            <a:ext cx="896982" cy="4108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2"/>
          </p:nvPr>
        </p:nvSpPr>
        <p:spPr/>
        <p:txBody>
          <a:bodyPr/>
          <a:lstStyle/>
          <a:p>
            <a:fld id="{00E6A5BD-C011-4A45-AA3A-201790FB7F2B}" type="slidenum">
              <a:rPr lang="en-CA" smtClean="0"/>
              <a:pPr/>
              <a:t>72</a:t>
            </a:fld>
            <a:endParaRPr lang="en-CA" dirty="0"/>
          </a:p>
        </p:txBody>
      </p:sp>
      <p:sp>
        <p:nvSpPr>
          <p:cNvPr id="5" name="Title 4"/>
          <p:cNvSpPr>
            <a:spLocks noGrp="1"/>
          </p:cNvSpPr>
          <p:nvPr>
            <p:ph type="title"/>
          </p:nvPr>
        </p:nvSpPr>
        <p:spPr/>
        <p:txBody>
          <a:bodyPr/>
          <a:lstStyle/>
          <a:p>
            <a:r>
              <a:rPr lang="en-US" dirty="0"/>
              <a:t>Start Small</a:t>
            </a:r>
          </a:p>
        </p:txBody>
      </p:sp>
      <p:pic>
        <p:nvPicPr>
          <p:cNvPr id="6" name="Picture 5"/>
          <p:cNvPicPr>
            <a:picLocks noChangeAspect="1"/>
          </p:cNvPicPr>
          <p:nvPr/>
        </p:nvPicPr>
        <p:blipFill>
          <a:blip r:embed="rId2"/>
          <a:stretch>
            <a:fillRect/>
          </a:stretch>
        </p:blipFill>
        <p:spPr>
          <a:xfrm>
            <a:off x="1123406" y="1488624"/>
            <a:ext cx="9542232" cy="5126718"/>
          </a:xfrm>
          <a:prstGeom prst="rect">
            <a:avLst/>
          </a:prstGeom>
        </p:spPr>
      </p:pic>
      <p:sp>
        <p:nvSpPr>
          <p:cNvPr id="7" name="TextBox 6"/>
          <p:cNvSpPr txBox="1"/>
          <p:nvPr/>
        </p:nvSpPr>
        <p:spPr>
          <a:xfrm>
            <a:off x="8869680" y="6293962"/>
            <a:ext cx="1308115" cy="276999"/>
          </a:xfrm>
          <a:prstGeom prst="rect">
            <a:avLst/>
          </a:prstGeom>
          <a:noFill/>
        </p:spPr>
        <p:txBody>
          <a:bodyPr wrap="none" lIns="0" tIns="0" rIns="0" bIns="0" rtlCol="0">
            <a:spAutoFit/>
          </a:bodyPr>
          <a:lstStyle/>
          <a:p>
            <a:r>
              <a:rPr lang="en-US" dirty="0" err="1">
                <a:solidFill>
                  <a:schemeClr val="bg1"/>
                </a:solidFill>
              </a:rPr>
              <a:t>Azeem</a:t>
            </a:r>
            <a:r>
              <a:rPr lang="en-US" dirty="0">
                <a:solidFill>
                  <a:schemeClr val="bg1"/>
                </a:solidFill>
              </a:rPr>
              <a:t> </a:t>
            </a:r>
            <a:r>
              <a:rPr lang="en-US" dirty="0" err="1">
                <a:solidFill>
                  <a:schemeClr val="bg1"/>
                </a:solidFill>
              </a:rPr>
              <a:t>Alhar</a:t>
            </a:r>
            <a:endParaRPr lang="en-US" dirty="0">
              <a:solidFill>
                <a:schemeClr val="bg1"/>
              </a:solidFill>
            </a:endParaRPr>
          </a:p>
        </p:txBody>
      </p:sp>
      <p:sp>
        <p:nvSpPr>
          <p:cNvPr id="2" name="TextBox 1"/>
          <p:cNvSpPr txBox="1"/>
          <p:nvPr/>
        </p:nvSpPr>
        <p:spPr>
          <a:xfrm>
            <a:off x="1427025" y="1913803"/>
            <a:ext cx="8934994" cy="2523768"/>
          </a:xfrm>
          <a:prstGeom prst="rect">
            <a:avLst/>
          </a:prstGeom>
          <a:noFill/>
        </p:spPr>
        <p:txBody>
          <a:bodyPr wrap="square" lIns="0" tIns="0" rIns="0" bIns="0" rtlCol="0">
            <a:spAutoFit/>
          </a:bodyPr>
          <a:lstStyle/>
          <a:p>
            <a:r>
              <a:rPr lang="en-US" sz="2000" b="1" i="1" dirty="0">
                <a:solidFill>
                  <a:srgbClr val="FFC000"/>
                </a:solidFill>
              </a:rPr>
              <a:t>“A complex system that works is invariably found to have evolved from a simple system that worked.  </a:t>
            </a:r>
            <a:r>
              <a:rPr lang="en-US" sz="2000" b="1" dirty="0">
                <a:solidFill>
                  <a:schemeClr val="bg1"/>
                </a:solidFill>
              </a:rPr>
              <a:t>The inverse proposition also appears to be true: </a:t>
            </a:r>
            <a:r>
              <a:rPr lang="en-US" sz="2000" b="1" i="1" dirty="0">
                <a:solidFill>
                  <a:srgbClr val="FFC000"/>
                </a:solidFill>
              </a:rPr>
              <a:t>a complex system designed from scratch never works and can never be made to work.  </a:t>
            </a:r>
            <a:r>
              <a:rPr lang="en-US" sz="2000" b="1" dirty="0">
                <a:solidFill>
                  <a:schemeClr val="bg1"/>
                </a:solidFill>
              </a:rPr>
              <a:t>You have to start over, beginning with a simple system.”  </a:t>
            </a:r>
          </a:p>
          <a:p>
            <a:endParaRPr lang="en-US" sz="2000" b="1" dirty="0">
              <a:solidFill>
                <a:schemeClr val="bg1"/>
              </a:solidFill>
            </a:endParaRPr>
          </a:p>
          <a:p>
            <a:r>
              <a:rPr lang="en-US" sz="1600" b="1" dirty="0">
                <a:solidFill>
                  <a:schemeClr val="bg1"/>
                </a:solidFill>
              </a:rPr>
              <a:t>John Gall, system theorist</a:t>
            </a:r>
          </a:p>
          <a:p>
            <a:endParaRPr lang="en-US" sz="2800" b="1" dirty="0">
              <a:solidFill>
                <a:schemeClr val="bg1"/>
              </a:solidFill>
            </a:endParaRPr>
          </a:p>
        </p:txBody>
      </p:sp>
    </p:spTree>
    <p:extLst>
      <p:ext uri="{BB962C8B-B14F-4D97-AF65-F5344CB8AC3E}">
        <p14:creationId xmlns:p14="http://schemas.microsoft.com/office/powerpoint/2010/main" val="92853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Rectangle 7"/>
          <p:cNvSpPr/>
          <p:nvPr/>
        </p:nvSpPr>
        <p:spPr>
          <a:xfrm>
            <a:off x="313509" y="6303481"/>
            <a:ext cx="896982" cy="4108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2"/>
          </p:nvPr>
        </p:nvSpPr>
        <p:spPr/>
        <p:txBody>
          <a:bodyPr/>
          <a:lstStyle/>
          <a:p>
            <a:fld id="{00E6A5BD-C011-4A45-AA3A-201790FB7F2B}" type="slidenum">
              <a:rPr lang="en-CA" smtClean="0"/>
              <a:pPr/>
              <a:t>73</a:t>
            </a:fld>
            <a:endParaRPr lang="en-CA" dirty="0"/>
          </a:p>
        </p:txBody>
      </p:sp>
      <p:sp>
        <p:nvSpPr>
          <p:cNvPr id="5" name="Title 4"/>
          <p:cNvSpPr>
            <a:spLocks noGrp="1"/>
          </p:cNvSpPr>
          <p:nvPr>
            <p:ph type="title"/>
          </p:nvPr>
        </p:nvSpPr>
        <p:spPr/>
        <p:txBody>
          <a:bodyPr/>
          <a:lstStyle/>
          <a:p>
            <a:r>
              <a:rPr lang="en-US" dirty="0"/>
              <a:t>Act Now</a:t>
            </a:r>
          </a:p>
        </p:txBody>
      </p:sp>
      <p:pic>
        <p:nvPicPr>
          <p:cNvPr id="6" name="Picture 5"/>
          <p:cNvPicPr>
            <a:picLocks noChangeAspect="1"/>
          </p:cNvPicPr>
          <p:nvPr/>
        </p:nvPicPr>
        <p:blipFill>
          <a:blip r:embed="rId2"/>
          <a:stretch>
            <a:fillRect/>
          </a:stretch>
        </p:blipFill>
        <p:spPr>
          <a:xfrm>
            <a:off x="1123406" y="1488624"/>
            <a:ext cx="9542232" cy="5126718"/>
          </a:xfrm>
          <a:prstGeom prst="rect">
            <a:avLst/>
          </a:prstGeom>
        </p:spPr>
      </p:pic>
      <p:sp>
        <p:nvSpPr>
          <p:cNvPr id="7" name="TextBox 6"/>
          <p:cNvSpPr txBox="1"/>
          <p:nvPr/>
        </p:nvSpPr>
        <p:spPr>
          <a:xfrm>
            <a:off x="8869680" y="6293962"/>
            <a:ext cx="1308115" cy="276999"/>
          </a:xfrm>
          <a:prstGeom prst="rect">
            <a:avLst/>
          </a:prstGeom>
          <a:noFill/>
        </p:spPr>
        <p:txBody>
          <a:bodyPr wrap="none" lIns="0" tIns="0" rIns="0" bIns="0" rtlCol="0">
            <a:spAutoFit/>
          </a:bodyPr>
          <a:lstStyle/>
          <a:p>
            <a:r>
              <a:rPr lang="en-US" dirty="0" err="1">
                <a:solidFill>
                  <a:schemeClr val="bg1"/>
                </a:solidFill>
              </a:rPr>
              <a:t>Azeem</a:t>
            </a:r>
            <a:r>
              <a:rPr lang="en-US" dirty="0">
                <a:solidFill>
                  <a:schemeClr val="bg1"/>
                </a:solidFill>
              </a:rPr>
              <a:t> </a:t>
            </a:r>
            <a:r>
              <a:rPr lang="en-US" dirty="0" err="1">
                <a:solidFill>
                  <a:schemeClr val="bg1"/>
                </a:solidFill>
              </a:rPr>
              <a:t>Alhar</a:t>
            </a:r>
            <a:endParaRPr lang="en-US" dirty="0">
              <a:solidFill>
                <a:schemeClr val="bg1"/>
              </a:solidFill>
            </a:endParaRPr>
          </a:p>
        </p:txBody>
      </p:sp>
      <p:sp>
        <p:nvSpPr>
          <p:cNvPr id="2" name="TextBox 1"/>
          <p:cNvSpPr txBox="1"/>
          <p:nvPr/>
        </p:nvSpPr>
        <p:spPr>
          <a:xfrm>
            <a:off x="1123406" y="1743985"/>
            <a:ext cx="9542232" cy="2031325"/>
          </a:xfrm>
          <a:prstGeom prst="rect">
            <a:avLst/>
          </a:prstGeom>
          <a:noFill/>
        </p:spPr>
        <p:txBody>
          <a:bodyPr wrap="square" lIns="0" tIns="0" rIns="0" bIns="0" rtlCol="0">
            <a:spAutoFit/>
          </a:bodyPr>
          <a:lstStyle/>
          <a:p>
            <a:pPr lvl="1"/>
            <a:r>
              <a:rPr lang="en-US" sz="2400" b="1" dirty="0">
                <a:solidFill>
                  <a:schemeClr val="bg1"/>
                </a:solidFill>
              </a:rPr>
              <a:t>The faster you act, the faster you learn</a:t>
            </a:r>
          </a:p>
          <a:p>
            <a:pPr lvl="1"/>
            <a:endParaRPr lang="en-US" sz="2400" b="1" dirty="0">
              <a:solidFill>
                <a:schemeClr val="bg1"/>
              </a:solidFill>
            </a:endParaRPr>
          </a:p>
          <a:p>
            <a:pPr lvl="1"/>
            <a:r>
              <a:rPr lang="en-US" sz="2400" b="1" dirty="0">
                <a:solidFill>
                  <a:schemeClr val="bg1"/>
                </a:solidFill>
              </a:rPr>
              <a:t>Take small, quick steps and after each, assess what worked and did not</a:t>
            </a:r>
          </a:p>
          <a:p>
            <a:endParaRPr lang="en-US" sz="3600" b="1" dirty="0">
              <a:solidFill>
                <a:schemeClr val="bg1"/>
              </a:solidFill>
            </a:endParaRPr>
          </a:p>
        </p:txBody>
      </p:sp>
    </p:spTree>
    <p:extLst>
      <p:ext uri="{BB962C8B-B14F-4D97-AF65-F5344CB8AC3E}">
        <p14:creationId xmlns:p14="http://schemas.microsoft.com/office/powerpoint/2010/main" val="2316425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167079" y="3320901"/>
            <a:ext cx="7212053" cy="1554480"/>
          </a:xfrm>
        </p:spPr>
        <p:txBody>
          <a:bodyPr/>
          <a:lstStyle/>
          <a:p>
            <a:pPr algn="ctr"/>
            <a:r>
              <a:rPr lang="en-US" sz="5400" dirty="0" smtClean="0"/>
              <a:t>Thank You</a:t>
            </a:r>
            <a:endParaRPr lang="en-US" sz="5400" dirty="0"/>
          </a:p>
        </p:txBody>
      </p:sp>
    </p:spTree>
    <p:extLst>
      <p:ext uri="{BB962C8B-B14F-4D97-AF65-F5344CB8AC3E}">
        <p14:creationId xmlns:p14="http://schemas.microsoft.com/office/powerpoint/2010/main" val="1708632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0E6A5BD-C011-4A45-AA3A-201790FB7F2B}" type="slidenum">
              <a:rPr lang="en-CA" smtClean="0"/>
              <a:pPr/>
              <a:t>8</a:t>
            </a:fld>
            <a:endParaRPr lang="en-CA" dirty="0"/>
          </a:p>
        </p:txBody>
      </p:sp>
      <p:sp>
        <p:nvSpPr>
          <p:cNvPr id="5" name="Title 4"/>
          <p:cNvSpPr>
            <a:spLocks noGrp="1"/>
          </p:cNvSpPr>
          <p:nvPr>
            <p:ph type="title"/>
          </p:nvPr>
        </p:nvSpPr>
        <p:spPr/>
        <p:txBody>
          <a:bodyPr/>
          <a:lstStyle/>
          <a:p>
            <a:r>
              <a:rPr lang="en-US" dirty="0"/>
              <a:t>What we know</a:t>
            </a:r>
          </a:p>
        </p:txBody>
      </p:sp>
      <p:sp>
        <p:nvSpPr>
          <p:cNvPr id="6" name="TextBox 5"/>
          <p:cNvSpPr txBox="1"/>
          <p:nvPr/>
        </p:nvSpPr>
        <p:spPr>
          <a:xfrm>
            <a:off x="480359" y="2206634"/>
            <a:ext cx="5449385" cy="2215991"/>
          </a:xfrm>
          <a:prstGeom prst="rect">
            <a:avLst/>
          </a:prstGeom>
          <a:noFill/>
        </p:spPr>
        <p:txBody>
          <a:bodyPr wrap="square" lIns="0" tIns="0" rIns="0" bIns="0" rtlCol="0">
            <a:spAutoFit/>
          </a:bodyPr>
          <a:lstStyle/>
          <a:p>
            <a:pPr marL="285750" indent="-285750">
              <a:buFont typeface="Arial" panose="020B0604020202020204" pitchFamily="34" charset="0"/>
              <a:buChar char="•"/>
            </a:pPr>
            <a:r>
              <a:rPr lang="en-US" sz="2400" dirty="0">
                <a:solidFill>
                  <a:schemeClr val="tx2"/>
                </a:solidFill>
              </a:rPr>
              <a:t>Patient Flow</a:t>
            </a:r>
          </a:p>
          <a:p>
            <a:pPr marL="285750" indent="-285750">
              <a:buFont typeface="Arial" panose="020B0604020202020204" pitchFamily="34" charset="0"/>
              <a:buChar char="•"/>
            </a:pPr>
            <a:r>
              <a:rPr lang="en-US" sz="2400" dirty="0">
                <a:solidFill>
                  <a:schemeClr val="tx2"/>
                </a:solidFill>
              </a:rPr>
              <a:t>Access for high acuity transfers</a:t>
            </a:r>
          </a:p>
          <a:p>
            <a:pPr marL="285750" indent="-285750">
              <a:buFont typeface="Arial" panose="020B0604020202020204" pitchFamily="34" charset="0"/>
              <a:buChar char="•"/>
            </a:pPr>
            <a:r>
              <a:rPr lang="en-US" sz="2400" dirty="0">
                <a:solidFill>
                  <a:schemeClr val="tx2"/>
                </a:solidFill>
              </a:rPr>
              <a:t>Proactively plan for growth</a:t>
            </a:r>
          </a:p>
          <a:p>
            <a:pPr marL="285750" indent="-285750">
              <a:buFont typeface="Arial" panose="020B0604020202020204" pitchFamily="34" charset="0"/>
              <a:buChar char="•"/>
            </a:pPr>
            <a:r>
              <a:rPr lang="en-US" sz="2400" dirty="0">
                <a:solidFill>
                  <a:schemeClr val="tx2"/>
                </a:solidFill>
              </a:rPr>
              <a:t>Bed Mix</a:t>
            </a:r>
          </a:p>
          <a:p>
            <a:pPr marL="285750" indent="-285750">
              <a:buFont typeface="Arial" panose="020B0604020202020204" pitchFamily="34" charset="0"/>
              <a:buChar char="•"/>
            </a:pPr>
            <a:r>
              <a:rPr lang="en-US" sz="2400" dirty="0">
                <a:solidFill>
                  <a:schemeClr val="tx2"/>
                </a:solidFill>
              </a:rPr>
              <a:t>Manage variability real-time</a:t>
            </a:r>
          </a:p>
          <a:p>
            <a:pPr marL="285750" indent="-285750">
              <a:buFont typeface="Arial" panose="020B0604020202020204" pitchFamily="34" charset="0"/>
              <a:buChar char="•"/>
            </a:pPr>
            <a:endParaRPr lang="en-US" sz="2400" dirty="0">
              <a:solidFill>
                <a:schemeClr val="tx2"/>
              </a:solidFill>
            </a:endParaRPr>
          </a:p>
        </p:txBody>
      </p:sp>
      <p:cxnSp>
        <p:nvCxnSpPr>
          <p:cNvPr id="9" name="Straight Connector 8">
            <a:extLst>
              <a:ext uri="{FF2B5EF4-FFF2-40B4-BE49-F238E27FC236}">
                <a16:creationId xmlns:a16="http://schemas.microsoft.com/office/drawing/2014/main" id="{D467BDDE-8035-45BC-B3C4-97195216BDB5}"/>
              </a:ext>
            </a:extLst>
          </p:cNvPr>
          <p:cNvCxnSpPr>
            <a:cxnSpLocks/>
          </p:cNvCxnSpPr>
          <p:nvPr/>
        </p:nvCxnSpPr>
        <p:spPr>
          <a:xfrm>
            <a:off x="495300" y="2063497"/>
            <a:ext cx="5220880" cy="0"/>
          </a:xfrm>
          <a:prstGeom prst="line">
            <a:avLst/>
          </a:prstGeom>
          <a:ln w="25400">
            <a:solidFill>
              <a:schemeClr val="accent6"/>
            </a:solidFill>
            <a:headEnd type="none" w="med" len="med"/>
            <a:tailEnd type="none" w="med" len="med"/>
          </a:ln>
          <a:effectLst>
            <a:outerShdw blurRad="50800" dist="38100" dir="2700000" algn="tl" rotWithShape="0">
              <a:prstClr val="black">
                <a:alpha val="40000"/>
              </a:prstClr>
            </a:outerShdw>
          </a:effectLst>
        </p:spPr>
        <p:style>
          <a:lnRef idx="2">
            <a:schemeClr val="dk1"/>
          </a:lnRef>
          <a:fillRef idx="0">
            <a:schemeClr val="dk1"/>
          </a:fillRef>
          <a:effectRef idx="1">
            <a:schemeClr val="dk1"/>
          </a:effectRef>
          <a:fontRef idx="minor">
            <a:schemeClr val="tx1"/>
          </a:fontRef>
        </p:style>
      </p:cxnSp>
      <p:cxnSp>
        <p:nvCxnSpPr>
          <p:cNvPr id="10" name="Straight Connector 9">
            <a:extLst>
              <a:ext uri="{FF2B5EF4-FFF2-40B4-BE49-F238E27FC236}">
                <a16:creationId xmlns:a16="http://schemas.microsoft.com/office/drawing/2014/main" id="{34B632F9-40D9-492C-A120-6311A534232A}"/>
              </a:ext>
            </a:extLst>
          </p:cNvPr>
          <p:cNvCxnSpPr>
            <a:cxnSpLocks/>
          </p:cNvCxnSpPr>
          <p:nvPr/>
        </p:nvCxnSpPr>
        <p:spPr>
          <a:xfrm>
            <a:off x="6475820" y="2063497"/>
            <a:ext cx="5220880" cy="0"/>
          </a:xfrm>
          <a:prstGeom prst="line">
            <a:avLst/>
          </a:prstGeom>
          <a:ln w="25400">
            <a:solidFill>
              <a:schemeClr val="accent6"/>
            </a:solidFill>
            <a:headEnd type="none" w="med" len="med"/>
            <a:tailEnd type="none" w="med" len="med"/>
          </a:ln>
          <a:effectLst>
            <a:outerShdw blurRad="50800" dist="38100" dir="2700000" algn="tl" rotWithShape="0">
              <a:prstClr val="black">
                <a:alpha val="40000"/>
              </a:prstClr>
            </a:outerShdw>
          </a:effectLst>
        </p:spPr>
        <p:style>
          <a:lnRef idx="2">
            <a:schemeClr val="dk1"/>
          </a:lnRef>
          <a:fillRef idx="0">
            <a:schemeClr val="dk1"/>
          </a:fillRef>
          <a:effectRef idx="1">
            <a:schemeClr val="dk1"/>
          </a:effectRef>
          <a:fontRef idx="minor">
            <a:schemeClr val="tx1"/>
          </a:fontRef>
        </p:style>
      </p:cxnSp>
      <p:sp>
        <p:nvSpPr>
          <p:cNvPr id="11" name="Text Placeholder 13">
            <a:extLst>
              <a:ext uri="{FF2B5EF4-FFF2-40B4-BE49-F238E27FC236}">
                <a16:creationId xmlns:a16="http://schemas.microsoft.com/office/drawing/2014/main" id="{41151D46-4BF4-4450-A203-A28A5F72BFEC}"/>
              </a:ext>
            </a:extLst>
          </p:cNvPr>
          <p:cNvSpPr txBox="1">
            <a:spLocks/>
          </p:cNvSpPr>
          <p:nvPr/>
        </p:nvSpPr>
        <p:spPr>
          <a:xfrm>
            <a:off x="495300" y="1619291"/>
            <a:ext cx="5220880" cy="365760"/>
          </a:xfrm>
          <a:prstGeom prst="rect">
            <a:avLst/>
          </a:prstGeom>
        </p:spPr>
        <p:txBody>
          <a:bodyPr/>
          <a:lstStyle/>
          <a:p>
            <a:pPr marL="0" marR="0" lvl="0" indent="0" algn="l" defTabSz="914400" rtl="0" eaLnBrk="1" fontAlgn="auto" latinLnBrk="0" hangingPunct="1">
              <a:lnSpc>
                <a:spcPct val="95000"/>
              </a:lnSpc>
              <a:spcBef>
                <a:spcPts val="1200"/>
              </a:spcBef>
              <a:spcAft>
                <a:spcPts val="0"/>
              </a:spcAft>
              <a:buClrTx/>
              <a:buSzTx/>
              <a:buFont typeface="Arial" panose="020B0604020202020204" pitchFamily="34" charset="0"/>
              <a:buNone/>
              <a:tabLst/>
              <a:defRPr/>
            </a:pPr>
            <a:r>
              <a:rPr kumimoji="0" lang="en-US" sz="2200" b="1" i="0" u="none" strike="noStrike" kern="1200" cap="none" spc="0" normalizeH="0" baseline="0" noProof="0" dirty="0">
                <a:ln>
                  <a:noFill/>
                </a:ln>
                <a:solidFill>
                  <a:schemeClr val="accent6"/>
                </a:solidFill>
                <a:effectLst/>
                <a:uLnTx/>
                <a:uFillTx/>
                <a:latin typeface="+mn-lt"/>
                <a:ea typeface="+mn-ea"/>
                <a:cs typeface="+mn-cs"/>
              </a:rPr>
              <a:t>Current Applications</a:t>
            </a:r>
          </a:p>
        </p:txBody>
      </p:sp>
      <p:sp>
        <p:nvSpPr>
          <p:cNvPr id="12" name="Text Placeholder 14">
            <a:extLst>
              <a:ext uri="{FF2B5EF4-FFF2-40B4-BE49-F238E27FC236}">
                <a16:creationId xmlns:a16="http://schemas.microsoft.com/office/drawing/2014/main" id="{D9409E93-DD0B-4323-BCE0-E57D89037C97}"/>
              </a:ext>
            </a:extLst>
          </p:cNvPr>
          <p:cNvSpPr txBox="1">
            <a:spLocks/>
          </p:cNvSpPr>
          <p:nvPr/>
        </p:nvSpPr>
        <p:spPr>
          <a:xfrm>
            <a:off x="6479788" y="1644150"/>
            <a:ext cx="5220880" cy="365760"/>
          </a:xfrm>
          <a:prstGeom prst="rect">
            <a:avLst/>
          </a:prstGeom>
        </p:spPr>
        <p:txBody>
          <a:bodyPr/>
          <a:lstStyle/>
          <a:p>
            <a:pPr marL="0" marR="0" lvl="0" indent="0" algn="l" defTabSz="914400" rtl="0" eaLnBrk="1" fontAlgn="auto" latinLnBrk="0" hangingPunct="1">
              <a:lnSpc>
                <a:spcPct val="95000"/>
              </a:lnSpc>
              <a:spcBef>
                <a:spcPts val="1200"/>
              </a:spcBef>
              <a:spcAft>
                <a:spcPts val="0"/>
              </a:spcAft>
              <a:buClrTx/>
              <a:buSzTx/>
              <a:buFont typeface="Arial" panose="020B0604020202020204" pitchFamily="34" charset="0"/>
              <a:buNone/>
              <a:tabLst/>
              <a:defRPr/>
            </a:pPr>
            <a:r>
              <a:rPr kumimoji="0" lang="en-US" sz="2200" b="1" i="0" u="none" strike="noStrike" kern="1200" cap="none" spc="0" normalizeH="0" baseline="0" noProof="0" dirty="0">
                <a:ln>
                  <a:noFill/>
                </a:ln>
                <a:solidFill>
                  <a:schemeClr val="accent6"/>
                </a:solidFill>
                <a:effectLst/>
                <a:uLnTx/>
                <a:uFillTx/>
                <a:latin typeface="+mn-lt"/>
                <a:ea typeface="+mn-ea"/>
                <a:cs typeface="+mn-cs"/>
              </a:rPr>
              <a:t>Future Applications</a:t>
            </a:r>
          </a:p>
        </p:txBody>
      </p:sp>
      <p:sp>
        <p:nvSpPr>
          <p:cNvPr id="13" name="TextBox 12">
            <a:extLst>
              <a:ext uri="{FF2B5EF4-FFF2-40B4-BE49-F238E27FC236}">
                <a16:creationId xmlns:a16="http://schemas.microsoft.com/office/drawing/2014/main" id="{03FD825E-AA59-4A55-A722-272D1A33A575}"/>
              </a:ext>
            </a:extLst>
          </p:cNvPr>
          <p:cNvSpPr txBox="1"/>
          <p:nvPr/>
        </p:nvSpPr>
        <p:spPr>
          <a:xfrm>
            <a:off x="6479788" y="2196543"/>
            <a:ext cx="5449385" cy="2585323"/>
          </a:xfrm>
          <a:prstGeom prst="rect">
            <a:avLst/>
          </a:prstGeom>
          <a:noFill/>
        </p:spPr>
        <p:txBody>
          <a:bodyPr wrap="square" lIns="0" tIns="0" rIns="0" bIns="0" rtlCol="0">
            <a:spAutoFit/>
          </a:bodyPr>
          <a:lstStyle/>
          <a:p>
            <a:pPr marL="285750" indent="-285750">
              <a:buFont typeface="Arial" panose="020B0604020202020204" pitchFamily="34" charset="0"/>
              <a:buChar char="•"/>
            </a:pPr>
            <a:r>
              <a:rPr lang="en-US" sz="2400" dirty="0">
                <a:solidFill>
                  <a:schemeClr val="tx2"/>
                </a:solidFill>
              </a:rPr>
              <a:t>Improve efficiency of care</a:t>
            </a:r>
          </a:p>
          <a:p>
            <a:pPr marL="285750" indent="-285750">
              <a:buFont typeface="Arial" panose="020B0604020202020204" pitchFamily="34" charset="0"/>
              <a:buChar char="•"/>
            </a:pPr>
            <a:r>
              <a:rPr lang="en-US" sz="2400" dirty="0">
                <a:solidFill>
                  <a:schemeClr val="tx2"/>
                </a:solidFill>
              </a:rPr>
              <a:t>Quality backstop for the care team</a:t>
            </a:r>
          </a:p>
          <a:p>
            <a:pPr marL="285750" indent="-285750">
              <a:buFont typeface="Arial" panose="020B0604020202020204" pitchFamily="34" charset="0"/>
              <a:buChar char="•"/>
            </a:pPr>
            <a:r>
              <a:rPr lang="en-US" sz="2400" dirty="0">
                <a:solidFill>
                  <a:schemeClr val="tx2"/>
                </a:solidFill>
              </a:rPr>
              <a:t>Predict patient LOS</a:t>
            </a:r>
          </a:p>
          <a:p>
            <a:pPr marL="285750" indent="-285750">
              <a:buFont typeface="Arial" panose="020B0604020202020204" pitchFamily="34" charset="0"/>
              <a:buChar char="•"/>
            </a:pPr>
            <a:r>
              <a:rPr lang="en-US" sz="2400" dirty="0">
                <a:solidFill>
                  <a:schemeClr val="tx2"/>
                </a:solidFill>
              </a:rPr>
              <a:t>Manage capacity of health systems</a:t>
            </a:r>
          </a:p>
          <a:p>
            <a:pPr marL="285750" indent="-285750">
              <a:buFont typeface="Arial" panose="020B0604020202020204" pitchFamily="34" charset="0"/>
              <a:buChar char="•"/>
            </a:pPr>
            <a:r>
              <a:rPr lang="en-US" sz="2400" dirty="0">
                <a:solidFill>
                  <a:schemeClr val="tx2"/>
                </a:solidFill>
              </a:rPr>
              <a:t>Post-acute</a:t>
            </a:r>
          </a:p>
          <a:p>
            <a:pPr marL="285750" indent="-285750">
              <a:buFont typeface="Arial" panose="020B0604020202020204" pitchFamily="34" charset="0"/>
              <a:buChar char="•"/>
            </a:pPr>
            <a:endParaRPr lang="en-US" sz="2400" dirty="0">
              <a:solidFill>
                <a:schemeClr val="tx2"/>
              </a:solidFill>
            </a:endParaRPr>
          </a:p>
          <a:p>
            <a:pPr marL="285750" indent="-285750">
              <a:buFont typeface="Arial" panose="020B0604020202020204" pitchFamily="34" charset="0"/>
              <a:buChar char="•"/>
            </a:pPr>
            <a:endParaRPr lang="en-US" sz="2400" dirty="0">
              <a:solidFill>
                <a:schemeClr val="tx2"/>
              </a:solidFill>
            </a:endParaRPr>
          </a:p>
        </p:txBody>
      </p:sp>
      <p:pic>
        <p:nvPicPr>
          <p:cNvPr id="14" name="Picture 13">
            <a:extLst>
              <a:ext uri="{FF2B5EF4-FFF2-40B4-BE49-F238E27FC236}">
                <a16:creationId xmlns:a16="http://schemas.microsoft.com/office/drawing/2014/main" id="{9C7863EE-475E-4879-8C0D-77BA27D6C17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477174" y="4133537"/>
            <a:ext cx="3277358" cy="2446910"/>
          </a:xfrm>
          <a:prstGeom prst="rect">
            <a:avLst/>
          </a:prstGeom>
        </p:spPr>
      </p:pic>
      <p:grpSp>
        <p:nvGrpSpPr>
          <p:cNvPr id="55" name="Group 54">
            <a:extLst>
              <a:ext uri="{FF2B5EF4-FFF2-40B4-BE49-F238E27FC236}">
                <a16:creationId xmlns:a16="http://schemas.microsoft.com/office/drawing/2014/main" id="{A6C8223C-3ED6-445D-B9BA-8D1324E79179}"/>
              </a:ext>
            </a:extLst>
          </p:cNvPr>
          <p:cNvGrpSpPr/>
          <p:nvPr/>
        </p:nvGrpSpPr>
        <p:grpSpPr>
          <a:xfrm>
            <a:off x="495300" y="4525036"/>
            <a:ext cx="4607824" cy="1370596"/>
            <a:chOff x="143205" y="4562615"/>
            <a:chExt cx="5594307" cy="1664026"/>
          </a:xfrm>
        </p:grpSpPr>
        <p:sp>
          <p:nvSpPr>
            <p:cNvPr id="53" name="Oval 52">
              <a:extLst>
                <a:ext uri="{FF2B5EF4-FFF2-40B4-BE49-F238E27FC236}">
                  <a16:creationId xmlns:a16="http://schemas.microsoft.com/office/drawing/2014/main" id="{3BAE9447-EDCF-4E81-BE87-7CC6D47AC76D}"/>
                </a:ext>
              </a:extLst>
            </p:cNvPr>
            <p:cNvSpPr/>
            <p:nvPr/>
          </p:nvSpPr>
          <p:spPr>
            <a:xfrm>
              <a:off x="4144330" y="4562615"/>
              <a:ext cx="1593182" cy="159318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Arrow: Right 53">
              <a:extLst>
                <a:ext uri="{FF2B5EF4-FFF2-40B4-BE49-F238E27FC236}">
                  <a16:creationId xmlns:a16="http://schemas.microsoft.com/office/drawing/2014/main" id="{122C0405-E484-439D-A968-1A6D7C0F59CB}"/>
                </a:ext>
              </a:extLst>
            </p:cNvPr>
            <p:cNvSpPr/>
            <p:nvPr/>
          </p:nvSpPr>
          <p:spPr>
            <a:xfrm>
              <a:off x="3594469" y="5110683"/>
              <a:ext cx="690873" cy="497047"/>
            </a:xfrm>
            <a:prstGeom prst="rightArrow">
              <a:avLst/>
            </a:prstGeom>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66C13F11-61EA-42DF-9EB3-990E33DB2E22}"/>
                </a:ext>
              </a:extLst>
            </p:cNvPr>
            <p:cNvSpPr/>
            <p:nvPr/>
          </p:nvSpPr>
          <p:spPr>
            <a:xfrm>
              <a:off x="2167169" y="4569215"/>
              <a:ext cx="1593182" cy="159318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Arrow: Right 50">
              <a:extLst>
                <a:ext uri="{FF2B5EF4-FFF2-40B4-BE49-F238E27FC236}">
                  <a16:creationId xmlns:a16="http://schemas.microsoft.com/office/drawing/2014/main" id="{179C5500-2F41-49B8-8F55-377FD00AC0A0}"/>
                </a:ext>
              </a:extLst>
            </p:cNvPr>
            <p:cNvSpPr/>
            <p:nvPr/>
          </p:nvSpPr>
          <p:spPr>
            <a:xfrm>
              <a:off x="1608957" y="5181526"/>
              <a:ext cx="690873" cy="497047"/>
            </a:xfrm>
            <a:prstGeom prst="rightArrow">
              <a:avLst/>
            </a:prstGeom>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A1CF9BBB-9F01-44A9-A280-8D0811B804EC}"/>
                </a:ext>
              </a:extLst>
            </p:cNvPr>
            <p:cNvSpPr/>
            <p:nvPr/>
          </p:nvSpPr>
          <p:spPr>
            <a:xfrm>
              <a:off x="2276522" y="4658255"/>
              <a:ext cx="1374476" cy="485769"/>
            </a:xfrm>
            <a:prstGeom prst="rect">
              <a:avLst/>
            </a:prstGeom>
          </p:spPr>
          <p:txBody>
            <a:bodyPr wrap="none">
              <a:spAutoFit/>
            </a:bodyPr>
            <a:lstStyle/>
            <a:p>
              <a:r>
                <a:rPr lang="en-US" sz="2000" dirty="0">
                  <a:solidFill>
                    <a:schemeClr val="bg1"/>
                  </a:solidFill>
                  <a:latin typeface="Calibri" panose="020F0502020204030204" pitchFamily="34" charset="0"/>
                  <a:cs typeface="GE Inspira Pitch"/>
                </a:rPr>
                <a:t>Inpatient</a:t>
              </a:r>
            </a:p>
          </p:txBody>
        </p:sp>
        <p:pic>
          <p:nvPicPr>
            <p:cNvPr id="45" name="Picture 44">
              <a:extLst>
                <a:ext uri="{FF2B5EF4-FFF2-40B4-BE49-F238E27FC236}">
                  <a16:creationId xmlns:a16="http://schemas.microsoft.com/office/drawing/2014/main" id="{B8376B41-6EAB-453A-B3DF-65271F0B9B5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23202"/>
            <a:stretch/>
          </p:blipFill>
          <p:spPr>
            <a:xfrm>
              <a:off x="2496944" y="5150174"/>
              <a:ext cx="933629" cy="870645"/>
            </a:xfrm>
            <a:prstGeom prst="rect">
              <a:avLst/>
            </a:prstGeom>
          </p:spPr>
        </p:pic>
        <p:sp>
          <p:nvSpPr>
            <p:cNvPr id="48" name="Rectangle 47">
              <a:extLst>
                <a:ext uri="{FF2B5EF4-FFF2-40B4-BE49-F238E27FC236}">
                  <a16:creationId xmlns:a16="http://schemas.microsoft.com/office/drawing/2014/main" id="{A0FC8F77-642D-4415-BF4F-D5D6F66EA054}"/>
                </a:ext>
              </a:extLst>
            </p:cNvPr>
            <p:cNvSpPr/>
            <p:nvPr/>
          </p:nvSpPr>
          <p:spPr>
            <a:xfrm>
              <a:off x="4336279" y="4931369"/>
              <a:ext cx="1209283" cy="411035"/>
            </a:xfrm>
            <a:prstGeom prst="rect">
              <a:avLst/>
            </a:prstGeom>
          </p:spPr>
          <p:txBody>
            <a:bodyPr wrap="none">
              <a:spAutoFit/>
            </a:bodyPr>
            <a:lstStyle/>
            <a:p>
              <a:r>
                <a:rPr lang="en-US" sz="1600" dirty="0">
                  <a:solidFill>
                    <a:schemeClr val="bg1"/>
                  </a:solidFill>
                  <a:latin typeface="Calibri" panose="020F0502020204030204" pitchFamily="34" charset="0"/>
                  <a:cs typeface="GE Inspira Pitch"/>
                </a:rPr>
                <a:t>Discharge</a:t>
              </a:r>
            </a:p>
          </p:txBody>
        </p:sp>
        <p:pic>
          <p:nvPicPr>
            <p:cNvPr id="49" name="Picture 48">
              <a:extLst>
                <a:ext uri="{FF2B5EF4-FFF2-40B4-BE49-F238E27FC236}">
                  <a16:creationId xmlns:a16="http://schemas.microsoft.com/office/drawing/2014/main" id="{D8C9DAF1-6DEA-4B9F-81FD-ECEE1052A4F5}"/>
                </a:ext>
              </a:extLst>
            </p:cNvPr>
            <p:cNvPicPr>
              <a:picLocks noChangeAspect="1"/>
            </p:cNvPicPr>
            <p:nvPr/>
          </p:nvPicPr>
          <p:blipFill>
            <a:blip r:embed="rId4"/>
            <a:stretch>
              <a:fillRect/>
            </a:stretch>
          </p:blipFill>
          <p:spPr>
            <a:xfrm>
              <a:off x="4540992" y="5333766"/>
              <a:ext cx="799856" cy="477836"/>
            </a:xfrm>
            <a:prstGeom prst="rect">
              <a:avLst/>
            </a:prstGeom>
          </p:spPr>
        </p:pic>
        <p:sp>
          <p:nvSpPr>
            <p:cNvPr id="50" name="Oval 49">
              <a:extLst>
                <a:ext uri="{FF2B5EF4-FFF2-40B4-BE49-F238E27FC236}">
                  <a16:creationId xmlns:a16="http://schemas.microsoft.com/office/drawing/2014/main" id="{8148DB88-959E-46F2-9E2E-C7DDEF62C861}"/>
                </a:ext>
              </a:extLst>
            </p:cNvPr>
            <p:cNvSpPr/>
            <p:nvPr/>
          </p:nvSpPr>
          <p:spPr>
            <a:xfrm>
              <a:off x="143205" y="4633460"/>
              <a:ext cx="1593182" cy="159318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3610A2A9-6E53-45BC-81AD-A21DD1F71F7D}"/>
                </a:ext>
              </a:extLst>
            </p:cNvPr>
            <p:cNvSpPr/>
            <p:nvPr/>
          </p:nvSpPr>
          <p:spPr>
            <a:xfrm>
              <a:off x="306116" y="5029469"/>
              <a:ext cx="1267359" cy="411035"/>
            </a:xfrm>
            <a:prstGeom prst="rect">
              <a:avLst/>
            </a:prstGeom>
          </p:spPr>
          <p:txBody>
            <a:bodyPr wrap="none">
              <a:spAutoFit/>
            </a:bodyPr>
            <a:lstStyle/>
            <a:p>
              <a:r>
                <a:rPr lang="en-US" sz="1600" dirty="0">
                  <a:solidFill>
                    <a:schemeClr val="bg1"/>
                  </a:solidFill>
                  <a:latin typeface="Calibri" panose="020F0502020204030204" pitchFamily="34" charset="0"/>
                  <a:cs typeface="GE Inspira Pitch"/>
                </a:rPr>
                <a:t>Admission</a:t>
              </a:r>
            </a:p>
          </p:txBody>
        </p:sp>
        <p:pic>
          <p:nvPicPr>
            <p:cNvPr id="47" name="Picture 46">
              <a:extLst>
                <a:ext uri="{FF2B5EF4-FFF2-40B4-BE49-F238E27FC236}">
                  <a16:creationId xmlns:a16="http://schemas.microsoft.com/office/drawing/2014/main" id="{14E887D4-A0D6-4B54-8A78-B4CDEB4C03F7}"/>
                </a:ext>
              </a:extLst>
            </p:cNvPr>
            <p:cNvPicPr>
              <a:picLocks noChangeAspect="1"/>
            </p:cNvPicPr>
            <p:nvPr/>
          </p:nvPicPr>
          <p:blipFill>
            <a:blip r:embed="rId5"/>
            <a:stretch>
              <a:fillRect/>
            </a:stretch>
          </p:blipFill>
          <p:spPr>
            <a:xfrm>
              <a:off x="516644" y="5403063"/>
              <a:ext cx="846304" cy="492786"/>
            </a:xfrm>
            <a:prstGeom prst="rect">
              <a:avLst/>
            </a:prstGeom>
          </p:spPr>
        </p:pic>
      </p:grpSp>
      <p:sp>
        <p:nvSpPr>
          <p:cNvPr id="23" name="Rectangle 22"/>
          <p:cNvSpPr/>
          <p:nvPr/>
        </p:nvSpPr>
        <p:spPr>
          <a:xfrm>
            <a:off x="313509" y="6303481"/>
            <a:ext cx="896982" cy="4108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9155380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95300" y="316398"/>
            <a:ext cx="5803751" cy="738247"/>
          </a:xfrm>
        </p:spPr>
        <p:txBody>
          <a:bodyPr/>
          <a:lstStyle/>
          <a:p>
            <a:r>
              <a:rPr lang="en-US" sz="3600" dirty="0"/>
              <a:t>Our Discussion Today</a:t>
            </a:r>
          </a:p>
        </p:txBody>
      </p:sp>
      <p:sp>
        <p:nvSpPr>
          <p:cNvPr id="5" name="Slide Number Placeholder 4"/>
          <p:cNvSpPr>
            <a:spLocks noGrp="1"/>
          </p:cNvSpPr>
          <p:nvPr>
            <p:ph type="sldNum" sz="quarter" idx="4"/>
          </p:nvPr>
        </p:nvSpPr>
        <p:spPr>
          <a:xfrm>
            <a:off x="11262811" y="6432462"/>
            <a:ext cx="329636" cy="182880"/>
          </a:xfrm>
        </p:spPr>
        <p:txBody>
          <a:bodyPr/>
          <a:lstStyle/>
          <a:p>
            <a:fld id="{A9F032E2-1EAD-4F43-B091-1AB01DE2BEE8}" type="slidenum">
              <a:rPr lang="en-US" smtClean="0"/>
              <a:pPr/>
              <a:t>9</a:t>
            </a:fld>
            <a:endParaRPr lang="en-US"/>
          </a:p>
        </p:txBody>
      </p:sp>
      <p:grpSp>
        <p:nvGrpSpPr>
          <p:cNvPr id="21" name="Group 20"/>
          <p:cNvGrpSpPr/>
          <p:nvPr/>
        </p:nvGrpSpPr>
        <p:grpSpPr>
          <a:xfrm>
            <a:off x="724777" y="1572909"/>
            <a:ext cx="4273593" cy="2853236"/>
            <a:chOff x="421960" y="1572909"/>
            <a:chExt cx="4273593" cy="2853236"/>
          </a:xfrm>
        </p:grpSpPr>
        <p:pic>
          <p:nvPicPr>
            <p:cNvPr id="3" name="Picture 2"/>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421960" y="1572909"/>
              <a:ext cx="4273593" cy="2853236"/>
            </a:xfrm>
            <a:prstGeom prst="rect">
              <a:avLst/>
            </a:prstGeom>
          </p:spPr>
        </p:pic>
        <p:sp>
          <p:nvSpPr>
            <p:cNvPr id="4" name="TextBox 3"/>
            <p:cNvSpPr txBox="1"/>
            <p:nvPr/>
          </p:nvSpPr>
          <p:spPr>
            <a:xfrm>
              <a:off x="800188" y="1612723"/>
              <a:ext cx="2996013" cy="430887"/>
            </a:xfrm>
            <a:prstGeom prst="rect">
              <a:avLst/>
            </a:prstGeom>
            <a:noFill/>
          </p:spPr>
          <p:txBody>
            <a:bodyPr wrap="none" lIns="0" tIns="0" rIns="0" bIns="0" rtlCol="0">
              <a:spAutoFit/>
            </a:bodyPr>
            <a:lstStyle/>
            <a:p>
              <a:r>
                <a:rPr lang="en-US" sz="2800" b="1" dirty="0">
                  <a:solidFill>
                    <a:schemeClr val="bg1"/>
                  </a:solidFill>
                </a:rPr>
                <a:t>Command Center</a:t>
              </a:r>
            </a:p>
          </p:txBody>
        </p:sp>
      </p:grpSp>
      <p:grpSp>
        <p:nvGrpSpPr>
          <p:cNvPr id="9" name="Group 8"/>
          <p:cNvGrpSpPr/>
          <p:nvPr/>
        </p:nvGrpSpPr>
        <p:grpSpPr>
          <a:xfrm>
            <a:off x="6007997" y="1612723"/>
            <a:ext cx="5149928" cy="2898911"/>
            <a:chOff x="6007997" y="1612723"/>
            <a:chExt cx="5149928" cy="2898911"/>
          </a:xfrm>
        </p:grpSpPr>
        <p:grpSp>
          <p:nvGrpSpPr>
            <p:cNvPr id="15" name="Group 14"/>
            <p:cNvGrpSpPr/>
            <p:nvPr/>
          </p:nvGrpSpPr>
          <p:grpSpPr>
            <a:xfrm>
              <a:off x="6007997" y="1612723"/>
              <a:ext cx="5149928" cy="2898911"/>
              <a:chOff x="3770242" y="3318800"/>
              <a:chExt cx="5149928" cy="2898911"/>
            </a:xfrm>
          </p:grpSpPr>
          <p:pic>
            <p:nvPicPr>
              <p:cNvPr id="7" name="Picture 6"/>
              <p:cNvPicPr>
                <a:picLocks noChangeAspect="1"/>
              </p:cNvPicPr>
              <p:nvPr/>
            </p:nvPicPr>
            <p:blipFill>
              <a:blip r:embed="rId4"/>
              <a:stretch>
                <a:fillRect/>
              </a:stretch>
            </p:blipFill>
            <p:spPr>
              <a:xfrm>
                <a:off x="3770242" y="3318800"/>
                <a:ext cx="5149928" cy="2898911"/>
              </a:xfrm>
              <a:prstGeom prst="rect">
                <a:avLst/>
              </a:prstGeom>
            </p:spPr>
          </p:pic>
          <p:sp>
            <p:nvSpPr>
              <p:cNvPr id="8" name="TextBox 7"/>
              <p:cNvSpPr txBox="1"/>
              <p:nvPr/>
            </p:nvSpPr>
            <p:spPr>
              <a:xfrm>
                <a:off x="3807278" y="3318800"/>
                <a:ext cx="2680221" cy="861774"/>
              </a:xfrm>
              <a:prstGeom prst="rect">
                <a:avLst/>
              </a:prstGeom>
              <a:noFill/>
            </p:spPr>
            <p:txBody>
              <a:bodyPr wrap="none" lIns="0" tIns="0" rIns="0" bIns="0" rtlCol="0">
                <a:spAutoFit/>
              </a:bodyPr>
              <a:lstStyle/>
              <a:p>
                <a:r>
                  <a:rPr lang="en-US" sz="2800" b="1" dirty="0">
                    <a:solidFill>
                      <a:schemeClr val="tx2"/>
                    </a:solidFill>
                  </a:rPr>
                  <a:t>Active Capacity</a:t>
                </a:r>
              </a:p>
              <a:p>
                <a:pPr algn="ctr"/>
                <a:r>
                  <a:rPr lang="en-US" sz="2800" b="1" dirty="0">
                    <a:solidFill>
                      <a:schemeClr val="tx2"/>
                    </a:solidFill>
                  </a:rPr>
                  <a:t>Management</a:t>
                </a:r>
              </a:p>
            </p:txBody>
          </p:sp>
        </p:grpSp>
        <p:sp>
          <p:nvSpPr>
            <p:cNvPr id="2" name="TextBox 1"/>
            <p:cNvSpPr txBox="1"/>
            <p:nvPr/>
          </p:nvSpPr>
          <p:spPr>
            <a:xfrm>
              <a:off x="6104021" y="2714594"/>
              <a:ext cx="1987724" cy="1107996"/>
            </a:xfrm>
            <a:prstGeom prst="rect">
              <a:avLst/>
            </a:prstGeom>
            <a:noFill/>
          </p:spPr>
          <p:txBody>
            <a:bodyPr wrap="none" lIns="0" tIns="0" rIns="0" bIns="0" rtlCol="0">
              <a:spAutoFit/>
            </a:bodyPr>
            <a:lstStyle/>
            <a:p>
              <a:r>
                <a:rPr lang="en-US" b="1" dirty="0">
                  <a:solidFill>
                    <a:srgbClr val="FF0000"/>
                  </a:solidFill>
                </a:rPr>
                <a:t>Minute by minute</a:t>
              </a:r>
            </a:p>
            <a:p>
              <a:r>
                <a:rPr lang="en-US" b="1" dirty="0">
                  <a:solidFill>
                    <a:srgbClr val="FF0000"/>
                  </a:solidFill>
                </a:rPr>
                <a:t>System resources</a:t>
              </a:r>
            </a:p>
            <a:p>
              <a:r>
                <a:rPr lang="en-US" b="1" dirty="0">
                  <a:solidFill>
                    <a:srgbClr val="FF0000"/>
                  </a:solidFill>
                </a:rPr>
                <a:t>Volume planning</a:t>
              </a:r>
            </a:p>
            <a:p>
              <a:endParaRPr lang="en-US" dirty="0">
                <a:solidFill>
                  <a:schemeClr val="accent2"/>
                </a:solidFill>
              </a:endParaRPr>
            </a:p>
          </p:txBody>
        </p:sp>
      </p:grpSp>
      <p:grpSp>
        <p:nvGrpSpPr>
          <p:cNvPr id="36" name="Group 35"/>
          <p:cNvGrpSpPr/>
          <p:nvPr/>
        </p:nvGrpSpPr>
        <p:grpSpPr>
          <a:xfrm>
            <a:off x="3002939" y="4063855"/>
            <a:ext cx="6084187" cy="2673900"/>
            <a:chOff x="3446891" y="4110693"/>
            <a:chExt cx="6084187" cy="2673900"/>
          </a:xfrm>
        </p:grpSpPr>
        <p:grpSp>
          <p:nvGrpSpPr>
            <p:cNvPr id="34" name="Group 33"/>
            <p:cNvGrpSpPr/>
            <p:nvPr/>
          </p:nvGrpSpPr>
          <p:grpSpPr>
            <a:xfrm>
              <a:off x="3446891" y="4110693"/>
              <a:ext cx="5704320" cy="2673900"/>
              <a:chOff x="6248563" y="1157730"/>
              <a:chExt cx="5704320" cy="2673900"/>
            </a:xfrm>
          </p:grpSpPr>
          <p:pic>
            <p:nvPicPr>
              <p:cNvPr id="24" name="Picture 23"/>
              <p:cNvPicPr>
                <a:picLocks noChangeAspect="1"/>
              </p:cNvPicPr>
              <p:nvPr/>
            </p:nvPicPr>
            <p:blipFill>
              <a:blip r:embed="rId5"/>
              <a:stretch>
                <a:fillRect/>
              </a:stretch>
            </p:blipFill>
            <p:spPr>
              <a:xfrm>
                <a:off x="6248563" y="1157730"/>
                <a:ext cx="5704320" cy="2673900"/>
              </a:xfrm>
              <a:prstGeom prst="rect">
                <a:avLst/>
              </a:prstGeom>
            </p:spPr>
          </p:pic>
          <p:sp>
            <p:nvSpPr>
              <p:cNvPr id="33" name="TextBox 32"/>
              <p:cNvSpPr txBox="1"/>
              <p:nvPr/>
            </p:nvSpPr>
            <p:spPr>
              <a:xfrm>
                <a:off x="6442963" y="1230798"/>
                <a:ext cx="3654847" cy="430887"/>
              </a:xfrm>
              <a:prstGeom prst="rect">
                <a:avLst/>
              </a:prstGeom>
              <a:noFill/>
            </p:spPr>
            <p:txBody>
              <a:bodyPr wrap="none" lIns="0" tIns="0" rIns="0" bIns="0" rtlCol="0">
                <a:spAutoFit/>
              </a:bodyPr>
              <a:lstStyle/>
              <a:p>
                <a:r>
                  <a:rPr lang="en-US" sz="2800" b="1" dirty="0">
                    <a:solidFill>
                      <a:schemeClr val="bg1"/>
                    </a:solidFill>
                  </a:rPr>
                  <a:t>Systems Engineering</a:t>
                </a:r>
              </a:p>
            </p:txBody>
          </p:sp>
        </p:grpSp>
        <p:sp>
          <p:nvSpPr>
            <p:cNvPr id="35" name="TextBox 34"/>
            <p:cNvSpPr txBox="1"/>
            <p:nvPr/>
          </p:nvSpPr>
          <p:spPr>
            <a:xfrm>
              <a:off x="7186174" y="5415906"/>
              <a:ext cx="2344904" cy="1107996"/>
            </a:xfrm>
            <a:prstGeom prst="rect">
              <a:avLst/>
            </a:prstGeom>
            <a:noFill/>
          </p:spPr>
          <p:txBody>
            <a:bodyPr wrap="square" lIns="0" tIns="0" rIns="0" bIns="0" rtlCol="0">
              <a:spAutoFit/>
            </a:bodyPr>
            <a:lstStyle/>
            <a:p>
              <a:r>
                <a:rPr lang="en-US" sz="2400" b="1" dirty="0">
                  <a:solidFill>
                    <a:srgbClr val="FFC000"/>
                  </a:solidFill>
                </a:rPr>
                <a:t>Technology</a:t>
              </a:r>
            </a:p>
            <a:p>
              <a:r>
                <a:rPr lang="en-US" sz="2400" b="1" dirty="0">
                  <a:solidFill>
                    <a:srgbClr val="FFC000"/>
                  </a:solidFill>
                </a:rPr>
                <a:t>Process</a:t>
              </a:r>
            </a:p>
            <a:p>
              <a:r>
                <a:rPr lang="en-US" sz="2400" b="1" dirty="0">
                  <a:solidFill>
                    <a:srgbClr val="FFC000"/>
                  </a:solidFill>
                </a:rPr>
                <a:t>People</a:t>
              </a:r>
            </a:p>
          </p:txBody>
        </p:sp>
      </p:grpSp>
      <p:sp>
        <p:nvSpPr>
          <p:cNvPr id="17" name="Rectangle 16"/>
          <p:cNvSpPr/>
          <p:nvPr/>
        </p:nvSpPr>
        <p:spPr>
          <a:xfrm>
            <a:off x="313509" y="6303481"/>
            <a:ext cx="896982" cy="4108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42056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OFFISYNC_SLIDE_GUID" val="2865474b-93f2-482f-90b7-7e2fd45f4556"/>
</p:tagLst>
</file>

<file path=ppt/theme/theme1.xml><?xml version="1.0" encoding="utf-8"?>
<a:theme xmlns:a="http://schemas.openxmlformats.org/drawingml/2006/main" name="PowerPoint Template_v2 (wide)_01312017">
  <a:themeElements>
    <a:clrScheme name="Custom 5">
      <a:dk1>
        <a:sysClr val="windowText" lastClr="000000"/>
      </a:dk1>
      <a:lt1>
        <a:sysClr val="window" lastClr="FFFFFF"/>
      </a:lt1>
      <a:dk2>
        <a:srgbClr val="254B8E"/>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noFill/>
        <a:ln w="28575">
          <a:solidFill>
            <a:schemeClr val="accent2"/>
          </a:solidFill>
          <a:miter lim="800000"/>
        </a:ln>
      </a:spPr>
      <a:bodyPr/>
      <a:lstStyle/>
      <a:style>
        <a:lnRef idx="2">
          <a:schemeClr val="accent1">
            <a:shade val="50000"/>
          </a:schemeClr>
        </a:lnRef>
        <a:fillRef idx="1">
          <a:schemeClr val="accent1"/>
        </a:fillRef>
        <a:effectRef idx="0">
          <a:schemeClr val="accent1"/>
        </a:effectRef>
        <a:fontRef idx="minor">
          <a:schemeClr val="lt1"/>
        </a:fontRef>
      </a:style>
    </a:lnDef>
    <a:txDef>
      <a:spPr>
        <a:noFill/>
      </a:spPr>
      <a:bodyPr wrap="square" lIns="0" tIns="0" rIns="0" bIns="0" rtlCol="0">
        <a:spAutoFit/>
      </a:bodyPr>
      <a:lstStyle>
        <a:defPPr>
          <a:defRPr dirty="0" smtClean="0">
            <a:solidFill>
              <a:schemeClr val="accent2"/>
            </a:solidFill>
          </a:defRPr>
        </a:defPPr>
      </a:lstStyle>
    </a:txDef>
  </a:objectDefaults>
  <a:extraClrSchemeLst/>
  <a:extLst>
    <a:ext uri="{05A4C25C-085E-4340-85A3-A5531E510DB2}">
      <thm15:themeFamily xmlns:thm15="http://schemas.microsoft.com/office/thememl/2012/main" name="LAN078_GE PPT Template_20170130_5d" id="{EEAAA9A6-259D-416C-A90D-EE5CD6458EC5}" vid="{C873201F-992E-41B7-80DF-4729B2436BBF}"/>
    </a:ext>
  </a:extLst>
</a:theme>
</file>

<file path=ppt/theme/theme2.xml><?xml version="1.0" encoding="utf-8"?>
<a:theme xmlns:a="http://schemas.openxmlformats.org/drawingml/2006/main" name="Template">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JHM_Whi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2">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charset="0"/>
          </a:defRPr>
        </a:defPPr>
      </a:lstStyle>
    </a:lnDef>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GE Colors">
      <a:dk1>
        <a:sysClr val="windowText" lastClr="000000"/>
      </a:dk1>
      <a:lt1>
        <a:sysClr val="window" lastClr="FFFFFF"/>
      </a:lt1>
      <a:dk2>
        <a:srgbClr val="B1B3B3"/>
      </a:dk2>
      <a:lt2>
        <a:srgbClr val="F0F0F0"/>
      </a:lt2>
      <a:accent1>
        <a:srgbClr val="005CB9"/>
      </a:accent1>
      <a:accent2>
        <a:srgbClr val="63666A"/>
      </a:accent2>
      <a:accent3>
        <a:srgbClr val="00B5E2"/>
      </a:accent3>
      <a:accent4>
        <a:srgbClr val="0A0A37"/>
      </a:accent4>
      <a:accent5>
        <a:srgbClr val="FE5000"/>
      </a:accent5>
      <a:accent6>
        <a:srgbClr val="00BF6F"/>
      </a:accent6>
      <a:hlink>
        <a:srgbClr val="005CB9"/>
      </a:hlink>
      <a:folHlink>
        <a:srgbClr val="00B5E2"/>
      </a:folHlink>
    </a:clrScheme>
    <a:fontScheme name="GE">
      <a:majorFont>
        <a:latin typeface="GE Inspira Sans"/>
        <a:ea typeface=""/>
        <a:cs typeface=""/>
      </a:majorFont>
      <a:minorFont>
        <a:latin typeface="GE Inspira Sans"/>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GE Colors">
      <a:dk1>
        <a:sysClr val="windowText" lastClr="000000"/>
      </a:dk1>
      <a:lt1>
        <a:sysClr val="window" lastClr="FFFFFF"/>
      </a:lt1>
      <a:dk2>
        <a:srgbClr val="B1B3B3"/>
      </a:dk2>
      <a:lt2>
        <a:srgbClr val="F0F0F0"/>
      </a:lt2>
      <a:accent1>
        <a:srgbClr val="005CB9"/>
      </a:accent1>
      <a:accent2>
        <a:srgbClr val="63666A"/>
      </a:accent2>
      <a:accent3>
        <a:srgbClr val="00B5E2"/>
      </a:accent3>
      <a:accent4>
        <a:srgbClr val="0A0A37"/>
      </a:accent4>
      <a:accent5>
        <a:srgbClr val="FE5000"/>
      </a:accent5>
      <a:accent6>
        <a:srgbClr val="00BF6F"/>
      </a:accent6>
      <a:hlink>
        <a:srgbClr val="005CB9"/>
      </a:hlink>
      <a:folHlink>
        <a:srgbClr val="00B5E2"/>
      </a:folHlink>
    </a:clrScheme>
    <a:fontScheme name="GE">
      <a:majorFont>
        <a:latin typeface="GE Inspira Sans"/>
        <a:ea typeface=""/>
        <a:cs typeface=""/>
      </a:majorFont>
      <a:minorFont>
        <a:latin typeface="GE Inspira Sans"/>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PowerPoint Template_v2 (wide)_01312017</Template>
  <TotalTime>5017</TotalTime>
  <Words>2952</Words>
  <Application>Microsoft Office PowerPoint</Application>
  <PresentationFormat>Widescreen</PresentationFormat>
  <Paragraphs>804</Paragraphs>
  <Slides>74</Slides>
  <Notes>36</Notes>
  <HiddenSlides>9</HiddenSlides>
  <MMClips>0</MMClips>
  <ScaleCrop>false</ScaleCrop>
  <HeadingPairs>
    <vt:vector size="8" baseType="variant">
      <vt:variant>
        <vt:lpstr>Fonts Used</vt:lpstr>
      </vt:variant>
      <vt:variant>
        <vt:i4>9</vt:i4>
      </vt:variant>
      <vt:variant>
        <vt:lpstr>Theme</vt:lpstr>
      </vt:variant>
      <vt:variant>
        <vt:i4>3</vt:i4>
      </vt:variant>
      <vt:variant>
        <vt:lpstr>Embedded OLE Servers</vt:lpstr>
      </vt:variant>
      <vt:variant>
        <vt:i4>1</vt:i4>
      </vt:variant>
      <vt:variant>
        <vt:lpstr>Slide Titles</vt:lpstr>
      </vt:variant>
      <vt:variant>
        <vt:i4>74</vt:i4>
      </vt:variant>
    </vt:vector>
  </HeadingPairs>
  <TitlesOfParts>
    <vt:vector size="87" baseType="lpstr">
      <vt:lpstr>ＭＳ Ｐゴシック</vt:lpstr>
      <vt:lpstr>ＭＳ Ｐゴシック</vt:lpstr>
      <vt:lpstr>Arial</vt:lpstr>
      <vt:lpstr>Calibri</vt:lpstr>
      <vt:lpstr>GE Inspira</vt:lpstr>
      <vt:lpstr>GE Inspira Pitch</vt:lpstr>
      <vt:lpstr>GE Inspira Sans</vt:lpstr>
      <vt:lpstr>Times</vt:lpstr>
      <vt:lpstr>Wingdings</vt:lpstr>
      <vt:lpstr>PowerPoint Template_v2 (wide)_01312017</vt:lpstr>
      <vt:lpstr>Template</vt:lpstr>
      <vt:lpstr>JHM_White</vt:lpstr>
      <vt:lpstr>think-cell Slide</vt:lpstr>
      <vt:lpstr>Improving Patient Flow through a Centralized Command Center</vt:lpstr>
      <vt:lpstr>PowerPoint Presentation</vt:lpstr>
      <vt:lpstr>PowerPoint Presentation</vt:lpstr>
      <vt:lpstr>PowerPoint Presentation</vt:lpstr>
      <vt:lpstr>The future is here…</vt:lpstr>
      <vt:lpstr>Command Centers</vt:lpstr>
      <vt:lpstr>Air Traffic Control vs. Capacity Command Center</vt:lpstr>
      <vt:lpstr>What we know</vt:lpstr>
      <vt:lpstr>Our Discussion Today</vt:lpstr>
      <vt:lpstr>Set the Stage:</vt:lpstr>
      <vt:lpstr>Set the Stage:</vt:lpstr>
      <vt:lpstr>A New Level of Complexity: The Hospital as a System</vt:lpstr>
      <vt:lpstr>Complex System Operations</vt:lpstr>
      <vt:lpstr>How Do They Manage?</vt:lpstr>
      <vt:lpstr>We Are Here Because We Are Busy</vt:lpstr>
      <vt:lpstr>Managing Fixed Resources – The Tipping Point</vt:lpstr>
      <vt:lpstr>PowerPoint Presentation</vt:lpstr>
      <vt:lpstr>Operational Occupancy</vt:lpstr>
      <vt:lpstr>Operational Occupancy</vt:lpstr>
      <vt:lpstr>Drivers of Operations</vt:lpstr>
      <vt:lpstr>Managing Fixed Resources – The Tipping Point</vt:lpstr>
      <vt:lpstr>High Occupancy and Complexity – Drivers of Operations</vt:lpstr>
      <vt:lpstr>System Operations – Impact of Variability </vt:lpstr>
      <vt:lpstr>Southwest – 25 Minute Turnaround A successful “System” design</vt:lpstr>
      <vt:lpstr>So What???</vt:lpstr>
      <vt:lpstr>PowerPoint Presentation</vt:lpstr>
      <vt:lpstr>Healthcare Command Centers Breakthrough capability for high-quality efficient patient care</vt:lpstr>
      <vt:lpstr>Results: Medic Unit Dispatch</vt:lpstr>
      <vt:lpstr>Results: Patient Transfers</vt:lpstr>
      <vt:lpstr>Results: Time to bed assignment</vt:lpstr>
      <vt:lpstr>Results: OR Hold</vt:lpstr>
      <vt:lpstr>Results: Inpatient Boarding</vt:lpstr>
      <vt:lpstr>Results: The Queuing Curve Tipping Point</vt:lpstr>
      <vt:lpstr>Queuing Curve - The Tipping Point</vt:lpstr>
      <vt:lpstr>Queuing Curve - The Tipping Point</vt:lpstr>
      <vt:lpstr> Applying Tools from Other Industries</vt:lpstr>
      <vt:lpstr>Recipe for success--Technology</vt:lpstr>
      <vt:lpstr>Technology – Simulation Modeling</vt:lpstr>
      <vt:lpstr>Solution Prioritization Matrix</vt:lpstr>
      <vt:lpstr>Reaching the Capacity Goals Requires a combination of solutions</vt:lpstr>
      <vt:lpstr>FY17 Model vs. Actuals</vt:lpstr>
      <vt:lpstr>PowerPoint Presentation</vt:lpstr>
      <vt:lpstr>Healthcare Command Center Concept</vt:lpstr>
      <vt:lpstr>Healthcare Command Center Concept</vt:lpstr>
      <vt:lpstr>How Does It Work?</vt:lpstr>
      <vt:lpstr>PowerPoint Presentation</vt:lpstr>
      <vt:lpstr>Suite of Analytics Solving Unique Problems</vt:lpstr>
      <vt:lpstr>PowerPoint Presentation</vt:lpstr>
      <vt:lpstr>PowerPoint Presentation</vt:lpstr>
      <vt:lpstr>PowerPoint Presentation</vt:lpstr>
      <vt:lpstr>PowerPoint Presentation</vt:lpstr>
      <vt:lpstr>PowerPoint Presentation</vt:lpstr>
      <vt:lpstr>Sepsis Care Surveillance of sepsis risk and pathway compliance</vt:lpstr>
      <vt:lpstr>Recipe for success: People</vt:lpstr>
      <vt:lpstr>Governance</vt:lpstr>
      <vt:lpstr>Align through massively collaborative design sessions</vt:lpstr>
      <vt:lpstr>Structure: Capacity Optimization (Implementation)</vt:lpstr>
      <vt:lpstr>Structure: Capacity Optimization (Sustainment)</vt:lpstr>
      <vt:lpstr>GE Change Acceleration Process (CAP) Effectively managing the human side of change</vt:lpstr>
      <vt:lpstr>Recipe for success: Process</vt:lpstr>
      <vt:lpstr>Methodologies</vt:lpstr>
      <vt:lpstr>Optimize for the System</vt:lpstr>
      <vt:lpstr>System Design vs Process Improvement</vt:lpstr>
      <vt:lpstr>System Design vs Process Improvement</vt:lpstr>
      <vt:lpstr>System Design vs Process Improvement</vt:lpstr>
      <vt:lpstr>Just the Beginning</vt:lpstr>
      <vt:lpstr>Our Vision</vt:lpstr>
      <vt:lpstr>Our Vision</vt:lpstr>
      <vt:lpstr>Our Approach</vt:lpstr>
      <vt:lpstr>Think Big</vt:lpstr>
      <vt:lpstr>Start Small</vt:lpstr>
      <vt:lpstr>Start Small</vt:lpstr>
      <vt:lpstr>Act Now</vt:lpstr>
      <vt:lpstr>Thank You</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Command Centers: Shining  the Light Between the Seams</dc:title>
  <dc:creator>JFinke</dc:creator>
  <dc:description>Version 1.08
Job 1437
August 25, 2016</dc:description>
  <cp:lastModifiedBy>Jim Scheulen</cp:lastModifiedBy>
  <cp:revision>325</cp:revision>
  <dcterms:created xsi:type="dcterms:W3CDTF">2017-03-30T16:12:46Z</dcterms:created>
  <dcterms:modified xsi:type="dcterms:W3CDTF">2018-11-02T01:42:38Z</dcterms:modified>
</cp:coreProperties>
</file>