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43891200" cy="32918400"/>
  <p:notesSz cx="6858000" cy="9144000"/>
  <p:defaultTextStyle>
    <a:defPPr>
      <a:defRPr lang="en-US"/>
    </a:defPPr>
    <a:lvl1pPr marL="0" algn="l" defTabSz="4389120" rtl="0" eaLnBrk="1" latinLnBrk="0" hangingPunct="1">
      <a:defRPr sz="8600" kern="1200">
        <a:solidFill>
          <a:schemeClr val="tx1"/>
        </a:solidFill>
        <a:latin typeface="+mn-lt"/>
        <a:ea typeface="+mn-ea"/>
        <a:cs typeface="+mn-cs"/>
      </a:defRPr>
    </a:lvl1pPr>
    <a:lvl2pPr marL="2194560" algn="l" defTabSz="4389120" rtl="0" eaLnBrk="1" latinLnBrk="0" hangingPunct="1">
      <a:defRPr sz="8600" kern="1200">
        <a:solidFill>
          <a:schemeClr val="tx1"/>
        </a:solidFill>
        <a:latin typeface="+mn-lt"/>
        <a:ea typeface="+mn-ea"/>
        <a:cs typeface="+mn-cs"/>
      </a:defRPr>
    </a:lvl2pPr>
    <a:lvl3pPr marL="4389120" algn="l" defTabSz="4389120" rtl="0" eaLnBrk="1" latinLnBrk="0" hangingPunct="1">
      <a:defRPr sz="8600" kern="1200">
        <a:solidFill>
          <a:schemeClr val="tx1"/>
        </a:solidFill>
        <a:latin typeface="+mn-lt"/>
        <a:ea typeface="+mn-ea"/>
        <a:cs typeface="+mn-cs"/>
      </a:defRPr>
    </a:lvl3pPr>
    <a:lvl4pPr marL="6583680" algn="l" defTabSz="4389120" rtl="0" eaLnBrk="1" latinLnBrk="0" hangingPunct="1">
      <a:defRPr sz="8600" kern="1200">
        <a:solidFill>
          <a:schemeClr val="tx1"/>
        </a:solidFill>
        <a:latin typeface="+mn-lt"/>
        <a:ea typeface="+mn-ea"/>
        <a:cs typeface="+mn-cs"/>
      </a:defRPr>
    </a:lvl4pPr>
    <a:lvl5pPr marL="8778240" algn="l" defTabSz="4389120" rtl="0" eaLnBrk="1" latinLnBrk="0" hangingPunct="1">
      <a:defRPr sz="8600" kern="1200">
        <a:solidFill>
          <a:schemeClr val="tx1"/>
        </a:solidFill>
        <a:latin typeface="+mn-lt"/>
        <a:ea typeface="+mn-ea"/>
        <a:cs typeface="+mn-cs"/>
      </a:defRPr>
    </a:lvl5pPr>
    <a:lvl6pPr marL="10972800" algn="l" defTabSz="4389120" rtl="0" eaLnBrk="1" latinLnBrk="0" hangingPunct="1">
      <a:defRPr sz="8600" kern="1200">
        <a:solidFill>
          <a:schemeClr val="tx1"/>
        </a:solidFill>
        <a:latin typeface="+mn-lt"/>
        <a:ea typeface="+mn-ea"/>
        <a:cs typeface="+mn-cs"/>
      </a:defRPr>
    </a:lvl6pPr>
    <a:lvl7pPr marL="13167360" algn="l" defTabSz="4389120" rtl="0" eaLnBrk="1" latinLnBrk="0" hangingPunct="1">
      <a:defRPr sz="8600" kern="1200">
        <a:solidFill>
          <a:schemeClr val="tx1"/>
        </a:solidFill>
        <a:latin typeface="+mn-lt"/>
        <a:ea typeface="+mn-ea"/>
        <a:cs typeface="+mn-cs"/>
      </a:defRPr>
    </a:lvl7pPr>
    <a:lvl8pPr marL="15361920" algn="l" defTabSz="4389120" rtl="0" eaLnBrk="1" latinLnBrk="0" hangingPunct="1">
      <a:defRPr sz="8600" kern="1200">
        <a:solidFill>
          <a:schemeClr val="tx1"/>
        </a:solidFill>
        <a:latin typeface="+mn-lt"/>
        <a:ea typeface="+mn-ea"/>
        <a:cs typeface="+mn-cs"/>
      </a:defRPr>
    </a:lvl8pPr>
    <a:lvl9pPr marL="17556480" algn="l" defTabSz="4389120" rtl="0" eaLnBrk="1" latinLnBrk="0" hangingPunct="1">
      <a:defRPr sz="8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1A9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675" autoAdjust="0"/>
  </p:normalViewPr>
  <p:slideViewPr>
    <p:cSldViewPr>
      <p:cViewPr varScale="1">
        <p:scale>
          <a:sx n="22" d="100"/>
          <a:sy n="22" d="100"/>
        </p:scale>
        <p:origin x="1692" y="78"/>
      </p:cViewPr>
      <p:guideLst>
        <p:guide orient="horz" pos="10368"/>
        <p:guide pos="13824"/>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10226042"/>
            <a:ext cx="37307520" cy="7056120"/>
          </a:xfrm>
        </p:spPr>
        <p:txBody>
          <a:bodyPr/>
          <a:lstStyle/>
          <a:p>
            <a:r>
              <a:rPr lang="en-US"/>
              <a:t>Click to edit Master title style</a:t>
            </a:r>
          </a:p>
        </p:txBody>
      </p:sp>
      <p:sp>
        <p:nvSpPr>
          <p:cNvPr id="3" name="Subtitle 2"/>
          <p:cNvSpPr>
            <a:spLocks noGrp="1"/>
          </p:cNvSpPr>
          <p:nvPr>
            <p:ph type="subTitle" idx="1"/>
          </p:nvPr>
        </p:nvSpPr>
        <p:spPr>
          <a:xfrm>
            <a:off x="6583680" y="18653760"/>
            <a:ext cx="30723840" cy="8412480"/>
          </a:xfrm>
        </p:spPr>
        <p:txBody>
          <a:bodyPr/>
          <a:lstStyle>
            <a:lvl1pPr marL="0" indent="0" algn="ctr">
              <a:buNone/>
              <a:defRPr>
                <a:solidFill>
                  <a:schemeClr val="tx1">
                    <a:tint val="75000"/>
                  </a:schemeClr>
                </a:solidFill>
              </a:defRPr>
            </a:lvl1pPr>
            <a:lvl2pPr marL="2194560" indent="0" algn="ctr">
              <a:buNone/>
              <a:defRPr>
                <a:solidFill>
                  <a:schemeClr val="tx1">
                    <a:tint val="75000"/>
                  </a:schemeClr>
                </a:solidFill>
              </a:defRPr>
            </a:lvl2pPr>
            <a:lvl3pPr marL="4389120" indent="0" algn="ctr">
              <a:buNone/>
              <a:defRPr>
                <a:solidFill>
                  <a:schemeClr val="tx1">
                    <a:tint val="75000"/>
                  </a:schemeClr>
                </a:solidFill>
              </a:defRPr>
            </a:lvl3pPr>
            <a:lvl4pPr marL="6583680" indent="0" algn="ctr">
              <a:buNone/>
              <a:defRPr>
                <a:solidFill>
                  <a:schemeClr val="tx1">
                    <a:tint val="75000"/>
                  </a:schemeClr>
                </a:solidFill>
              </a:defRPr>
            </a:lvl4pPr>
            <a:lvl5pPr marL="8778240" indent="0" algn="ctr">
              <a:buNone/>
              <a:defRPr>
                <a:solidFill>
                  <a:schemeClr val="tx1">
                    <a:tint val="75000"/>
                  </a:schemeClr>
                </a:solidFill>
              </a:defRPr>
            </a:lvl5pPr>
            <a:lvl6pPr marL="10972800" indent="0" algn="ctr">
              <a:buNone/>
              <a:defRPr>
                <a:solidFill>
                  <a:schemeClr val="tx1">
                    <a:tint val="75000"/>
                  </a:schemeClr>
                </a:solidFill>
              </a:defRPr>
            </a:lvl6pPr>
            <a:lvl7pPr marL="13167360" indent="0" algn="ctr">
              <a:buNone/>
              <a:defRPr>
                <a:solidFill>
                  <a:schemeClr val="tx1">
                    <a:tint val="75000"/>
                  </a:schemeClr>
                </a:solidFill>
              </a:defRPr>
            </a:lvl7pPr>
            <a:lvl8pPr marL="15361920" indent="0" algn="ctr">
              <a:buNone/>
              <a:defRPr>
                <a:solidFill>
                  <a:schemeClr val="tx1">
                    <a:tint val="75000"/>
                  </a:schemeClr>
                </a:solidFill>
              </a:defRPr>
            </a:lvl8pPr>
            <a:lvl9pPr marL="1755648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FE4578A-8F3A-45A2-B5DC-C44E70A492A9}" type="datetimeFigureOut">
              <a:rPr lang="en-US" smtClean="0"/>
              <a:t>11/27/2018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3247B1C-4A65-4AC5-BCC9-76CEE4EB34D1}" type="slidenum">
              <a:rPr lang="en-US" smtClean="0"/>
              <a:t>‹#›</a:t>
            </a:fld>
            <a:endParaRPr lang="en-US" dirty="0"/>
          </a:p>
        </p:txBody>
      </p:sp>
    </p:spTree>
    <p:extLst>
      <p:ext uri="{BB962C8B-B14F-4D97-AF65-F5344CB8AC3E}">
        <p14:creationId xmlns:p14="http://schemas.microsoft.com/office/powerpoint/2010/main" val="11151523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FE4578A-8F3A-45A2-B5DC-C44E70A492A9}" type="datetimeFigureOut">
              <a:rPr lang="en-US" smtClean="0"/>
              <a:t>11/27/2018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3247B1C-4A65-4AC5-BCC9-76CEE4EB34D1}" type="slidenum">
              <a:rPr lang="en-US" smtClean="0"/>
              <a:t>‹#›</a:t>
            </a:fld>
            <a:endParaRPr lang="en-US" dirty="0"/>
          </a:p>
        </p:txBody>
      </p:sp>
    </p:spTree>
    <p:extLst>
      <p:ext uri="{BB962C8B-B14F-4D97-AF65-F5344CB8AC3E}">
        <p14:creationId xmlns:p14="http://schemas.microsoft.com/office/powerpoint/2010/main" val="23709785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2742905" y="6324600"/>
            <a:ext cx="47404018" cy="1348206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0530843" y="6324600"/>
            <a:ext cx="141480542" cy="1348206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FE4578A-8F3A-45A2-B5DC-C44E70A492A9}" type="datetimeFigureOut">
              <a:rPr lang="en-US" smtClean="0"/>
              <a:t>11/27/2018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3247B1C-4A65-4AC5-BCC9-76CEE4EB34D1}" type="slidenum">
              <a:rPr lang="en-US" smtClean="0"/>
              <a:t>‹#›</a:t>
            </a:fld>
            <a:endParaRPr lang="en-US" dirty="0"/>
          </a:p>
        </p:txBody>
      </p:sp>
    </p:spTree>
    <p:extLst>
      <p:ext uri="{BB962C8B-B14F-4D97-AF65-F5344CB8AC3E}">
        <p14:creationId xmlns:p14="http://schemas.microsoft.com/office/powerpoint/2010/main" val="3472527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FE4578A-8F3A-45A2-B5DC-C44E70A492A9}" type="datetimeFigureOut">
              <a:rPr lang="en-US" smtClean="0"/>
              <a:t>11/27/2018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3247B1C-4A65-4AC5-BCC9-76CEE4EB34D1}" type="slidenum">
              <a:rPr lang="en-US" smtClean="0"/>
              <a:t>‹#›</a:t>
            </a:fld>
            <a:endParaRPr lang="en-US" dirty="0"/>
          </a:p>
        </p:txBody>
      </p:sp>
    </p:spTree>
    <p:extLst>
      <p:ext uri="{BB962C8B-B14F-4D97-AF65-F5344CB8AC3E}">
        <p14:creationId xmlns:p14="http://schemas.microsoft.com/office/powerpoint/2010/main" val="3459747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2" y="21153122"/>
            <a:ext cx="37307520" cy="6537960"/>
          </a:xfrm>
        </p:spPr>
        <p:txBody>
          <a:bodyPr anchor="t"/>
          <a:lstStyle>
            <a:lvl1pPr algn="l">
              <a:defRPr sz="19200" b="1" cap="all"/>
            </a:lvl1pPr>
          </a:lstStyle>
          <a:p>
            <a:r>
              <a:rPr lang="en-US"/>
              <a:t>Click to edit Master title style</a:t>
            </a:r>
          </a:p>
        </p:txBody>
      </p:sp>
      <p:sp>
        <p:nvSpPr>
          <p:cNvPr id="3" name="Text Placeholder 2"/>
          <p:cNvSpPr>
            <a:spLocks noGrp="1"/>
          </p:cNvSpPr>
          <p:nvPr>
            <p:ph type="body" idx="1"/>
          </p:nvPr>
        </p:nvSpPr>
        <p:spPr>
          <a:xfrm>
            <a:off x="3467102" y="13952225"/>
            <a:ext cx="37307520" cy="7200898"/>
          </a:xfrm>
        </p:spPr>
        <p:txBody>
          <a:bodyPr anchor="b"/>
          <a:lstStyle>
            <a:lvl1pPr marL="0" indent="0">
              <a:buNone/>
              <a:defRPr sz="9600">
                <a:solidFill>
                  <a:schemeClr val="tx1">
                    <a:tint val="75000"/>
                  </a:schemeClr>
                </a:solidFill>
              </a:defRPr>
            </a:lvl1pPr>
            <a:lvl2pPr marL="2194560" indent="0">
              <a:buNone/>
              <a:defRPr sz="8600">
                <a:solidFill>
                  <a:schemeClr val="tx1">
                    <a:tint val="75000"/>
                  </a:schemeClr>
                </a:solidFill>
              </a:defRPr>
            </a:lvl2pPr>
            <a:lvl3pPr marL="4389120" indent="0">
              <a:buNone/>
              <a:defRPr sz="7700">
                <a:solidFill>
                  <a:schemeClr val="tx1">
                    <a:tint val="75000"/>
                  </a:schemeClr>
                </a:solidFill>
              </a:defRPr>
            </a:lvl3pPr>
            <a:lvl4pPr marL="6583680" indent="0">
              <a:buNone/>
              <a:defRPr sz="6700">
                <a:solidFill>
                  <a:schemeClr val="tx1">
                    <a:tint val="75000"/>
                  </a:schemeClr>
                </a:solidFill>
              </a:defRPr>
            </a:lvl4pPr>
            <a:lvl5pPr marL="8778240" indent="0">
              <a:buNone/>
              <a:defRPr sz="6700">
                <a:solidFill>
                  <a:schemeClr val="tx1">
                    <a:tint val="75000"/>
                  </a:schemeClr>
                </a:solidFill>
              </a:defRPr>
            </a:lvl5pPr>
            <a:lvl6pPr marL="10972800" indent="0">
              <a:buNone/>
              <a:defRPr sz="6700">
                <a:solidFill>
                  <a:schemeClr val="tx1">
                    <a:tint val="75000"/>
                  </a:schemeClr>
                </a:solidFill>
              </a:defRPr>
            </a:lvl6pPr>
            <a:lvl7pPr marL="13167360" indent="0">
              <a:buNone/>
              <a:defRPr sz="6700">
                <a:solidFill>
                  <a:schemeClr val="tx1">
                    <a:tint val="75000"/>
                  </a:schemeClr>
                </a:solidFill>
              </a:defRPr>
            </a:lvl7pPr>
            <a:lvl8pPr marL="15361920" indent="0">
              <a:buNone/>
              <a:defRPr sz="6700">
                <a:solidFill>
                  <a:schemeClr val="tx1">
                    <a:tint val="75000"/>
                  </a:schemeClr>
                </a:solidFill>
              </a:defRPr>
            </a:lvl8pPr>
            <a:lvl9pPr marL="17556480" indent="0">
              <a:buNone/>
              <a:defRPr sz="67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FE4578A-8F3A-45A2-B5DC-C44E70A492A9}" type="datetimeFigureOut">
              <a:rPr lang="en-US" smtClean="0"/>
              <a:t>11/27/2018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3247B1C-4A65-4AC5-BCC9-76CEE4EB34D1}" type="slidenum">
              <a:rPr lang="en-US" smtClean="0"/>
              <a:t>‹#›</a:t>
            </a:fld>
            <a:endParaRPr lang="en-US" dirty="0"/>
          </a:p>
        </p:txBody>
      </p:sp>
    </p:spTree>
    <p:extLst>
      <p:ext uri="{BB962C8B-B14F-4D97-AF65-F5344CB8AC3E}">
        <p14:creationId xmlns:p14="http://schemas.microsoft.com/office/powerpoint/2010/main" val="19844926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0530842" y="36865560"/>
            <a:ext cx="94442280" cy="104279702"/>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05704642" y="36865560"/>
            <a:ext cx="94442280" cy="104279702"/>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FE4578A-8F3A-45A2-B5DC-C44E70A492A9}" type="datetimeFigureOut">
              <a:rPr lang="en-US" smtClean="0"/>
              <a:t>11/27/2018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3247B1C-4A65-4AC5-BCC9-76CEE4EB34D1}" type="slidenum">
              <a:rPr lang="en-US" smtClean="0"/>
              <a:t>‹#›</a:t>
            </a:fld>
            <a:endParaRPr lang="en-US" dirty="0"/>
          </a:p>
        </p:txBody>
      </p:sp>
    </p:spTree>
    <p:extLst>
      <p:ext uri="{BB962C8B-B14F-4D97-AF65-F5344CB8AC3E}">
        <p14:creationId xmlns:p14="http://schemas.microsoft.com/office/powerpoint/2010/main" val="802541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4560" y="1318262"/>
            <a:ext cx="39502080" cy="5486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4560" y="7368542"/>
            <a:ext cx="19392902" cy="3070858"/>
          </a:xfrm>
        </p:spPr>
        <p:txBody>
          <a:bodyPr anchor="b"/>
          <a:lstStyle>
            <a:lvl1pPr marL="0" indent="0">
              <a:buNone/>
              <a:defRPr sz="11500" b="1"/>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a:t>Click to edit Master text styles</a:t>
            </a:r>
          </a:p>
        </p:txBody>
      </p:sp>
      <p:sp>
        <p:nvSpPr>
          <p:cNvPr id="4" name="Content Placeholder 3"/>
          <p:cNvSpPr>
            <a:spLocks noGrp="1"/>
          </p:cNvSpPr>
          <p:nvPr>
            <p:ph sz="half" idx="2"/>
          </p:nvPr>
        </p:nvSpPr>
        <p:spPr>
          <a:xfrm>
            <a:off x="2194560" y="10439400"/>
            <a:ext cx="19392902" cy="1896618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122" y="7368542"/>
            <a:ext cx="19400520" cy="3070858"/>
          </a:xfrm>
        </p:spPr>
        <p:txBody>
          <a:bodyPr anchor="b"/>
          <a:lstStyle>
            <a:lvl1pPr marL="0" indent="0">
              <a:buNone/>
              <a:defRPr sz="11500" b="1"/>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a:t>Click to edit Master text styles</a:t>
            </a:r>
          </a:p>
        </p:txBody>
      </p:sp>
      <p:sp>
        <p:nvSpPr>
          <p:cNvPr id="6" name="Content Placeholder 5"/>
          <p:cNvSpPr>
            <a:spLocks noGrp="1"/>
          </p:cNvSpPr>
          <p:nvPr>
            <p:ph sz="quarter" idx="4"/>
          </p:nvPr>
        </p:nvSpPr>
        <p:spPr>
          <a:xfrm>
            <a:off x="22296122" y="10439400"/>
            <a:ext cx="19400520" cy="1896618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FE4578A-8F3A-45A2-B5DC-C44E70A492A9}" type="datetimeFigureOut">
              <a:rPr lang="en-US" smtClean="0"/>
              <a:t>11/27/2018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3247B1C-4A65-4AC5-BCC9-76CEE4EB34D1}" type="slidenum">
              <a:rPr lang="en-US" smtClean="0"/>
              <a:t>‹#›</a:t>
            </a:fld>
            <a:endParaRPr lang="en-US" dirty="0"/>
          </a:p>
        </p:txBody>
      </p:sp>
    </p:spTree>
    <p:extLst>
      <p:ext uri="{BB962C8B-B14F-4D97-AF65-F5344CB8AC3E}">
        <p14:creationId xmlns:p14="http://schemas.microsoft.com/office/powerpoint/2010/main" val="17770906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FE4578A-8F3A-45A2-B5DC-C44E70A492A9}" type="datetimeFigureOut">
              <a:rPr lang="en-US" smtClean="0"/>
              <a:t>11/27/2018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3247B1C-4A65-4AC5-BCC9-76CEE4EB34D1}" type="slidenum">
              <a:rPr lang="en-US" smtClean="0"/>
              <a:t>‹#›</a:t>
            </a:fld>
            <a:endParaRPr lang="en-US" dirty="0"/>
          </a:p>
        </p:txBody>
      </p:sp>
    </p:spTree>
    <p:extLst>
      <p:ext uri="{BB962C8B-B14F-4D97-AF65-F5344CB8AC3E}">
        <p14:creationId xmlns:p14="http://schemas.microsoft.com/office/powerpoint/2010/main" val="13837176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E4578A-8F3A-45A2-B5DC-C44E70A492A9}" type="datetimeFigureOut">
              <a:rPr lang="en-US" smtClean="0"/>
              <a:t>11/27/2018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3247B1C-4A65-4AC5-BCC9-76CEE4EB34D1}" type="slidenum">
              <a:rPr lang="en-US" smtClean="0"/>
              <a:t>‹#›</a:t>
            </a:fld>
            <a:endParaRPr lang="en-US" dirty="0"/>
          </a:p>
        </p:txBody>
      </p:sp>
    </p:spTree>
    <p:extLst>
      <p:ext uri="{BB962C8B-B14F-4D97-AF65-F5344CB8AC3E}">
        <p14:creationId xmlns:p14="http://schemas.microsoft.com/office/powerpoint/2010/main" val="9129785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3" y="1310640"/>
            <a:ext cx="14439902" cy="5577840"/>
          </a:xfrm>
        </p:spPr>
        <p:txBody>
          <a:bodyPr anchor="b"/>
          <a:lstStyle>
            <a:lvl1pPr algn="l">
              <a:defRPr sz="9600" b="1"/>
            </a:lvl1pPr>
          </a:lstStyle>
          <a:p>
            <a:r>
              <a:rPr lang="en-US"/>
              <a:t>Click to edit Master title style</a:t>
            </a:r>
          </a:p>
        </p:txBody>
      </p:sp>
      <p:sp>
        <p:nvSpPr>
          <p:cNvPr id="3" name="Content Placeholder 2"/>
          <p:cNvSpPr>
            <a:spLocks noGrp="1"/>
          </p:cNvSpPr>
          <p:nvPr>
            <p:ph idx="1"/>
          </p:nvPr>
        </p:nvSpPr>
        <p:spPr>
          <a:xfrm>
            <a:off x="17160240" y="1310643"/>
            <a:ext cx="24536400" cy="28094942"/>
          </a:xfrm>
        </p:spPr>
        <p:txBody>
          <a:bodyPr/>
          <a:lstStyle>
            <a:lvl1pPr>
              <a:defRPr sz="15400"/>
            </a:lvl1pPr>
            <a:lvl2pPr>
              <a:defRPr sz="13400"/>
            </a:lvl2pPr>
            <a:lvl3pPr>
              <a:defRPr sz="11500"/>
            </a:lvl3pPr>
            <a:lvl4pPr>
              <a:defRPr sz="9600"/>
            </a:lvl4pPr>
            <a:lvl5pPr>
              <a:defRPr sz="9600"/>
            </a:lvl5pPr>
            <a:lvl6pPr>
              <a:defRPr sz="9600"/>
            </a:lvl6pPr>
            <a:lvl7pPr>
              <a:defRPr sz="9600"/>
            </a:lvl7pPr>
            <a:lvl8pPr>
              <a:defRPr sz="9600"/>
            </a:lvl8pPr>
            <a:lvl9pPr>
              <a:defRPr sz="9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4563" y="6888483"/>
            <a:ext cx="14439902" cy="22517102"/>
          </a:xfrm>
        </p:spPr>
        <p:txBody>
          <a:bodyPr/>
          <a:lstStyle>
            <a:lvl1pPr marL="0" indent="0">
              <a:buNone/>
              <a:defRPr sz="6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a:t>Click to edit Master text styles</a:t>
            </a:r>
          </a:p>
        </p:txBody>
      </p:sp>
      <p:sp>
        <p:nvSpPr>
          <p:cNvPr id="5" name="Date Placeholder 4"/>
          <p:cNvSpPr>
            <a:spLocks noGrp="1"/>
          </p:cNvSpPr>
          <p:nvPr>
            <p:ph type="dt" sz="half" idx="10"/>
          </p:nvPr>
        </p:nvSpPr>
        <p:spPr/>
        <p:txBody>
          <a:bodyPr/>
          <a:lstStyle/>
          <a:p>
            <a:fld id="{0FE4578A-8F3A-45A2-B5DC-C44E70A492A9}" type="datetimeFigureOut">
              <a:rPr lang="en-US" smtClean="0"/>
              <a:t>11/27/2018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3247B1C-4A65-4AC5-BCC9-76CEE4EB34D1}" type="slidenum">
              <a:rPr lang="en-US" smtClean="0"/>
              <a:t>‹#›</a:t>
            </a:fld>
            <a:endParaRPr lang="en-US" dirty="0"/>
          </a:p>
        </p:txBody>
      </p:sp>
    </p:spTree>
    <p:extLst>
      <p:ext uri="{BB962C8B-B14F-4D97-AF65-F5344CB8AC3E}">
        <p14:creationId xmlns:p14="http://schemas.microsoft.com/office/powerpoint/2010/main" val="1986805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2" y="23042880"/>
            <a:ext cx="26334720" cy="2720342"/>
          </a:xfrm>
        </p:spPr>
        <p:txBody>
          <a:bodyPr anchor="b"/>
          <a:lstStyle>
            <a:lvl1pPr algn="l">
              <a:defRPr sz="9600" b="1"/>
            </a:lvl1pPr>
          </a:lstStyle>
          <a:p>
            <a:r>
              <a:rPr lang="en-US"/>
              <a:t>Click to edit Master title style</a:t>
            </a:r>
          </a:p>
        </p:txBody>
      </p:sp>
      <p:sp>
        <p:nvSpPr>
          <p:cNvPr id="3" name="Picture Placeholder 2"/>
          <p:cNvSpPr>
            <a:spLocks noGrp="1"/>
          </p:cNvSpPr>
          <p:nvPr>
            <p:ph type="pic" idx="1"/>
          </p:nvPr>
        </p:nvSpPr>
        <p:spPr>
          <a:xfrm>
            <a:off x="8602982" y="2941320"/>
            <a:ext cx="26334720" cy="19751040"/>
          </a:xfrm>
        </p:spPr>
        <p:txBody>
          <a:bodyPr/>
          <a:lstStyle>
            <a:lvl1pPr marL="0" indent="0">
              <a:buNone/>
              <a:defRPr sz="15400"/>
            </a:lvl1pPr>
            <a:lvl2pPr marL="2194560" indent="0">
              <a:buNone/>
              <a:defRPr sz="13400"/>
            </a:lvl2pPr>
            <a:lvl3pPr marL="4389120" indent="0">
              <a:buNone/>
              <a:defRPr sz="1150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endParaRPr lang="en-US" dirty="0"/>
          </a:p>
        </p:txBody>
      </p:sp>
      <p:sp>
        <p:nvSpPr>
          <p:cNvPr id="4" name="Text Placeholder 3"/>
          <p:cNvSpPr>
            <a:spLocks noGrp="1"/>
          </p:cNvSpPr>
          <p:nvPr>
            <p:ph type="body" sz="half" idx="2"/>
          </p:nvPr>
        </p:nvSpPr>
        <p:spPr>
          <a:xfrm>
            <a:off x="8602982" y="25763222"/>
            <a:ext cx="26334720" cy="3863338"/>
          </a:xfrm>
        </p:spPr>
        <p:txBody>
          <a:bodyPr/>
          <a:lstStyle>
            <a:lvl1pPr marL="0" indent="0">
              <a:buNone/>
              <a:defRPr sz="6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a:t>Click to edit Master text styles</a:t>
            </a:r>
          </a:p>
        </p:txBody>
      </p:sp>
      <p:sp>
        <p:nvSpPr>
          <p:cNvPr id="5" name="Date Placeholder 4"/>
          <p:cNvSpPr>
            <a:spLocks noGrp="1"/>
          </p:cNvSpPr>
          <p:nvPr>
            <p:ph type="dt" sz="half" idx="10"/>
          </p:nvPr>
        </p:nvSpPr>
        <p:spPr/>
        <p:txBody>
          <a:bodyPr/>
          <a:lstStyle/>
          <a:p>
            <a:fld id="{0FE4578A-8F3A-45A2-B5DC-C44E70A492A9}" type="datetimeFigureOut">
              <a:rPr lang="en-US" smtClean="0"/>
              <a:t>11/27/2018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3247B1C-4A65-4AC5-BCC9-76CEE4EB34D1}" type="slidenum">
              <a:rPr lang="en-US" smtClean="0"/>
              <a:t>‹#›</a:t>
            </a:fld>
            <a:endParaRPr lang="en-US" dirty="0"/>
          </a:p>
        </p:txBody>
      </p:sp>
    </p:spTree>
    <p:extLst>
      <p:ext uri="{BB962C8B-B14F-4D97-AF65-F5344CB8AC3E}">
        <p14:creationId xmlns:p14="http://schemas.microsoft.com/office/powerpoint/2010/main" val="25081472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1318262"/>
            <a:ext cx="39502080" cy="5486400"/>
          </a:xfrm>
          <a:prstGeom prst="rect">
            <a:avLst/>
          </a:prstGeom>
        </p:spPr>
        <p:txBody>
          <a:bodyPr vert="horz" lIns="438912" tIns="219456" rIns="438912" bIns="219456" rtlCol="0" anchor="ctr">
            <a:normAutofit/>
          </a:bodyPr>
          <a:lstStyle/>
          <a:p>
            <a:r>
              <a:rPr lang="en-US"/>
              <a:t>Click to edit Master title style</a:t>
            </a:r>
          </a:p>
        </p:txBody>
      </p:sp>
      <p:sp>
        <p:nvSpPr>
          <p:cNvPr id="3" name="Text Placeholder 2"/>
          <p:cNvSpPr>
            <a:spLocks noGrp="1"/>
          </p:cNvSpPr>
          <p:nvPr>
            <p:ph type="body" idx="1"/>
          </p:nvPr>
        </p:nvSpPr>
        <p:spPr>
          <a:xfrm>
            <a:off x="2194560" y="7680963"/>
            <a:ext cx="39502080" cy="21724622"/>
          </a:xfrm>
          <a:prstGeom prst="rect">
            <a:avLst/>
          </a:prstGeom>
        </p:spPr>
        <p:txBody>
          <a:bodyPr vert="horz" lIns="438912" tIns="219456" rIns="438912" bIns="21945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194560" y="30510482"/>
            <a:ext cx="10241280" cy="1752600"/>
          </a:xfrm>
          <a:prstGeom prst="rect">
            <a:avLst/>
          </a:prstGeom>
        </p:spPr>
        <p:txBody>
          <a:bodyPr vert="horz" lIns="438912" tIns="219456" rIns="438912" bIns="219456" rtlCol="0" anchor="ctr"/>
          <a:lstStyle>
            <a:lvl1pPr algn="l">
              <a:defRPr sz="5800">
                <a:solidFill>
                  <a:schemeClr val="tx1">
                    <a:tint val="75000"/>
                  </a:schemeClr>
                </a:solidFill>
              </a:defRPr>
            </a:lvl1pPr>
          </a:lstStyle>
          <a:p>
            <a:fld id="{0FE4578A-8F3A-45A2-B5DC-C44E70A492A9}" type="datetimeFigureOut">
              <a:rPr lang="en-US" smtClean="0"/>
              <a:t>11/27/2018</a:t>
            </a:fld>
            <a:endParaRPr lang="en-US" dirty="0"/>
          </a:p>
        </p:txBody>
      </p:sp>
      <p:sp>
        <p:nvSpPr>
          <p:cNvPr id="5" name="Footer Placeholder 4"/>
          <p:cNvSpPr>
            <a:spLocks noGrp="1"/>
          </p:cNvSpPr>
          <p:nvPr>
            <p:ph type="ftr" sz="quarter" idx="3"/>
          </p:nvPr>
        </p:nvSpPr>
        <p:spPr>
          <a:xfrm>
            <a:off x="14996160" y="30510482"/>
            <a:ext cx="13898880" cy="1752600"/>
          </a:xfrm>
          <a:prstGeom prst="rect">
            <a:avLst/>
          </a:prstGeom>
        </p:spPr>
        <p:txBody>
          <a:bodyPr vert="horz" lIns="438912" tIns="219456" rIns="438912" bIns="219456" rtlCol="0" anchor="ctr"/>
          <a:lstStyle>
            <a:lvl1pPr algn="ctr">
              <a:defRPr sz="58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31455360" y="30510482"/>
            <a:ext cx="10241280" cy="1752600"/>
          </a:xfrm>
          <a:prstGeom prst="rect">
            <a:avLst/>
          </a:prstGeom>
        </p:spPr>
        <p:txBody>
          <a:bodyPr vert="horz" lIns="438912" tIns="219456" rIns="438912" bIns="219456" rtlCol="0" anchor="ctr"/>
          <a:lstStyle>
            <a:lvl1pPr algn="r">
              <a:defRPr sz="5800">
                <a:solidFill>
                  <a:schemeClr val="tx1">
                    <a:tint val="75000"/>
                  </a:schemeClr>
                </a:solidFill>
              </a:defRPr>
            </a:lvl1pPr>
          </a:lstStyle>
          <a:p>
            <a:fld id="{13247B1C-4A65-4AC5-BCC9-76CEE4EB34D1}" type="slidenum">
              <a:rPr lang="en-US" smtClean="0"/>
              <a:t>‹#›</a:t>
            </a:fld>
            <a:endParaRPr lang="en-US" dirty="0"/>
          </a:p>
        </p:txBody>
      </p:sp>
    </p:spTree>
    <p:extLst>
      <p:ext uri="{BB962C8B-B14F-4D97-AF65-F5344CB8AC3E}">
        <p14:creationId xmlns:p14="http://schemas.microsoft.com/office/powerpoint/2010/main" val="24764346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89120" rtl="0" eaLnBrk="1" latinLnBrk="0" hangingPunct="1">
        <a:spcBef>
          <a:spcPct val="0"/>
        </a:spcBef>
        <a:buNone/>
        <a:defRPr sz="21100" kern="1200">
          <a:solidFill>
            <a:schemeClr val="tx1"/>
          </a:solidFill>
          <a:latin typeface="+mj-lt"/>
          <a:ea typeface="+mj-ea"/>
          <a:cs typeface="+mj-cs"/>
        </a:defRPr>
      </a:lvl1pPr>
    </p:titleStyle>
    <p:bodyStyle>
      <a:lvl1pPr marL="1645920" indent="-1645920" algn="l" defTabSz="4389120" rtl="0" eaLnBrk="1" latinLnBrk="0" hangingPunct="1">
        <a:spcBef>
          <a:spcPct val="20000"/>
        </a:spcBef>
        <a:buFont typeface="Arial" panose="020B0604020202020204" pitchFamily="34" charset="0"/>
        <a:buChar char="•"/>
        <a:defRPr sz="15400" kern="1200">
          <a:solidFill>
            <a:schemeClr val="tx1"/>
          </a:solidFill>
          <a:latin typeface="+mn-lt"/>
          <a:ea typeface="+mn-ea"/>
          <a:cs typeface="+mn-cs"/>
        </a:defRPr>
      </a:lvl1pPr>
      <a:lvl2pPr marL="3566160" indent="-1371600" algn="l" defTabSz="4389120" rtl="0" eaLnBrk="1" latinLnBrk="0" hangingPunct="1">
        <a:spcBef>
          <a:spcPct val="20000"/>
        </a:spcBef>
        <a:buFont typeface="Arial" panose="020B0604020202020204" pitchFamily="34" charset="0"/>
        <a:buChar char="–"/>
        <a:defRPr sz="13400" kern="1200">
          <a:solidFill>
            <a:schemeClr val="tx1"/>
          </a:solidFill>
          <a:latin typeface="+mn-lt"/>
          <a:ea typeface="+mn-ea"/>
          <a:cs typeface="+mn-cs"/>
        </a:defRPr>
      </a:lvl2pPr>
      <a:lvl3pPr marL="5486400" indent="-1097280" algn="l" defTabSz="4389120" rtl="0" eaLnBrk="1" latinLnBrk="0" hangingPunct="1">
        <a:spcBef>
          <a:spcPct val="20000"/>
        </a:spcBef>
        <a:buFont typeface="Arial" panose="020B0604020202020204" pitchFamily="34" charset="0"/>
        <a:buChar char="•"/>
        <a:defRPr sz="11500" kern="1200">
          <a:solidFill>
            <a:schemeClr val="tx1"/>
          </a:solidFill>
          <a:latin typeface="+mn-lt"/>
          <a:ea typeface="+mn-ea"/>
          <a:cs typeface="+mn-cs"/>
        </a:defRPr>
      </a:lvl3pPr>
      <a:lvl4pPr marL="7680960" indent="-1097280" algn="l" defTabSz="4389120"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4pPr>
      <a:lvl5pPr marL="9875520" indent="-1097280" algn="l" defTabSz="4389120"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5pPr>
      <a:lvl6pPr marL="12070080" indent="-1097280" algn="l" defTabSz="4389120"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6pPr>
      <a:lvl7pPr marL="14264640" indent="-1097280" algn="l" defTabSz="4389120"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7pPr>
      <a:lvl8pPr marL="16459200" indent="-1097280" algn="l" defTabSz="4389120"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8pPr>
      <a:lvl9pPr marL="18653760" indent="-1097280" algn="l" defTabSz="4389120"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9pPr>
    </p:bodyStyle>
    <p:otherStyle>
      <a:defPPr>
        <a:defRPr lang="en-US"/>
      </a:defPPr>
      <a:lvl1pPr marL="0" algn="l" defTabSz="4389120" rtl="0" eaLnBrk="1" latinLnBrk="0" hangingPunct="1">
        <a:defRPr sz="8600" kern="1200">
          <a:solidFill>
            <a:schemeClr val="tx1"/>
          </a:solidFill>
          <a:latin typeface="+mn-lt"/>
          <a:ea typeface="+mn-ea"/>
          <a:cs typeface="+mn-cs"/>
        </a:defRPr>
      </a:lvl1pPr>
      <a:lvl2pPr marL="2194560" algn="l" defTabSz="4389120" rtl="0" eaLnBrk="1" latinLnBrk="0" hangingPunct="1">
        <a:defRPr sz="8600" kern="1200">
          <a:solidFill>
            <a:schemeClr val="tx1"/>
          </a:solidFill>
          <a:latin typeface="+mn-lt"/>
          <a:ea typeface="+mn-ea"/>
          <a:cs typeface="+mn-cs"/>
        </a:defRPr>
      </a:lvl2pPr>
      <a:lvl3pPr marL="4389120" algn="l" defTabSz="4389120" rtl="0" eaLnBrk="1" latinLnBrk="0" hangingPunct="1">
        <a:defRPr sz="8600" kern="1200">
          <a:solidFill>
            <a:schemeClr val="tx1"/>
          </a:solidFill>
          <a:latin typeface="+mn-lt"/>
          <a:ea typeface="+mn-ea"/>
          <a:cs typeface="+mn-cs"/>
        </a:defRPr>
      </a:lvl3pPr>
      <a:lvl4pPr marL="6583680" algn="l" defTabSz="4389120" rtl="0" eaLnBrk="1" latinLnBrk="0" hangingPunct="1">
        <a:defRPr sz="8600" kern="1200">
          <a:solidFill>
            <a:schemeClr val="tx1"/>
          </a:solidFill>
          <a:latin typeface="+mn-lt"/>
          <a:ea typeface="+mn-ea"/>
          <a:cs typeface="+mn-cs"/>
        </a:defRPr>
      </a:lvl4pPr>
      <a:lvl5pPr marL="8778240" algn="l" defTabSz="4389120" rtl="0" eaLnBrk="1" latinLnBrk="0" hangingPunct="1">
        <a:defRPr sz="8600" kern="1200">
          <a:solidFill>
            <a:schemeClr val="tx1"/>
          </a:solidFill>
          <a:latin typeface="+mn-lt"/>
          <a:ea typeface="+mn-ea"/>
          <a:cs typeface="+mn-cs"/>
        </a:defRPr>
      </a:lvl5pPr>
      <a:lvl6pPr marL="10972800" algn="l" defTabSz="4389120" rtl="0" eaLnBrk="1" latinLnBrk="0" hangingPunct="1">
        <a:defRPr sz="8600" kern="1200">
          <a:solidFill>
            <a:schemeClr val="tx1"/>
          </a:solidFill>
          <a:latin typeface="+mn-lt"/>
          <a:ea typeface="+mn-ea"/>
          <a:cs typeface="+mn-cs"/>
        </a:defRPr>
      </a:lvl6pPr>
      <a:lvl7pPr marL="13167360" algn="l" defTabSz="4389120" rtl="0" eaLnBrk="1" latinLnBrk="0" hangingPunct="1">
        <a:defRPr sz="8600" kern="1200">
          <a:solidFill>
            <a:schemeClr val="tx1"/>
          </a:solidFill>
          <a:latin typeface="+mn-lt"/>
          <a:ea typeface="+mn-ea"/>
          <a:cs typeface="+mn-cs"/>
        </a:defRPr>
      </a:lvl7pPr>
      <a:lvl8pPr marL="15361920" algn="l" defTabSz="4389120" rtl="0" eaLnBrk="1" latinLnBrk="0" hangingPunct="1">
        <a:defRPr sz="8600" kern="1200">
          <a:solidFill>
            <a:schemeClr val="tx1"/>
          </a:solidFill>
          <a:latin typeface="+mn-lt"/>
          <a:ea typeface="+mn-ea"/>
          <a:cs typeface="+mn-cs"/>
        </a:defRPr>
      </a:lvl8pPr>
      <a:lvl9pPr marL="17556480" algn="l" defTabSz="4389120"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57600" y="381000"/>
            <a:ext cx="35356800" cy="4953000"/>
          </a:xfrm>
        </p:spPr>
        <p:txBody>
          <a:bodyPr>
            <a:normAutofit/>
          </a:bodyPr>
          <a:lstStyle/>
          <a:p>
            <a:r>
              <a:rPr lang="en-US" sz="8800" dirty="0"/>
              <a:t>Improving Consults and Interdepartmental and Interdisciplinary Communication in the Emergency Department</a:t>
            </a:r>
            <a:br>
              <a:rPr lang="en-US" sz="7200" dirty="0"/>
            </a:br>
            <a:r>
              <a:rPr lang="en-US" sz="5400" dirty="0"/>
              <a:t>Joshua McHugh, MD,  Jessica Leifer, MD,  Shannon McNamara, MD,  Eric Ganz, MD,  Eric Legome, MD</a:t>
            </a:r>
          </a:p>
        </p:txBody>
      </p:sp>
      <p:sp>
        <p:nvSpPr>
          <p:cNvPr id="4" name="TextBox 3"/>
          <p:cNvSpPr txBox="1"/>
          <p:nvPr/>
        </p:nvSpPr>
        <p:spPr>
          <a:xfrm>
            <a:off x="896528" y="6739433"/>
            <a:ext cx="12649200" cy="10002738"/>
          </a:xfrm>
          <a:prstGeom prst="rect">
            <a:avLst/>
          </a:prstGeom>
          <a:noFill/>
        </p:spPr>
        <p:txBody>
          <a:bodyPr wrap="square" rtlCol="0">
            <a:spAutoFit/>
          </a:bodyPr>
          <a:lstStyle/>
          <a:p>
            <a:r>
              <a:rPr lang="en-US" sz="8000" dirty="0">
                <a:solidFill>
                  <a:srgbClr val="00B0F0"/>
                </a:solidFill>
              </a:rPr>
              <a:t>Introduction</a:t>
            </a:r>
          </a:p>
          <a:p>
            <a:pPr algn="just"/>
            <a:r>
              <a:rPr lang="en-US" sz="4800" dirty="0"/>
              <a:t>Research concerning ED consultation of specialists is limited but evidence suggests medical consultations are high risk.</a:t>
            </a:r>
            <a:r>
              <a:rPr lang="en-US" sz="4800" baseline="30000" dirty="0"/>
              <a:t>1</a:t>
            </a:r>
            <a:r>
              <a:rPr lang="en-US" sz="4800" dirty="0"/>
              <a:t> Suboptimal communication may lead to unclear care plans, delayed disposition and worsened outcomes. Our objective was to develop a collaborative model of consultation between the EM and OB GYN departments, by focusing on interdepartmental communication. We implemented a model using interactive sessions and review for improvement in collaboration and information exchange.</a:t>
            </a:r>
          </a:p>
          <a:p>
            <a:endParaRPr lang="en-US" sz="3600" dirty="0"/>
          </a:p>
        </p:txBody>
      </p:sp>
      <p:sp>
        <p:nvSpPr>
          <p:cNvPr id="6" name="TextBox 5"/>
          <p:cNvSpPr txBox="1"/>
          <p:nvPr/>
        </p:nvSpPr>
        <p:spPr>
          <a:xfrm>
            <a:off x="838200" y="17068800"/>
            <a:ext cx="12649200" cy="12403395"/>
          </a:xfrm>
          <a:prstGeom prst="rect">
            <a:avLst/>
          </a:prstGeom>
          <a:noFill/>
        </p:spPr>
        <p:txBody>
          <a:bodyPr wrap="square" rtlCol="0">
            <a:spAutoFit/>
          </a:bodyPr>
          <a:lstStyle/>
          <a:p>
            <a:r>
              <a:rPr lang="en-US" sz="8000" dirty="0">
                <a:solidFill>
                  <a:srgbClr val="00B0F0"/>
                </a:solidFill>
              </a:rPr>
              <a:t>Methods</a:t>
            </a:r>
          </a:p>
          <a:p>
            <a:pPr algn="just"/>
            <a:r>
              <a:rPr lang="en-US" sz="4800" dirty="0"/>
              <a:t>Using a modified Delphi process, we presented options for interactive consultation to ED and OB/GYN stakeholders. A standardized process focused on interdisciplinary communication and pre-defined expectations were jointly developed and implemented. Participants (N=61) engaged in a:</a:t>
            </a:r>
          </a:p>
          <a:p>
            <a:pPr marL="571500" indent="-571500" algn="just">
              <a:buFont typeface="Arial" panose="020B0604020202020204" pitchFamily="34" charset="0"/>
              <a:buChar char="•"/>
            </a:pPr>
            <a:r>
              <a:rPr lang="en-US" sz="4800" dirty="0"/>
              <a:t>Pre-assessment survey: TEAMSTEPPS Teamwork Attitude Questionnaire </a:t>
            </a:r>
          </a:p>
          <a:p>
            <a:pPr marL="571500" indent="-571500" algn="just">
              <a:buFont typeface="Arial" panose="020B0604020202020204" pitchFamily="34" charset="0"/>
              <a:buChar char="•"/>
            </a:pPr>
            <a:r>
              <a:rPr lang="en-US" sz="4800" dirty="0"/>
              <a:t>Training session on:</a:t>
            </a:r>
          </a:p>
          <a:p>
            <a:pPr marL="2766060" lvl="1" indent="-571500" algn="just">
              <a:buFont typeface="Arial" panose="020B0604020202020204" pitchFamily="34" charset="0"/>
              <a:buChar char="•"/>
            </a:pPr>
            <a:r>
              <a:rPr lang="en-US" sz="4800" dirty="0"/>
              <a:t>Communication </a:t>
            </a:r>
          </a:p>
          <a:p>
            <a:pPr marL="2766060" lvl="1" indent="-571500" algn="just">
              <a:buFont typeface="Arial" panose="020B0604020202020204" pitchFamily="34" charset="0"/>
              <a:buChar char="•"/>
            </a:pPr>
            <a:r>
              <a:rPr lang="en-US" sz="4800" dirty="0"/>
              <a:t>Conflict management</a:t>
            </a:r>
          </a:p>
          <a:p>
            <a:pPr marL="2766060" lvl="1" indent="-571500" algn="just">
              <a:buFont typeface="Arial" panose="020B0604020202020204" pitchFamily="34" charset="0"/>
              <a:buChar char="•"/>
            </a:pPr>
            <a:r>
              <a:rPr lang="en-US" sz="4800" dirty="0"/>
              <a:t>Escalation</a:t>
            </a:r>
          </a:p>
          <a:p>
            <a:pPr marL="571500" indent="-571500" algn="just">
              <a:buFont typeface="Arial" panose="020B0604020202020204" pitchFamily="34" charset="0"/>
              <a:buChar char="•"/>
            </a:pPr>
            <a:r>
              <a:rPr lang="en-US" sz="4800" dirty="0"/>
              <a:t>Simulated consultation  </a:t>
            </a:r>
          </a:p>
          <a:p>
            <a:pPr marL="571500" indent="-571500" algn="just">
              <a:buFont typeface="Arial" panose="020B0604020202020204" pitchFamily="34" charset="0"/>
              <a:buChar char="•"/>
            </a:pPr>
            <a:r>
              <a:rPr lang="en-US" sz="4800" dirty="0"/>
              <a:t>Post-assessment survey</a:t>
            </a:r>
          </a:p>
        </p:txBody>
      </p:sp>
      <p:sp>
        <p:nvSpPr>
          <p:cNvPr id="8" name="TextBox 7"/>
          <p:cNvSpPr txBox="1"/>
          <p:nvPr/>
        </p:nvSpPr>
        <p:spPr>
          <a:xfrm>
            <a:off x="15356584" y="6757018"/>
            <a:ext cx="3153043" cy="1323439"/>
          </a:xfrm>
          <a:prstGeom prst="rect">
            <a:avLst/>
          </a:prstGeom>
          <a:noFill/>
        </p:spPr>
        <p:txBody>
          <a:bodyPr wrap="none" rtlCol="0">
            <a:spAutoFit/>
          </a:bodyPr>
          <a:lstStyle/>
          <a:p>
            <a:r>
              <a:rPr lang="en-US" sz="8000" dirty="0">
                <a:solidFill>
                  <a:srgbClr val="00B0F0"/>
                </a:solidFill>
              </a:rPr>
              <a:t>Results</a:t>
            </a:r>
          </a:p>
        </p:txBody>
      </p:sp>
      <p:sp>
        <p:nvSpPr>
          <p:cNvPr id="9" name="TextBox 8"/>
          <p:cNvSpPr txBox="1"/>
          <p:nvPr/>
        </p:nvSpPr>
        <p:spPr>
          <a:xfrm>
            <a:off x="26341537" y="18440400"/>
            <a:ext cx="16330463" cy="5016758"/>
          </a:xfrm>
          <a:prstGeom prst="rect">
            <a:avLst/>
          </a:prstGeom>
          <a:noFill/>
        </p:spPr>
        <p:txBody>
          <a:bodyPr wrap="square" rtlCol="0">
            <a:spAutoFit/>
          </a:bodyPr>
          <a:lstStyle/>
          <a:p>
            <a:r>
              <a:rPr lang="en-US" sz="8000" dirty="0">
                <a:solidFill>
                  <a:srgbClr val="00B0F0"/>
                </a:solidFill>
              </a:rPr>
              <a:t>Limitations</a:t>
            </a:r>
          </a:p>
          <a:p>
            <a:pPr algn="just"/>
            <a:r>
              <a:rPr lang="en-US" sz="4800" dirty="0"/>
              <a:t>The study was unable to evaluate objective safety or flow metrics. Initial plans were to evaluate these metrics. We expected to improve them with better communication (e.g. LOS), however, an intervening EMR changeover skewed the collection data.</a:t>
            </a:r>
          </a:p>
        </p:txBody>
      </p:sp>
      <p:sp>
        <p:nvSpPr>
          <p:cNvPr id="10" name="TextBox 9"/>
          <p:cNvSpPr txBox="1"/>
          <p:nvPr/>
        </p:nvSpPr>
        <p:spPr>
          <a:xfrm>
            <a:off x="26335892" y="23774400"/>
            <a:ext cx="16640908" cy="5201424"/>
          </a:xfrm>
          <a:prstGeom prst="rect">
            <a:avLst/>
          </a:prstGeom>
          <a:noFill/>
        </p:spPr>
        <p:txBody>
          <a:bodyPr wrap="square" rtlCol="0">
            <a:spAutoFit/>
          </a:bodyPr>
          <a:lstStyle/>
          <a:p>
            <a:r>
              <a:rPr lang="en-US" sz="8000" dirty="0">
                <a:solidFill>
                  <a:srgbClr val="00B0F0"/>
                </a:solidFill>
              </a:rPr>
              <a:t>References</a:t>
            </a:r>
          </a:p>
          <a:p>
            <a:r>
              <a:rPr lang="en-US" sz="3600" baseline="30000" dirty="0"/>
              <a:t>1</a:t>
            </a:r>
            <a:r>
              <a:rPr lang="en-US" sz="3600" dirty="0"/>
              <a:t>Schuur J, Tibbles C. “Risks Associated with Specialty Consultation in the Emergency Department.” CRICO/RMF FORUM: Consults and Patient Safety. 2009;27(2):4-5.</a:t>
            </a:r>
          </a:p>
          <a:p>
            <a:r>
              <a:rPr lang="en-US" sz="3600" baseline="30000" dirty="0"/>
              <a:t>2</a:t>
            </a:r>
            <a:r>
              <a:rPr lang="en-US" sz="3600" dirty="0"/>
              <a:t>TeamSTEPPS 2.0. Content last reviewed October 2018. Agency for Healthcare Research and Quality, Rockville, MD. http://www.ahrq.gov/teamstepps/instructor/index.html</a:t>
            </a:r>
          </a:p>
          <a:p>
            <a:r>
              <a:rPr lang="en-US" sz="3600" baseline="30000" dirty="0"/>
              <a:t>3</a:t>
            </a:r>
            <a:r>
              <a:rPr lang="en-US" sz="3600" dirty="0"/>
              <a:t>Teamwork Attitudes Questionnaire (T-TAQ). Content last reviewed April 2017. Agency for Healthcare Research and Quality, Rockville, MD. http://www.ahrq.gov/teamstepps/instructor/reference/teamattitude.html</a:t>
            </a:r>
          </a:p>
        </p:txBody>
      </p:sp>
      <p:pic>
        <p:nvPicPr>
          <p:cNvPr id="3" name="Picture 2" descr="Histogram for AC26_PoorCommoCauseError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374169" y="8080457"/>
            <a:ext cx="8956805" cy="6717604"/>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istogram for AC27_AdverseEventReducedByInfoEx"/>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80779" y="15375504"/>
            <a:ext cx="8956805" cy="6717604"/>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istogram for AC29_ImportantToStdMethodsShareI"/>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356584" y="22897245"/>
            <a:ext cx="9009164" cy="6756873"/>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6107292" y="7086600"/>
            <a:ext cx="16869508" cy="5262979"/>
          </a:xfrm>
          <a:prstGeom prst="rect">
            <a:avLst/>
          </a:prstGeom>
          <a:noFill/>
        </p:spPr>
        <p:txBody>
          <a:bodyPr wrap="square" rtlCol="0">
            <a:spAutoFit/>
          </a:bodyPr>
          <a:lstStyle/>
          <a:p>
            <a:pPr marL="571500" indent="-571500" algn="just">
              <a:buFont typeface="Arial" panose="020B0604020202020204" pitchFamily="34" charset="0"/>
              <a:buChar char="•"/>
            </a:pPr>
            <a:r>
              <a:rPr lang="en-US" sz="4800" dirty="0"/>
              <a:t>Risk of adverse events were reduced with a responsible exchange of patient information. </a:t>
            </a:r>
          </a:p>
          <a:p>
            <a:pPr marL="571500" indent="-571500" algn="just">
              <a:buFont typeface="Arial" panose="020B0604020202020204" pitchFamily="34" charset="0"/>
              <a:buChar char="•"/>
            </a:pPr>
            <a:r>
              <a:rPr lang="en-US" sz="4800" dirty="0"/>
              <a:t>Statistically significant change in attitudes and perceptions around using teamwork and communication (p ≤ 0.04), specifically the verbally relay of information to colleagues. </a:t>
            </a:r>
          </a:p>
          <a:p>
            <a:pPr marL="571500" indent="-571500" algn="just">
              <a:buFont typeface="Arial" panose="020B0604020202020204" pitchFamily="34" charset="0"/>
              <a:buChar char="•"/>
            </a:pPr>
            <a:r>
              <a:rPr lang="en-US" sz="4800" dirty="0"/>
              <a:t>Participants strongly agreed there should be a standardized way of communicating (p ≤0.02).</a:t>
            </a:r>
          </a:p>
        </p:txBody>
      </p:sp>
      <p:sp>
        <p:nvSpPr>
          <p:cNvPr id="12" name="TextBox 11"/>
          <p:cNvSpPr txBox="1"/>
          <p:nvPr/>
        </p:nvSpPr>
        <p:spPr>
          <a:xfrm>
            <a:off x="16584763" y="30632400"/>
            <a:ext cx="6477000" cy="954107"/>
          </a:xfrm>
          <a:prstGeom prst="rect">
            <a:avLst/>
          </a:prstGeom>
          <a:noFill/>
        </p:spPr>
        <p:txBody>
          <a:bodyPr wrap="square" rtlCol="0">
            <a:spAutoFit/>
          </a:bodyPr>
          <a:lstStyle/>
          <a:p>
            <a:r>
              <a:rPr lang="en-US" sz="2800" dirty="0"/>
              <a:t>Key:  “Post_Test = Not” = Pretest</a:t>
            </a:r>
          </a:p>
          <a:p>
            <a:r>
              <a:rPr lang="en-US" sz="2800" dirty="0"/>
              <a:t>          “Post_Test = Yes” = Posttest</a:t>
            </a:r>
          </a:p>
        </p:txBody>
      </p:sp>
      <p:sp>
        <p:nvSpPr>
          <p:cNvPr id="13" name="TextBox 12"/>
          <p:cNvSpPr txBox="1"/>
          <p:nvPr/>
        </p:nvSpPr>
        <p:spPr>
          <a:xfrm>
            <a:off x="15412541" y="14839890"/>
            <a:ext cx="8880060" cy="400110"/>
          </a:xfrm>
          <a:prstGeom prst="rect">
            <a:avLst/>
          </a:prstGeom>
          <a:noFill/>
        </p:spPr>
        <p:txBody>
          <a:bodyPr wrap="none" rtlCol="0">
            <a:spAutoFit/>
          </a:bodyPr>
          <a:lstStyle/>
          <a:p>
            <a:r>
              <a:rPr lang="en-US" sz="2000" dirty="0"/>
              <a:t>Table 1: Pre and posttest attitudes concerning poor communication leading to errors</a:t>
            </a:r>
          </a:p>
        </p:txBody>
      </p:sp>
      <p:sp>
        <p:nvSpPr>
          <p:cNvPr id="14" name="TextBox 13"/>
          <p:cNvSpPr txBox="1"/>
          <p:nvPr/>
        </p:nvSpPr>
        <p:spPr>
          <a:xfrm>
            <a:off x="15280778" y="22125056"/>
            <a:ext cx="8956805" cy="707886"/>
          </a:xfrm>
          <a:prstGeom prst="rect">
            <a:avLst/>
          </a:prstGeom>
          <a:noFill/>
        </p:spPr>
        <p:txBody>
          <a:bodyPr wrap="square" rtlCol="0">
            <a:spAutoFit/>
          </a:bodyPr>
          <a:lstStyle/>
          <a:p>
            <a:r>
              <a:rPr lang="en-US" sz="2000" dirty="0"/>
              <a:t>Table 2: Pre and posttest attitues concerning adverse events reduced by information exchange</a:t>
            </a:r>
          </a:p>
        </p:txBody>
      </p:sp>
      <p:sp>
        <p:nvSpPr>
          <p:cNvPr id="15" name="TextBox 14"/>
          <p:cNvSpPr txBox="1"/>
          <p:nvPr/>
        </p:nvSpPr>
        <p:spPr>
          <a:xfrm>
            <a:off x="15375230" y="29718000"/>
            <a:ext cx="9084970" cy="707886"/>
          </a:xfrm>
          <a:prstGeom prst="rect">
            <a:avLst/>
          </a:prstGeom>
          <a:noFill/>
        </p:spPr>
        <p:txBody>
          <a:bodyPr wrap="square" rtlCol="0">
            <a:spAutoFit/>
          </a:bodyPr>
          <a:lstStyle/>
          <a:p>
            <a:r>
              <a:rPr lang="en-US" sz="2000" dirty="0"/>
              <a:t>Table 3: Pre and posttest attitudes concerning standardizing methods of communicating patient information.</a:t>
            </a:r>
          </a:p>
        </p:txBody>
      </p:sp>
      <p:sp>
        <p:nvSpPr>
          <p:cNvPr id="16" name="TextBox 15"/>
          <p:cNvSpPr txBox="1"/>
          <p:nvPr/>
        </p:nvSpPr>
        <p:spPr>
          <a:xfrm>
            <a:off x="26306584" y="12496800"/>
            <a:ext cx="16365416" cy="5755422"/>
          </a:xfrm>
          <a:prstGeom prst="rect">
            <a:avLst/>
          </a:prstGeom>
          <a:noFill/>
        </p:spPr>
        <p:txBody>
          <a:bodyPr wrap="square" rtlCol="0">
            <a:spAutoFit/>
          </a:bodyPr>
          <a:lstStyle/>
          <a:p>
            <a:r>
              <a:rPr lang="en-US" sz="8000" dirty="0">
                <a:solidFill>
                  <a:srgbClr val="00B0F0"/>
                </a:solidFill>
              </a:rPr>
              <a:t>Discussion</a:t>
            </a:r>
          </a:p>
          <a:p>
            <a:pPr algn="just"/>
            <a:r>
              <a:rPr lang="en-US" sz="4800" dirty="0"/>
              <a:t>These findings suggest that jointly developing, implementing and reviewing a framework for consultation between services may lead to better understanding of the benefits of standardized communication. Further studies will assess these findings when done with other departments, and metrics showing objective benefits in practice of these models.</a:t>
            </a:r>
          </a:p>
        </p:txBody>
      </p:sp>
      <p:sp>
        <p:nvSpPr>
          <p:cNvPr id="17" name="TextBox 16"/>
          <p:cNvSpPr txBox="1"/>
          <p:nvPr/>
        </p:nvSpPr>
        <p:spPr>
          <a:xfrm>
            <a:off x="26335892" y="29565600"/>
            <a:ext cx="16107508" cy="2062103"/>
          </a:xfrm>
          <a:prstGeom prst="rect">
            <a:avLst/>
          </a:prstGeom>
          <a:noFill/>
        </p:spPr>
        <p:txBody>
          <a:bodyPr wrap="square" rtlCol="0">
            <a:spAutoFit/>
          </a:bodyPr>
          <a:lstStyle/>
          <a:p>
            <a:pPr algn="just"/>
            <a:r>
              <a:rPr lang="en-US" sz="3200" dirty="0"/>
              <a:t>As special thank you to the EM and OBGYN residents, physician assistants and attending emergency medicine physicians who participated in this study. A  very special thank you to Dr. Felicia Hercules and Mr. George Loo, who were instrumental in  the  performance and analysis of this study. </a:t>
            </a:r>
          </a:p>
        </p:txBody>
      </p:sp>
      <p:cxnSp>
        <p:nvCxnSpPr>
          <p:cNvPr id="19" name="Straight Connector 18"/>
          <p:cNvCxnSpPr/>
          <p:nvPr/>
        </p:nvCxnSpPr>
        <p:spPr>
          <a:xfrm flipV="1">
            <a:off x="896528" y="5791200"/>
            <a:ext cx="41775472" cy="228600"/>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flipV="1">
            <a:off x="896528" y="6400800"/>
            <a:ext cx="41775472" cy="228600"/>
          </a:xfrm>
          <a:prstGeom prst="line">
            <a:avLst/>
          </a:prstGeom>
          <a:ln>
            <a:solidFill>
              <a:srgbClr val="EC1A92"/>
            </a:solidFill>
          </a:ln>
        </p:spPr>
        <p:style>
          <a:lnRef idx="1">
            <a:schemeClr val="accent1"/>
          </a:lnRef>
          <a:fillRef idx="0">
            <a:schemeClr val="accent1"/>
          </a:fillRef>
          <a:effectRef idx="0">
            <a:schemeClr val="accent1"/>
          </a:effectRef>
          <a:fontRef idx="minor">
            <a:schemeClr val="tx1"/>
          </a:fontRef>
        </p:style>
      </p:cxnSp>
      <p:sp>
        <p:nvSpPr>
          <p:cNvPr id="7" name="AutoShape 2" descr="Image result for mount sinai st luke'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1" name="AutoShape 4" descr="Image result for mount sinai st luke's"/>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pic>
        <p:nvPicPr>
          <p:cNvPr id="1029"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0375" y="304800"/>
            <a:ext cx="5178425" cy="51784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8"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294865" y="304800"/>
            <a:ext cx="5178426" cy="517842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976718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501</TotalTime>
  <Words>475</Words>
  <Application>Microsoft Office PowerPoint</Application>
  <PresentationFormat>Custom</PresentationFormat>
  <Paragraphs>30</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Improving Consults and Interdepartmental and Interdisciplinary Communication in the Emergency Department Joshua McHugh, MD,  Jessica Leifer, MD,  Shannon McNamara, MD,  Eric Ganz, MD,  Eric Legome, MD</vt:lpstr>
    </vt:vector>
  </TitlesOfParts>
  <Company>Mount Sinai Hospital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anbglib013</dc:creator>
  <cp:lastModifiedBy>Yiadom, Maya</cp:lastModifiedBy>
  <cp:revision>30</cp:revision>
  <dcterms:created xsi:type="dcterms:W3CDTF">2018-10-28T23:32:15Z</dcterms:created>
  <dcterms:modified xsi:type="dcterms:W3CDTF">2018-11-27T20:15:22Z</dcterms:modified>
</cp:coreProperties>
</file>