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6858000" cy="91440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1A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75" autoAdjust="0"/>
  </p:normalViewPr>
  <p:slideViewPr>
    <p:cSldViewPr>
      <p:cViewPr varScale="1">
        <p:scale>
          <a:sx n="22" d="100"/>
          <a:sy n="22" d="100"/>
        </p:scale>
        <p:origin x="1692" y="78"/>
      </p:cViewPr>
      <p:guideLst>
        <p:guide orient="horz" pos="10368"/>
        <p:guide pos="13824"/>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FE4578A-8F3A-45A2-B5DC-C44E70A492A9}" type="datetimeFigureOut">
              <a:rPr lang="en-US" smtClean="0"/>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247B1C-4A65-4AC5-BCC9-76CEE4EB34D1}" type="slidenum">
              <a:rPr lang="en-US" smtClean="0"/>
              <a:t>‹#›</a:t>
            </a:fld>
            <a:endParaRPr lang="en-US" dirty="0"/>
          </a:p>
        </p:txBody>
      </p:sp>
    </p:spTree>
    <p:extLst>
      <p:ext uri="{BB962C8B-B14F-4D97-AF65-F5344CB8AC3E}">
        <p14:creationId xmlns:p14="http://schemas.microsoft.com/office/powerpoint/2010/main" val="1115152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E4578A-8F3A-45A2-B5DC-C44E70A492A9}" type="datetimeFigureOut">
              <a:rPr lang="en-US" smtClean="0"/>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247B1C-4A65-4AC5-BCC9-76CEE4EB34D1}" type="slidenum">
              <a:rPr lang="en-US" smtClean="0"/>
              <a:t>‹#›</a:t>
            </a:fld>
            <a:endParaRPr lang="en-US" dirty="0"/>
          </a:p>
        </p:txBody>
      </p:sp>
    </p:spTree>
    <p:extLst>
      <p:ext uri="{BB962C8B-B14F-4D97-AF65-F5344CB8AC3E}">
        <p14:creationId xmlns:p14="http://schemas.microsoft.com/office/powerpoint/2010/main" val="2370978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E4578A-8F3A-45A2-B5DC-C44E70A492A9}" type="datetimeFigureOut">
              <a:rPr lang="en-US" smtClean="0"/>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247B1C-4A65-4AC5-BCC9-76CEE4EB34D1}" type="slidenum">
              <a:rPr lang="en-US" smtClean="0"/>
              <a:t>‹#›</a:t>
            </a:fld>
            <a:endParaRPr lang="en-US" dirty="0"/>
          </a:p>
        </p:txBody>
      </p:sp>
    </p:spTree>
    <p:extLst>
      <p:ext uri="{BB962C8B-B14F-4D97-AF65-F5344CB8AC3E}">
        <p14:creationId xmlns:p14="http://schemas.microsoft.com/office/powerpoint/2010/main" val="347252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E4578A-8F3A-45A2-B5DC-C44E70A492A9}" type="datetimeFigureOut">
              <a:rPr lang="en-US" smtClean="0"/>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247B1C-4A65-4AC5-BCC9-76CEE4EB34D1}" type="slidenum">
              <a:rPr lang="en-US" smtClean="0"/>
              <a:t>‹#›</a:t>
            </a:fld>
            <a:endParaRPr lang="en-US" dirty="0"/>
          </a:p>
        </p:txBody>
      </p:sp>
    </p:spTree>
    <p:extLst>
      <p:ext uri="{BB962C8B-B14F-4D97-AF65-F5344CB8AC3E}">
        <p14:creationId xmlns:p14="http://schemas.microsoft.com/office/powerpoint/2010/main" val="345974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FE4578A-8F3A-45A2-B5DC-C44E70A492A9}" type="datetimeFigureOut">
              <a:rPr lang="en-US" smtClean="0"/>
              <a:t>11/27/2018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3247B1C-4A65-4AC5-BCC9-76CEE4EB34D1}" type="slidenum">
              <a:rPr lang="en-US" smtClean="0"/>
              <a:t>‹#›</a:t>
            </a:fld>
            <a:endParaRPr lang="en-US" dirty="0"/>
          </a:p>
        </p:txBody>
      </p:sp>
    </p:spTree>
    <p:extLst>
      <p:ext uri="{BB962C8B-B14F-4D97-AF65-F5344CB8AC3E}">
        <p14:creationId xmlns:p14="http://schemas.microsoft.com/office/powerpoint/2010/main" val="1984492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FE4578A-8F3A-45A2-B5DC-C44E70A492A9}" type="datetimeFigureOut">
              <a:rPr lang="en-US" smtClean="0"/>
              <a:t>11/27/2018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247B1C-4A65-4AC5-BCC9-76CEE4EB34D1}" type="slidenum">
              <a:rPr lang="en-US" smtClean="0"/>
              <a:t>‹#›</a:t>
            </a:fld>
            <a:endParaRPr lang="en-US" dirty="0"/>
          </a:p>
        </p:txBody>
      </p:sp>
    </p:spTree>
    <p:extLst>
      <p:ext uri="{BB962C8B-B14F-4D97-AF65-F5344CB8AC3E}">
        <p14:creationId xmlns:p14="http://schemas.microsoft.com/office/powerpoint/2010/main" val="802541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FE4578A-8F3A-45A2-B5DC-C44E70A492A9}" type="datetimeFigureOut">
              <a:rPr lang="en-US" smtClean="0"/>
              <a:t>11/27/2018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3247B1C-4A65-4AC5-BCC9-76CEE4EB34D1}" type="slidenum">
              <a:rPr lang="en-US" smtClean="0"/>
              <a:t>‹#›</a:t>
            </a:fld>
            <a:endParaRPr lang="en-US" dirty="0"/>
          </a:p>
        </p:txBody>
      </p:sp>
    </p:spTree>
    <p:extLst>
      <p:ext uri="{BB962C8B-B14F-4D97-AF65-F5344CB8AC3E}">
        <p14:creationId xmlns:p14="http://schemas.microsoft.com/office/powerpoint/2010/main" val="1777090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FE4578A-8F3A-45A2-B5DC-C44E70A492A9}" type="datetimeFigureOut">
              <a:rPr lang="en-US" smtClean="0"/>
              <a:t>11/27/2018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3247B1C-4A65-4AC5-BCC9-76CEE4EB34D1}" type="slidenum">
              <a:rPr lang="en-US" smtClean="0"/>
              <a:t>‹#›</a:t>
            </a:fld>
            <a:endParaRPr lang="en-US" dirty="0"/>
          </a:p>
        </p:txBody>
      </p:sp>
    </p:spTree>
    <p:extLst>
      <p:ext uri="{BB962C8B-B14F-4D97-AF65-F5344CB8AC3E}">
        <p14:creationId xmlns:p14="http://schemas.microsoft.com/office/powerpoint/2010/main" val="1383717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E4578A-8F3A-45A2-B5DC-C44E70A492A9}" type="datetimeFigureOut">
              <a:rPr lang="en-US" smtClean="0"/>
              <a:t>11/27/2018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3247B1C-4A65-4AC5-BCC9-76CEE4EB34D1}" type="slidenum">
              <a:rPr lang="en-US" smtClean="0"/>
              <a:t>‹#›</a:t>
            </a:fld>
            <a:endParaRPr lang="en-US" dirty="0"/>
          </a:p>
        </p:txBody>
      </p:sp>
    </p:spTree>
    <p:extLst>
      <p:ext uri="{BB962C8B-B14F-4D97-AF65-F5344CB8AC3E}">
        <p14:creationId xmlns:p14="http://schemas.microsoft.com/office/powerpoint/2010/main" val="912978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0FE4578A-8F3A-45A2-B5DC-C44E70A492A9}" type="datetimeFigureOut">
              <a:rPr lang="en-US" smtClean="0"/>
              <a:t>11/27/2018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247B1C-4A65-4AC5-BCC9-76CEE4EB34D1}" type="slidenum">
              <a:rPr lang="en-US" smtClean="0"/>
              <a:t>‹#›</a:t>
            </a:fld>
            <a:endParaRPr lang="en-US" dirty="0"/>
          </a:p>
        </p:txBody>
      </p:sp>
    </p:spTree>
    <p:extLst>
      <p:ext uri="{BB962C8B-B14F-4D97-AF65-F5344CB8AC3E}">
        <p14:creationId xmlns:p14="http://schemas.microsoft.com/office/powerpoint/2010/main" val="1986805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dirty="0"/>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0FE4578A-8F3A-45A2-B5DC-C44E70A492A9}" type="datetimeFigureOut">
              <a:rPr lang="en-US" smtClean="0"/>
              <a:t>11/27/2018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3247B1C-4A65-4AC5-BCC9-76CEE4EB34D1}" type="slidenum">
              <a:rPr lang="en-US" smtClean="0"/>
              <a:t>‹#›</a:t>
            </a:fld>
            <a:endParaRPr lang="en-US" dirty="0"/>
          </a:p>
        </p:txBody>
      </p:sp>
    </p:spTree>
    <p:extLst>
      <p:ext uri="{BB962C8B-B14F-4D97-AF65-F5344CB8AC3E}">
        <p14:creationId xmlns:p14="http://schemas.microsoft.com/office/powerpoint/2010/main" val="2508147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0FE4578A-8F3A-45A2-B5DC-C44E70A492A9}" type="datetimeFigureOut">
              <a:rPr lang="en-US" smtClean="0"/>
              <a:t>11/27/2018</a:t>
            </a:fld>
            <a:endParaRPr lang="en-US" dirty="0"/>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13247B1C-4A65-4AC5-BCC9-76CEE4EB34D1}" type="slidenum">
              <a:rPr lang="en-US" smtClean="0"/>
              <a:t>‹#›</a:t>
            </a:fld>
            <a:endParaRPr lang="en-US" dirty="0"/>
          </a:p>
        </p:txBody>
      </p:sp>
    </p:spTree>
    <p:extLst>
      <p:ext uri="{BB962C8B-B14F-4D97-AF65-F5344CB8AC3E}">
        <p14:creationId xmlns:p14="http://schemas.microsoft.com/office/powerpoint/2010/main" val="24764346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anose="020B0604020202020204"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anose="020B0604020202020204"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anose="020B0604020202020204"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57600" y="381000"/>
            <a:ext cx="35356800" cy="4953000"/>
          </a:xfrm>
        </p:spPr>
        <p:txBody>
          <a:bodyPr>
            <a:normAutofit/>
          </a:bodyPr>
          <a:lstStyle/>
          <a:p>
            <a:r>
              <a:rPr lang="en-US" sz="8800" dirty="0"/>
              <a:t>Improving Consults and Interdepartmental and Interdisciplinary Communication in the Emergency Department</a:t>
            </a:r>
            <a:br>
              <a:rPr lang="en-US" sz="7200" dirty="0"/>
            </a:br>
            <a:r>
              <a:rPr lang="en-US" sz="5400" dirty="0"/>
              <a:t>Joshua McHugh, MD,  Jessica Leifer, MD,  Shannon McNamara, MD,  Eric Ganz, MD,  Eric Legome, MD</a:t>
            </a:r>
          </a:p>
        </p:txBody>
      </p:sp>
      <p:sp>
        <p:nvSpPr>
          <p:cNvPr id="4" name="TextBox 3"/>
          <p:cNvSpPr txBox="1"/>
          <p:nvPr/>
        </p:nvSpPr>
        <p:spPr>
          <a:xfrm>
            <a:off x="896528" y="6739433"/>
            <a:ext cx="12649200" cy="10002738"/>
          </a:xfrm>
          <a:prstGeom prst="rect">
            <a:avLst/>
          </a:prstGeom>
          <a:noFill/>
        </p:spPr>
        <p:txBody>
          <a:bodyPr wrap="square" rtlCol="0">
            <a:spAutoFit/>
          </a:bodyPr>
          <a:lstStyle/>
          <a:p>
            <a:r>
              <a:rPr lang="en-US" sz="8000" dirty="0">
                <a:solidFill>
                  <a:srgbClr val="00B0F0"/>
                </a:solidFill>
              </a:rPr>
              <a:t>Introduction</a:t>
            </a:r>
          </a:p>
          <a:p>
            <a:pPr algn="just"/>
            <a:r>
              <a:rPr lang="en-US" sz="4800" dirty="0"/>
              <a:t>Research concerning ED consultation of specialists is limited but evidence suggests medical consultations are high risk.</a:t>
            </a:r>
            <a:r>
              <a:rPr lang="en-US" sz="4800" baseline="30000" dirty="0"/>
              <a:t>1</a:t>
            </a:r>
            <a:r>
              <a:rPr lang="en-US" sz="4800" dirty="0"/>
              <a:t> Suboptimal communication may lead to unclear care plans, delayed disposition and worsened outcomes. Our objective was to develop a collaborative model of consultation between the EM and OB GYN departments, by focusing on interdepartmental communication. We implemented a model using interactive sessions and review for improvement in collaboration and information exchange.</a:t>
            </a:r>
          </a:p>
          <a:p>
            <a:endParaRPr lang="en-US" sz="3600" dirty="0"/>
          </a:p>
        </p:txBody>
      </p:sp>
      <p:sp>
        <p:nvSpPr>
          <p:cNvPr id="6" name="TextBox 5"/>
          <p:cNvSpPr txBox="1"/>
          <p:nvPr/>
        </p:nvSpPr>
        <p:spPr>
          <a:xfrm>
            <a:off x="838200" y="17068800"/>
            <a:ext cx="12649200" cy="12403395"/>
          </a:xfrm>
          <a:prstGeom prst="rect">
            <a:avLst/>
          </a:prstGeom>
          <a:noFill/>
        </p:spPr>
        <p:txBody>
          <a:bodyPr wrap="square" rtlCol="0">
            <a:spAutoFit/>
          </a:bodyPr>
          <a:lstStyle/>
          <a:p>
            <a:r>
              <a:rPr lang="en-US" sz="8000" dirty="0">
                <a:solidFill>
                  <a:srgbClr val="00B0F0"/>
                </a:solidFill>
              </a:rPr>
              <a:t>Methods</a:t>
            </a:r>
          </a:p>
          <a:p>
            <a:pPr algn="just"/>
            <a:r>
              <a:rPr lang="en-US" sz="4800" dirty="0"/>
              <a:t>Using a modified Delphi process, we presented options for interactive consultation to ED and OB/GYN stakeholders. A standardized process focused on interdisciplinary communication and pre-defined expectations were jointly developed and implemented. Participants (N=61) engaged in a:</a:t>
            </a:r>
          </a:p>
          <a:p>
            <a:pPr marL="571500" indent="-571500" algn="just">
              <a:buFont typeface="Arial" panose="020B0604020202020204" pitchFamily="34" charset="0"/>
              <a:buChar char="•"/>
            </a:pPr>
            <a:r>
              <a:rPr lang="en-US" sz="4800" dirty="0"/>
              <a:t>Pre-assessment survey: TEAMSTEPPS Teamwork Attitude Questionnaire </a:t>
            </a:r>
          </a:p>
          <a:p>
            <a:pPr marL="571500" indent="-571500" algn="just">
              <a:buFont typeface="Arial" panose="020B0604020202020204" pitchFamily="34" charset="0"/>
              <a:buChar char="•"/>
            </a:pPr>
            <a:r>
              <a:rPr lang="en-US" sz="4800" dirty="0"/>
              <a:t>Training session on:</a:t>
            </a:r>
          </a:p>
          <a:p>
            <a:pPr marL="2766060" lvl="1" indent="-571500" algn="just">
              <a:buFont typeface="Arial" panose="020B0604020202020204" pitchFamily="34" charset="0"/>
              <a:buChar char="•"/>
            </a:pPr>
            <a:r>
              <a:rPr lang="en-US" sz="4800" dirty="0"/>
              <a:t>Communication </a:t>
            </a:r>
          </a:p>
          <a:p>
            <a:pPr marL="2766060" lvl="1" indent="-571500" algn="just">
              <a:buFont typeface="Arial" panose="020B0604020202020204" pitchFamily="34" charset="0"/>
              <a:buChar char="•"/>
            </a:pPr>
            <a:r>
              <a:rPr lang="en-US" sz="4800" dirty="0"/>
              <a:t>Conflict management</a:t>
            </a:r>
          </a:p>
          <a:p>
            <a:pPr marL="2766060" lvl="1" indent="-571500" algn="just">
              <a:buFont typeface="Arial" panose="020B0604020202020204" pitchFamily="34" charset="0"/>
              <a:buChar char="•"/>
            </a:pPr>
            <a:r>
              <a:rPr lang="en-US" sz="4800" dirty="0"/>
              <a:t>Escalation</a:t>
            </a:r>
          </a:p>
          <a:p>
            <a:pPr marL="571500" indent="-571500" algn="just">
              <a:buFont typeface="Arial" panose="020B0604020202020204" pitchFamily="34" charset="0"/>
              <a:buChar char="•"/>
            </a:pPr>
            <a:r>
              <a:rPr lang="en-US" sz="4800" dirty="0"/>
              <a:t>Simulated consultation  </a:t>
            </a:r>
          </a:p>
          <a:p>
            <a:pPr marL="571500" indent="-571500" algn="just">
              <a:buFont typeface="Arial" panose="020B0604020202020204" pitchFamily="34" charset="0"/>
              <a:buChar char="•"/>
            </a:pPr>
            <a:r>
              <a:rPr lang="en-US" sz="4800" dirty="0"/>
              <a:t>Post-assessment survey</a:t>
            </a:r>
          </a:p>
        </p:txBody>
      </p:sp>
      <p:sp>
        <p:nvSpPr>
          <p:cNvPr id="8" name="TextBox 7"/>
          <p:cNvSpPr txBox="1"/>
          <p:nvPr/>
        </p:nvSpPr>
        <p:spPr>
          <a:xfrm>
            <a:off x="15356584" y="6757018"/>
            <a:ext cx="3153043" cy="1323439"/>
          </a:xfrm>
          <a:prstGeom prst="rect">
            <a:avLst/>
          </a:prstGeom>
          <a:noFill/>
        </p:spPr>
        <p:txBody>
          <a:bodyPr wrap="none" rtlCol="0">
            <a:spAutoFit/>
          </a:bodyPr>
          <a:lstStyle/>
          <a:p>
            <a:r>
              <a:rPr lang="en-US" sz="8000" dirty="0">
                <a:solidFill>
                  <a:srgbClr val="00B0F0"/>
                </a:solidFill>
              </a:rPr>
              <a:t>Results</a:t>
            </a:r>
          </a:p>
        </p:txBody>
      </p:sp>
      <p:sp>
        <p:nvSpPr>
          <p:cNvPr id="9" name="TextBox 8"/>
          <p:cNvSpPr txBox="1"/>
          <p:nvPr/>
        </p:nvSpPr>
        <p:spPr>
          <a:xfrm>
            <a:off x="26341537" y="18440400"/>
            <a:ext cx="16330463" cy="5016758"/>
          </a:xfrm>
          <a:prstGeom prst="rect">
            <a:avLst/>
          </a:prstGeom>
          <a:noFill/>
        </p:spPr>
        <p:txBody>
          <a:bodyPr wrap="square" rtlCol="0">
            <a:spAutoFit/>
          </a:bodyPr>
          <a:lstStyle/>
          <a:p>
            <a:r>
              <a:rPr lang="en-US" sz="8000" dirty="0">
                <a:solidFill>
                  <a:srgbClr val="00B0F0"/>
                </a:solidFill>
              </a:rPr>
              <a:t>Limitations</a:t>
            </a:r>
          </a:p>
          <a:p>
            <a:pPr algn="just"/>
            <a:r>
              <a:rPr lang="en-US" sz="4800" dirty="0"/>
              <a:t>The study was unable to evaluate objective safety or flow metrics. Initial plans were to evaluate these metrics. We expected to improve them with better communication (e.g. LOS), however, an intervening EMR changeover skewed the collection data.</a:t>
            </a:r>
          </a:p>
        </p:txBody>
      </p:sp>
      <p:sp>
        <p:nvSpPr>
          <p:cNvPr id="10" name="TextBox 9"/>
          <p:cNvSpPr txBox="1"/>
          <p:nvPr/>
        </p:nvSpPr>
        <p:spPr>
          <a:xfrm>
            <a:off x="26335892" y="23774400"/>
            <a:ext cx="16640908" cy="5201424"/>
          </a:xfrm>
          <a:prstGeom prst="rect">
            <a:avLst/>
          </a:prstGeom>
          <a:noFill/>
        </p:spPr>
        <p:txBody>
          <a:bodyPr wrap="square" rtlCol="0">
            <a:spAutoFit/>
          </a:bodyPr>
          <a:lstStyle/>
          <a:p>
            <a:r>
              <a:rPr lang="en-US" sz="8000" dirty="0">
                <a:solidFill>
                  <a:srgbClr val="00B0F0"/>
                </a:solidFill>
              </a:rPr>
              <a:t>References</a:t>
            </a:r>
          </a:p>
          <a:p>
            <a:r>
              <a:rPr lang="en-US" sz="3600" baseline="30000" dirty="0"/>
              <a:t>1</a:t>
            </a:r>
            <a:r>
              <a:rPr lang="en-US" sz="3600" dirty="0"/>
              <a:t>Schuur J, Tibbles C. “Risks Associated with Specialty Consultation in the Emergency Department.” CRICO/RMF FORUM: Consults and Patient Safety. 2009;27(2):4-5.</a:t>
            </a:r>
          </a:p>
          <a:p>
            <a:r>
              <a:rPr lang="en-US" sz="3600" baseline="30000" dirty="0"/>
              <a:t>2</a:t>
            </a:r>
            <a:r>
              <a:rPr lang="en-US" sz="3600" dirty="0"/>
              <a:t>TeamSTEPPS 2.0. Content last reviewed October 2018. Agency for Healthcare Research and Quality, Rockville, MD. http://www.ahrq.gov/teamstepps/instructor/index.html</a:t>
            </a:r>
          </a:p>
          <a:p>
            <a:r>
              <a:rPr lang="en-US" sz="3600" baseline="30000" dirty="0"/>
              <a:t>3</a:t>
            </a:r>
            <a:r>
              <a:rPr lang="en-US" sz="3600" dirty="0"/>
              <a:t>Teamwork Attitudes Questionnaire (T-TAQ). Content last reviewed April 2017. Agency for Healthcare Research and Quality, Rockville, MD. http://www.ahrq.gov/teamstepps/instructor/reference/teamattitude.html</a:t>
            </a:r>
          </a:p>
        </p:txBody>
      </p:sp>
      <p:pic>
        <p:nvPicPr>
          <p:cNvPr id="3" name="Picture 2" descr="Histogram for AC26_PoorCommoCauseErro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74169" y="8080457"/>
            <a:ext cx="8956805" cy="671760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istogram for AC27_AdverseEventReducedByInfoE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80779" y="15375504"/>
            <a:ext cx="8956805" cy="671760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istogram for AC29_ImportantToStdMethodsShare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56584" y="22897245"/>
            <a:ext cx="9009164" cy="675687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6107292" y="7086600"/>
            <a:ext cx="16869508" cy="5262979"/>
          </a:xfrm>
          <a:prstGeom prst="rect">
            <a:avLst/>
          </a:prstGeom>
          <a:noFill/>
        </p:spPr>
        <p:txBody>
          <a:bodyPr wrap="square" rtlCol="0">
            <a:spAutoFit/>
          </a:bodyPr>
          <a:lstStyle/>
          <a:p>
            <a:pPr marL="571500" indent="-571500" algn="just">
              <a:buFont typeface="Arial" panose="020B0604020202020204" pitchFamily="34" charset="0"/>
              <a:buChar char="•"/>
            </a:pPr>
            <a:r>
              <a:rPr lang="en-US" sz="4800" dirty="0"/>
              <a:t>Risk of adverse events were reduced with a responsible exchange of patient information. </a:t>
            </a:r>
          </a:p>
          <a:p>
            <a:pPr marL="571500" indent="-571500" algn="just">
              <a:buFont typeface="Arial" panose="020B0604020202020204" pitchFamily="34" charset="0"/>
              <a:buChar char="•"/>
            </a:pPr>
            <a:r>
              <a:rPr lang="en-US" sz="4800" dirty="0"/>
              <a:t>Statistically significant change in attitudes and perceptions around using teamwork and communication (p ≤ 0.04), specifically the verbally relay of information to colleagues. </a:t>
            </a:r>
          </a:p>
          <a:p>
            <a:pPr marL="571500" indent="-571500" algn="just">
              <a:buFont typeface="Arial" panose="020B0604020202020204" pitchFamily="34" charset="0"/>
              <a:buChar char="•"/>
            </a:pPr>
            <a:r>
              <a:rPr lang="en-US" sz="4800" dirty="0"/>
              <a:t>Participants strongly agreed there should be a standardized way of communicating (p ≤0.02).</a:t>
            </a:r>
          </a:p>
        </p:txBody>
      </p:sp>
      <p:sp>
        <p:nvSpPr>
          <p:cNvPr id="12" name="TextBox 11"/>
          <p:cNvSpPr txBox="1"/>
          <p:nvPr/>
        </p:nvSpPr>
        <p:spPr>
          <a:xfrm>
            <a:off x="16584763" y="30632400"/>
            <a:ext cx="6477000" cy="954107"/>
          </a:xfrm>
          <a:prstGeom prst="rect">
            <a:avLst/>
          </a:prstGeom>
          <a:noFill/>
        </p:spPr>
        <p:txBody>
          <a:bodyPr wrap="square" rtlCol="0">
            <a:spAutoFit/>
          </a:bodyPr>
          <a:lstStyle/>
          <a:p>
            <a:r>
              <a:rPr lang="en-US" sz="2800" dirty="0"/>
              <a:t>Key:  “Post_Test = Not” = Pretest</a:t>
            </a:r>
          </a:p>
          <a:p>
            <a:r>
              <a:rPr lang="en-US" sz="2800" dirty="0"/>
              <a:t>          “Post_Test = Yes” = Posttest</a:t>
            </a:r>
          </a:p>
        </p:txBody>
      </p:sp>
      <p:sp>
        <p:nvSpPr>
          <p:cNvPr id="13" name="TextBox 12"/>
          <p:cNvSpPr txBox="1"/>
          <p:nvPr/>
        </p:nvSpPr>
        <p:spPr>
          <a:xfrm>
            <a:off x="15412541" y="14839890"/>
            <a:ext cx="8880060" cy="400110"/>
          </a:xfrm>
          <a:prstGeom prst="rect">
            <a:avLst/>
          </a:prstGeom>
          <a:noFill/>
        </p:spPr>
        <p:txBody>
          <a:bodyPr wrap="none" rtlCol="0">
            <a:spAutoFit/>
          </a:bodyPr>
          <a:lstStyle/>
          <a:p>
            <a:r>
              <a:rPr lang="en-US" sz="2000" dirty="0"/>
              <a:t>Table 1: Pre and posttest attitudes concerning poor communication leading to errors</a:t>
            </a:r>
          </a:p>
        </p:txBody>
      </p:sp>
      <p:sp>
        <p:nvSpPr>
          <p:cNvPr id="14" name="TextBox 13"/>
          <p:cNvSpPr txBox="1"/>
          <p:nvPr/>
        </p:nvSpPr>
        <p:spPr>
          <a:xfrm>
            <a:off x="15280778" y="22125056"/>
            <a:ext cx="8956805" cy="707886"/>
          </a:xfrm>
          <a:prstGeom prst="rect">
            <a:avLst/>
          </a:prstGeom>
          <a:noFill/>
        </p:spPr>
        <p:txBody>
          <a:bodyPr wrap="square" rtlCol="0">
            <a:spAutoFit/>
          </a:bodyPr>
          <a:lstStyle/>
          <a:p>
            <a:r>
              <a:rPr lang="en-US" sz="2000" dirty="0"/>
              <a:t>Table 2: Pre and posttest attitues concerning adverse events reduced by information exchange</a:t>
            </a:r>
          </a:p>
        </p:txBody>
      </p:sp>
      <p:sp>
        <p:nvSpPr>
          <p:cNvPr id="15" name="TextBox 14"/>
          <p:cNvSpPr txBox="1"/>
          <p:nvPr/>
        </p:nvSpPr>
        <p:spPr>
          <a:xfrm>
            <a:off x="15375230" y="29718000"/>
            <a:ext cx="9084970" cy="707886"/>
          </a:xfrm>
          <a:prstGeom prst="rect">
            <a:avLst/>
          </a:prstGeom>
          <a:noFill/>
        </p:spPr>
        <p:txBody>
          <a:bodyPr wrap="square" rtlCol="0">
            <a:spAutoFit/>
          </a:bodyPr>
          <a:lstStyle/>
          <a:p>
            <a:r>
              <a:rPr lang="en-US" sz="2000" dirty="0"/>
              <a:t>Table 3: Pre and posttest attitudes concerning standardizing methods of communicating patient information.</a:t>
            </a:r>
          </a:p>
        </p:txBody>
      </p:sp>
      <p:sp>
        <p:nvSpPr>
          <p:cNvPr id="16" name="TextBox 15"/>
          <p:cNvSpPr txBox="1"/>
          <p:nvPr/>
        </p:nvSpPr>
        <p:spPr>
          <a:xfrm>
            <a:off x="26306584" y="12496800"/>
            <a:ext cx="16365416" cy="5755422"/>
          </a:xfrm>
          <a:prstGeom prst="rect">
            <a:avLst/>
          </a:prstGeom>
          <a:noFill/>
        </p:spPr>
        <p:txBody>
          <a:bodyPr wrap="square" rtlCol="0">
            <a:spAutoFit/>
          </a:bodyPr>
          <a:lstStyle/>
          <a:p>
            <a:r>
              <a:rPr lang="en-US" sz="8000" dirty="0">
                <a:solidFill>
                  <a:srgbClr val="00B0F0"/>
                </a:solidFill>
              </a:rPr>
              <a:t>Discussion</a:t>
            </a:r>
          </a:p>
          <a:p>
            <a:pPr algn="just"/>
            <a:r>
              <a:rPr lang="en-US" sz="4800" dirty="0"/>
              <a:t>These findings suggest that jointly developing, implementing and reviewing a framework for consultation between services may lead to better understanding of the benefits of standardized communication. Further studies will assess these findings when done with other departments, and metrics showing objective benefits in practice of these models.</a:t>
            </a:r>
          </a:p>
        </p:txBody>
      </p:sp>
      <p:sp>
        <p:nvSpPr>
          <p:cNvPr id="17" name="TextBox 16"/>
          <p:cNvSpPr txBox="1"/>
          <p:nvPr/>
        </p:nvSpPr>
        <p:spPr>
          <a:xfrm>
            <a:off x="26335892" y="29565600"/>
            <a:ext cx="16107508" cy="2062103"/>
          </a:xfrm>
          <a:prstGeom prst="rect">
            <a:avLst/>
          </a:prstGeom>
          <a:noFill/>
        </p:spPr>
        <p:txBody>
          <a:bodyPr wrap="square" rtlCol="0">
            <a:spAutoFit/>
          </a:bodyPr>
          <a:lstStyle/>
          <a:p>
            <a:pPr algn="just"/>
            <a:r>
              <a:rPr lang="en-US" sz="3200" dirty="0"/>
              <a:t>As special thank you to the EM and OBGYN residents, physician assistants and attending emergency medicine physicians who participated in this study. A  very special thank you to Dr. Felicia Hercules and Mr. George Loo, who were instrumental in  the  performance and analysis of this study. </a:t>
            </a:r>
          </a:p>
        </p:txBody>
      </p:sp>
      <p:cxnSp>
        <p:nvCxnSpPr>
          <p:cNvPr id="19" name="Straight Connector 18"/>
          <p:cNvCxnSpPr/>
          <p:nvPr/>
        </p:nvCxnSpPr>
        <p:spPr>
          <a:xfrm flipV="1">
            <a:off x="896528" y="5791200"/>
            <a:ext cx="41775472" cy="22860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896528" y="6400800"/>
            <a:ext cx="41775472" cy="228600"/>
          </a:xfrm>
          <a:prstGeom prst="line">
            <a:avLst/>
          </a:prstGeom>
          <a:ln>
            <a:solidFill>
              <a:srgbClr val="EC1A92"/>
            </a:solidFill>
          </a:ln>
        </p:spPr>
        <p:style>
          <a:lnRef idx="1">
            <a:schemeClr val="accent1"/>
          </a:lnRef>
          <a:fillRef idx="0">
            <a:schemeClr val="accent1"/>
          </a:fillRef>
          <a:effectRef idx="0">
            <a:schemeClr val="accent1"/>
          </a:effectRef>
          <a:fontRef idx="minor">
            <a:schemeClr val="tx1"/>
          </a:fontRef>
        </p:style>
      </p:cxnSp>
      <p:sp>
        <p:nvSpPr>
          <p:cNvPr id="7" name="AutoShape 2" descr="Image result for mount sinai st luk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1" name="AutoShape 4" descr="Image result for mount sinai st luk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75" y="304800"/>
            <a:ext cx="5178425" cy="5178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294865" y="304800"/>
            <a:ext cx="5178426" cy="5178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976718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501</TotalTime>
  <Words>475</Words>
  <Application>Microsoft Office PowerPoint</Application>
  <PresentationFormat>Custom</PresentationFormat>
  <Paragraphs>30</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Improving Consults and Interdepartmental and Interdisciplinary Communication in the Emergency Department Joshua McHugh, MD,  Jessica Leifer, MD,  Shannon McNamara, MD,  Eric Ganz, MD,  Eric Legome, MD</vt:lpstr>
    </vt:vector>
  </TitlesOfParts>
  <Company>Mount Sinai Hospital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anbglib013</dc:creator>
  <cp:lastModifiedBy>Yiadom, Maya</cp:lastModifiedBy>
  <cp:revision>30</cp:revision>
  <dcterms:created xsi:type="dcterms:W3CDTF">2018-10-28T23:32:15Z</dcterms:created>
  <dcterms:modified xsi:type="dcterms:W3CDTF">2018-11-27T20:15:22Z</dcterms:modified>
</cp:coreProperties>
</file>