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B5B05-40FF-4D48-B3EF-D7A8D1D6E475}" type="datetimeFigureOut">
              <a:rPr lang="en-US" smtClean="0"/>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205DC-24ED-4E28-8E2A-C8F757DA0BDE}" type="slidenum">
              <a:rPr lang="en-US" smtClean="0"/>
              <a:t>‹#›</a:t>
            </a:fld>
            <a:endParaRPr lang="en-US"/>
          </a:p>
        </p:txBody>
      </p:sp>
    </p:spTree>
    <p:extLst>
      <p:ext uri="{BB962C8B-B14F-4D97-AF65-F5344CB8AC3E}">
        <p14:creationId xmlns:p14="http://schemas.microsoft.com/office/powerpoint/2010/main" val="331541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29057" indent="-280406">
              <a:defRPr>
                <a:solidFill>
                  <a:schemeClr val="tx1"/>
                </a:solidFill>
                <a:latin typeface="Calibri" pitchFamily="34" charset="0"/>
                <a:cs typeface="Arial" charset="0"/>
              </a:defRPr>
            </a:lvl2pPr>
            <a:lvl3pPr marL="1121626" indent="-224325">
              <a:defRPr>
                <a:solidFill>
                  <a:schemeClr val="tx1"/>
                </a:solidFill>
                <a:latin typeface="Calibri" pitchFamily="34" charset="0"/>
                <a:cs typeface="Arial" charset="0"/>
              </a:defRPr>
            </a:lvl3pPr>
            <a:lvl4pPr marL="1570276" indent="-224325">
              <a:defRPr>
                <a:solidFill>
                  <a:schemeClr val="tx1"/>
                </a:solidFill>
                <a:latin typeface="Calibri" pitchFamily="34" charset="0"/>
                <a:cs typeface="Arial" charset="0"/>
              </a:defRPr>
            </a:lvl4pPr>
            <a:lvl5pPr marL="2018927" indent="-224325">
              <a:defRPr>
                <a:solidFill>
                  <a:schemeClr val="tx1"/>
                </a:solidFill>
                <a:latin typeface="Calibri" pitchFamily="34" charset="0"/>
                <a:cs typeface="Arial" charset="0"/>
              </a:defRPr>
            </a:lvl5pPr>
            <a:lvl6pPr marL="2467577" indent="-224325" eaLnBrk="0" fontAlgn="base" hangingPunct="0">
              <a:spcBef>
                <a:spcPct val="0"/>
              </a:spcBef>
              <a:spcAft>
                <a:spcPct val="0"/>
              </a:spcAft>
              <a:defRPr>
                <a:solidFill>
                  <a:schemeClr val="tx1"/>
                </a:solidFill>
                <a:latin typeface="Calibri" pitchFamily="34" charset="0"/>
                <a:cs typeface="Arial" charset="0"/>
              </a:defRPr>
            </a:lvl6pPr>
            <a:lvl7pPr marL="2916227" indent="-224325" eaLnBrk="0" fontAlgn="base" hangingPunct="0">
              <a:spcBef>
                <a:spcPct val="0"/>
              </a:spcBef>
              <a:spcAft>
                <a:spcPct val="0"/>
              </a:spcAft>
              <a:defRPr>
                <a:solidFill>
                  <a:schemeClr val="tx1"/>
                </a:solidFill>
                <a:latin typeface="Calibri" pitchFamily="34" charset="0"/>
                <a:cs typeface="Arial" charset="0"/>
              </a:defRPr>
            </a:lvl7pPr>
            <a:lvl8pPr marL="3364878" indent="-224325" eaLnBrk="0" fontAlgn="base" hangingPunct="0">
              <a:spcBef>
                <a:spcPct val="0"/>
              </a:spcBef>
              <a:spcAft>
                <a:spcPct val="0"/>
              </a:spcAft>
              <a:defRPr>
                <a:solidFill>
                  <a:schemeClr val="tx1"/>
                </a:solidFill>
                <a:latin typeface="Calibri" pitchFamily="34" charset="0"/>
                <a:cs typeface="Arial" charset="0"/>
              </a:defRPr>
            </a:lvl8pPr>
            <a:lvl9pPr marL="3813528" indent="-224325" eaLnBrk="0" fontAlgn="base" hangingPunct="0">
              <a:spcBef>
                <a:spcPct val="0"/>
              </a:spcBef>
              <a:spcAft>
                <a:spcPct val="0"/>
              </a:spcAft>
              <a:defRPr>
                <a:solidFill>
                  <a:schemeClr val="tx1"/>
                </a:solidFill>
                <a:latin typeface="Calibri" pitchFamily="34" charset="0"/>
                <a:cs typeface="Arial" charset="0"/>
              </a:defRPr>
            </a:lvl9pPr>
          </a:lstStyle>
          <a:p>
            <a:fld id="{02B2120D-3DF2-4EB9-B633-6F7EF3AFDA9A}"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29057" indent="-280406">
              <a:defRPr>
                <a:solidFill>
                  <a:schemeClr val="tx1"/>
                </a:solidFill>
                <a:latin typeface="Calibri" pitchFamily="34" charset="0"/>
                <a:cs typeface="Arial" charset="0"/>
              </a:defRPr>
            </a:lvl2pPr>
            <a:lvl3pPr marL="1121626" indent="-224325">
              <a:defRPr>
                <a:solidFill>
                  <a:schemeClr val="tx1"/>
                </a:solidFill>
                <a:latin typeface="Calibri" pitchFamily="34" charset="0"/>
                <a:cs typeface="Arial" charset="0"/>
              </a:defRPr>
            </a:lvl3pPr>
            <a:lvl4pPr marL="1570276" indent="-224325">
              <a:defRPr>
                <a:solidFill>
                  <a:schemeClr val="tx1"/>
                </a:solidFill>
                <a:latin typeface="Calibri" pitchFamily="34" charset="0"/>
                <a:cs typeface="Arial" charset="0"/>
              </a:defRPr>
            </a:lvl4pPr>
            <a:lvl5pPr marL="2018927" indent="-224325">
              <a:defRPr>
                <a:solidFill>
                  <a:schemeClr val="tx1"/>
                </a:solidFill>
                <a:latin typeface="Calibri" pitchFamily="34" charset="0"/>
                <a:cs typeface="Arial" charset="0"/>
              </a:defRPr>
            </a:lvl5pPr>
            <a:lvl6pPr marL="2467577" indent="-224325" eaLnBrk="0" fontAlgn="base" hangingPunct="0">
              <a:spcBef>
                <a:spcPct val="0"/>
              </a:spcBef>
              <a:spcAft>
                <a:spcPct val="0"/>
              </a:spcAft>
              <a:defRPr>
                <a:solidFill>
                  <a:schemeClr val="tx1"/>
                </a:solidFill>
                <a:latin typeface="Calibri" pitchFamily="34" charset="0"/>
                <a:cs typeface="Arial" charset="0"/>
              </a:defRPr>
            </a:lvl6pPr>
            <a:lvl7pPr marL="2916227" indent="-224325" eaLnBrk="0" fontAlgn="base" hangingPunct="0">
              <a:spcBef>
                <a:spcPct val="0"/>
              </a:spcBef>
              <a:spcAft>
                <a:spcPct val="0"/>
              </a:spcAft>
              <a:defRPr>
                <a:solidFill>
                  <a:schemeClr val="tx1"/>
                </a:solidFill>
                <a:latin typeface="Calibri" pitchFamily="34" charset="0"/>
                <a:cs typeface="Arial" charset="0"/>
              </a:defRPr>
            </a:lvl7pPr>
            <a:lvl8pPr marL="3364878" indent="-224325" eaLnBrk="0" fontAlgn="base" hangingPunct="0">
              <a:spcBef>
                <a:spcPct val="0"/>
              </a:spcBef>
              <a:spcAft>
                <a:spcPct val="0"/>
              </a:spcAft>
              <a:defRPr>
                <a:solidFill>
                  <a:schemeClr val="tx1"/>
                </a:solidFill>
                <a:latin typeface="Calibri" pitchFamily="34" charset="0"/>
                <a:cs typeface="Arial" charset="0"/>
              </a:defRPr>
            </a:lvl8pPr>
            <a:lvl9pPr marL="3813528" indent="-224325" eaLnBrk="0" fontAlgn="base" hangingPunct="0">
              <a:spcBef>
                <a:spcPct val="0"/>
              </a:spcBef>
              <a:spcAft>
                <a:spcPct val="0"/>
              </a:spcAft>
              <a:defRPr>
                <a:solidFill>
                  <a:schemeClr val="tx1"/>
                </a:solidFill>
                <a:latin typeface="Calibri" pitchFamily="34" charset="0"/>
                <a:cs typeface="Arial" charset="0"/>
              </a:defRPr>
            </a:lvl9pPr>
          </a:lstStyle>
          <a:p>
            <a:fld id="{52323ADF-A1E3-4F91-BC15-5F0908E3FB40}"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29057" indent="-280406">
              <a:defRPr>
                <a:solidFill>
                  <a:schemeClr val="tx1"/>
                </a:solidFill>
                <a:latin typeface="Calibri" pitchFamily="34" charset="0"/>
                <a:cs typeface="Arial" charset="0"/>
              </a:defRPr>
            </a:lvl2pPr>
            <a:lvl3pPr marL="1121626" indent="-224325">
              <a:defRPr>
                <a:solidFill>
                  <a:schemeClr val="tx1"/>
                </a:solidFill>
                <a:latin typeface="Calibri" pitchFamily="34" charset="0"/>
                <a:cs typeface="Arial" charset="0"/>
              </a:defRPr>
            </a:lvl3pPr>
            <a:lvl4pPr marL="1570276" indent="-224325">
              <a:defRPr>
                <a:solidFill>
                  <a:schemeClr val="tx1"/>
                </a:solidFill>
                <a:latin typeface="Calibri" pitchFamily="34" charset="0"/>
                <a:cs typeface="Arial" charset="0"/>
              </a:defRPr>
            </a:lvl4pPr>
            <a:lvl5pPr marL="2018927" indent="-224325">
              <a:defRPr>
                <a:solidFill>
                  <a:schemeClr val="tx1"/>
                </a:solidFill>
                <a:latin typeface="Calibri" pitchFamily="34" charset="0"/>
                <a:cs typeface="Arial" charset="0"/>
              </a:defRPr>
            </a:lvl5pPr>
            <a:lvl6pPr marL="2467577" indent="-224325" eaLnBrk="0" fontAlgn="base" hangingPunct="0">
              <a:spcBef>
                <a:spcPct val="0"/>
              </a:spcBef>
              <a:spcAft>
                <a:spcPct val="0"/>
              </a:spcAft>
              <a:defRPr>
                <a:solidFill>
                  <a:schemeClr val="tx1"/>
                </a:solidFill>
                <a:latin typeface="Calibri" pitchFamily="34" charset="0"/>
                <a:cs typeface="Arial" charset="0"/>
              </a:defRPr>
            </a:lvl6pPr>
            <a:lvl7pPr marL="2916227" indent="-224325" eaLnBrk="0" fontAlgn="base" hangingPunct="0">
              <a:spcBef>
                <a:spcPct val="0"/>
              </a:spcBef>
              <a:spcAft>
                <a:spcPct val="0"/>
              </a:spcAft>
              <a:defRPr>
                <a:solidFill>
                  <a:schemeClr val="tx1"/>
                </a:solidFill>
                <a:latin typeface="Calibri" pitchFamily="34" charset="0"/>
                <a:cs typeface="Arial" charset="0"/>
              </a:defRPr>
            </a:lvl7pPr>
            <a:lvl8pPr marL="3364878" indent="-224325" eaLnBrk="0" fontAlgn="base" hangingPunct="0">
              <a:spcBef>
                <a:spcPct val="0"/>
              </a:spcBef>
              <a:spcAft>
                <a:spcPct val="0"/>
              </a:spcAft>
              <a:defRPr>
                <a:solidFill>
                  <a:schemeClr val="tx1"/>
                </a:solidFill>
                <a:latin typeface="Calibri" pitchFamily="34" charset="0"/>
                <a:cs typeface="Arial" charset="0"/>
              </a:defRPr>
            </a:lvl8pPr>
            <a:lvl9pPr marL="3813528" indent="-224325" eaLnBrk="0" fontAlgn="base" hangingPunct="0">
              <a:spcBef>
                <a:spcPct val="0"/>
              </a:spcBef>
              <a:spcAft>
                <a:spcPct val="0"/>
              </a:spcAft>
              <a:defRPr>
                <a:solidFill>
                  <a:schemeClr val="tx1"/>
                </a:solidFill>
                <a:latin typeface="Calibri" pitchFamily="34" charset="0"/>
                <a:cs typeface="Arial" charset="0"/>
              </a:defRPr>
            </a:lvl9pPr>
          </a:lstStyle>
          <a:p>
            <a:fld id="{ECBE08AD-084D-47CF-89EB-01FE9FA591DA}" type="slidenum">
              <a:rPr lang="en-US"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29057" indent="-280406">
              <a:defRPr>
                <a:solidFill>
                  <a:schemeClr val="tx1"/>
                </a:solidFill>
                <a:latin typeface="Calibri" pitchFamily="34" charset="0"/>
                <a:cs typeface="Arial" charset="0"/>
              </a:defRPr>
            </a:lvl2pPr>
            <a:lvl3pPr marL="1121626" indent="-224325">
              <a:defRPr>
                <a:solidFill>
                  <a:schemeClr val="tx1"/>
                </a:solidFill>
                <a:latin typeface="Calibri" pitchFamily="34" charset="0"/>
                <a:cs typeface="Arial" charset="0"/>
              </a:defRPr>
            </a:lvl3pPr>
            <a:lvl4pPr marL="1570276" indent="-224325">
              <a:defRPr>
                <a:solidFill>
                  <a:schemeClr val="tx1"/>
                </a:solidFill>
                <a:latin typeface="Calibri" pitchFamily="34" charset="0"/>
                <a:cs typeface="Arial" charset="0"/>
              </a:defRPr>
            </a:lvl4pPr>
            <a:lvl5pPr marL="2018927" indent="-224325">
              <a:defRPr>
                <a:solidFill>
                  <a:schemeClr val="tx1"/>
                </a:solidFill>
                <a:latin typeface="Calibri" pitchFamily="34" charset="0"/>
                <a:cs typeface="Arial" charset="0"/>
              </a:defRPr>
            </a:lvl5pPr>
            <a:lvl6pPr marL="2467577" indent="-224325" eaLnBrk="0" fontAlgn="base" hangingPunct="0">
              <a:spcBef>
                <a:spcPct val="0"/>
              </a:spcBef>
              <a:spcAft>
                <a:spcPct val="0"/>
              </a:spcAft>
              <a:defRPr>
                <a:solidFill>
                  <a:schemeClr val="tx1"/>
                </a:solidFill>
                <a:latin typeface="Calibri" pitchFamily="34" charset="0"/>
                <a:cs typeface="Arial" charset="0"/>
              </a:defRPr>
            </a:lvl6pPr>
            <a:lvl7pPr marL="2916227" indent="-224325" eaLnBrk="0" fontAlgn="base" hangingPunct="0">
              <a:spcBef>
                <a:spcPct val="0"/>
              </a:spcBef>
              <a:spcAft>
                <a:spcPct val="0"/>
              </a:spcAft>
              <a:defRPr>
                <a:solidFill>
                  <a:schemeClr val="tx1"/>
                </a:solidFill>
                <a:latin typeface="Calibri" pitchFamily="34" charset="0"/>
                <a:cs typeface="Arial" charset="0"/>
              </a:defRPr>
            </a:lvl7pPr>
            <a:lvl8pPr marL="3364878" indent="-224325" eaLnBrk="0" fontAlgn="base" hangingPunct="0">
              <a:spcBef>
                <a:spcPct val="0"/>
              </a:spcBef>
              <a:spcAft>
                <a:spcPct val="0"/>
              </a:spcAft>
              <a:defRPr>
                <a:solidFill>
                  <a:schemeClr val="tx1"/>
                </a:solidFill>
                <a:latin typeface="Calibri" pitchFamily="34" charset="0"/>
                <a:cs typeface="Arial" charset="0"/>
              </a:defRPr>
            </a:lvl8pPr>
            <a:lvl9pPr marL="3813528" indent="-224325" eaLnBrk="0" fontAlgn="base" hangingPunct="0">
              <a:spcBef>
                <a:spcPct val="0"/>
              </a:spcBef>
              <a:spcAft>
                <a:spcPct val="0"/>
              </a:spcAft>
              <a:defRPr>
                <a:solidFill>
                  <a:schemeClr val="tx1"/>
                </a:solidFill>
                <a:latin typeface="Calibri" pitchFamily="34" charset="0"/>
                <a:cs typeface="Arial" charset="0"/>
              </a:defRPr>
            </a:lvl9pPr>
          </a:lstStyle>
          <a:p>
            <a:fld id="{ECBE08AD-084D-47CF-89EB-01FE9FA591DA}"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29057" indent="-280406">
              <a:defRPr>
                <a:solidFill>
                  <a:schemeClr val="tx1"/>
                </a:solidFill>
                <a:latin typeface="Calibri" pitchFamily="34" charset="0"/>
                <a:cs typeface="Arial" charset="0"/>
              </a:defRPr>
            </a:lvl2pPr>
            <a:lvl3pPr marL="1121626" indent="-224325">
              <a:defRPr>
                <a:solidFill>
                  <a:schemeClr val="tx1"/>
                </a:solidFill>
                <a:latin typeface="Calibri" pitchFamily="34" charset="0"/>
                <a:cs typeface="Arial" charset="0"/>
              </a:defRPr>
            </a:lvl3pPr>
            <a:lvl4pPr marL="1570276" indent="-224325">
              <a:defRPr>
                <a:solidFill>
                  <a:schemeClr val="tx1"/>
                </a:solidFill>
                <a:latin typeface="Calibri" pitchFamily="34" charset="0"/>
                <a:cs typeface="Arial" charset="0"/>
              </a:defRPr>
            </a:lvl4pPr>
            <a:lvl5pPr marL="2018927" indent="-224325">
              <a:defRPr>
                <a:solidFill>
                  <a:schemeClr val="tx1"/>
                </a:solidFill>
                <a:latin typeface="Calibri" pitchFamily="34" charset="0"/>
                <a:cs typeface="Arial" charset="0"/>
              </a:defRPr>
            </a:lvl5pPr>
            <a:lvl6pPr marL="2467577" indent="-224325" eaLnBrk="0" fontAlgn="base" hangingPunct="0">
              <a:spcBef>
                <a:spcPct val="0"/>
              </a:spcBef>
              <a:spcAft>
                <a:spcPct val="0"/>
              </a:spcAft>
              <a:defRPr>
                <a:solidFill>
                  <a:schemeClr val="tx1"/>
                </a:solidFill>
                <a:latin typeface="Calibri" pitchFamily="34" charset="0"/>
                <a:cs typeface="Arial" charset="0"/>
              </a:defRPr>
            </a:lvl6pPr>
            <a:lvl7pPr marL="2916227" indent="-224325" eaLnBrk="0" fontAlgn="base" hangingPunct="0">
              <a:spcBef>
                <a:spcPct val="0"/>
              </a:spcBef>
              <a:spcAft>
                <a:spcPct val="0"/>
              </a:spcAft>
              <a:defRPr>
                <a:solidFill>
                  <a:schemeClr val="tx1"/>
                </a:solidFill>
                <a:latin typeface="Calibri" pitchFamily="34" charset="0"/>
                <a:cs typeface="Arial" charset="0"/>
              </a:defRPr>
            </a:lvl7pPr>
            <a:lvl8pPr marL="3364878" indent="-224325" eaLnBrk="0" fontAlgn="base" hangingPunct="0">
              <a:spcBef>
                <a:spcPct val="0"/>
              </a:spcBef>
              <a:spcAft>
                <a:spcPct val="0"/>
              </a:spcAft>
              <a:defRPr>
                <a:solidFill>
                  <a:schemeClr val="tx1"/>
                </a:solidFill>
                <a:latin typeface="Calibri" pitchFamily="34" charset="0"/>
                <a:cs typeface="Arial" charset="0"/>
              </a:defRPr>
            </a:lvl8pPr>
            <a:lvl9pPr marL="3813528" indent="-224325" eaLnBrk="0" fontAlgn="base" hangingPunct="0">
              <a:spcBef>
                <a:spcPct val="0"/>
              </a:spcBef>
              <a:spcAft>
                <a:spcPct val="0"/>
              </a:spcAft>
              <a:defRPr>
                <a:solidFill>
                  <a:schemeClr val="tx1"/>
                </a:solidFill>
                <a:latin typeface="Calibri" pitchFamily="34" charset="0"/>
                <a:cs typeface="Arial" charset="0"/>
              </a:defRPr>
            </a:lvl9pPr>
          </a:lstStyle>
          <a:p>
            <a:fld id="{ECBE08AD-084D-47CF-89EB-01FE9FA591DA}"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7120E-EA9E-470E-B376-0E9978A6AC18}" type="slidenum">
              <a:rPr lang="en-US" smtClean="0"/>
              <a:t>11</a:t>
            </a:fld>
            <a:endParaRPr lang="en-US" dirty="0"/>
          </a:p>
        </p:txBody>
      </p:sp>
    </p:spTree>
    <p:extLst>
      <p:ext uri="{BB962C8B-B14F-4D97-AF65-F5344CB8AC3E}">
        <p14:creationId xmlns:p14="http://schemas.microsoft.com/office/powerpoint/2010/main" val="206883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5C6FC0-D506-4A75-84C5-CAE6482500E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283707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C6FC0-D506-4A75-84C5-CAE6482500E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77397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C6FC0-D506-4A75-84C5-CAE6482500E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154342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C6FC0-D506-4A75-84C5-CAE6482500E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387950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5C6FC0-D506-4A75-84C5-CAE6482500E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161550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5C6FC0-D506-4A75-84C5-CAE6482500E7}"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154137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5C6FC0-D506-4A75-84C5-CAE6482500E7}"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2735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5C6FC0-D506-4A75-84C5-CAE6482500E7}"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95748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C6FC0-D506-4A75-84C5-CAE6482500E7}"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266292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C6FC0-D506-4A75-84C5-CAE6482500E7}"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121080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C6FC0-D506-4A75-84C5-CAE6482500E7}"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16BFB-C604-4C07-9CB5-04A1DE717E52}" type="slidenum">
              <a:rPr lang="en-US" smtClean="0"/>
              <a:t>‹#›</a:t>
            </a:fld>
            <a:endParaRPr lang="en-US"/>
          </a:p>
        </p:txBody>
      </p:sp>
    </p:spTree>
    <p:extLst>
      <p:ext uri="{BB962C8B-B14F-4D97-AF65-F5344CB8AC3E}">
        <p14:creationId xmlns:p14="http://schemas.microsoft.com/office/powerpoint/2010/main" val="185703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C6FC0-D506-4A75-84C5-CAE6482500E7}"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16BFB-C604-4C07-9CB5-04A1DE717E52}" type="slidenum">
              <a:rPr lang="en-US" smtClean="0"/>
              <a:t>‹#›</a:t>
            </a:fld>
            <a:endParaRPr lang="en-US"/>
          </a:p>
        </p:txBody>
      </p:sp>
    </p:spTree>
    <p:extLst>
      <p:ext uri="{BB962C8B-B14F-4D97-AF65-F5344CB8AC3E}">
        <p14:creationId xmlns:p14="http://schemas.microsoft.com/office/powerpoint/2010/main" val="163481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EDOSG National STEMI Initiatives</a:t>
            </a:r>
            <a:br>
              <a:rPr lang="en-US" b="1" dirty="0" smtClean="0"/>
            </a:br>
            <a:r>
              <a:rPr lang="en-US" dirty="0" smtClean="0"/>
              <a:t>In Partnership with the HSR-DCC</a:t>
            </a:r>
            <a:endParaRPr lang="en-US" dirty="0"/>
          </a:p>
        </p:txBody>
      </p:sp>
      <p:sp>
        <p:nvSpPr>
          <p:cNvPr id="3" name="Subtitle 2"/>
          <p:cNvSpPr>
            <a:spLocks noGrp="1"/>
          </p:cNvSpPr>
          <p:nvPr>
            <p:ph type="subTitle" idx="1"/>
          </p:nvPr>
        </p:nvSpPr>
        <p:spPr>
          <a:xfrm>
            <a:off x="685800" y="3886200"/>
            <a:ext cx="7924800" cy="1752600"/>
          </a:xfrm>
        </p:spPr>
        <p:txBody>
          <a:bodyPr>
            <a:normAutofit/>
          </a:bodyPr>
          <a:lstStyle/>
          <a:p>
            <a:r>
              <a:rPr lang="en-US" sz="2800" dirty="0" smtClean="0">
                <a:solidFill>
                  <a:schemeClr val="tx1"/>
                </a:solidFill>
              </a:rPr>
              <a:t>Maame Yaa A. B. Yiadom, MD, MPH, MSCI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842" y="46495"/>
            <a:ext cx="3762375" cy="1020305"/>
          </a:xfrm>
          <a:prstGeom prst="rect">
            <a:avLst/>
          </a:prstGeom>
        </p:spPr>
      </p:pic>
      <p:pic>
        <p:nvPicPr>
          <p:cNvPr id="5" name="Picture 6" descr="The Emergency Department Operations Study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49" y="150849"/>
            <a:ext cx="4164051" cy="839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ci, balloon"/>
          <p:cNvPicPr>
            <a:picLocks noChangeAspect="1" noChangeArrowheads="1"/>
          </p:cNvPicPr>
          <p:nvPr/>
        </p:nvPicPr>
        <p:blipFill rotWithShape="1">
          <a:blip r:embed="rId4">
            <a:extLst>
              <a:ext uri="{28A0092B-C50C-407E-A947-70E740481C1C}">
                <a14:useLocalDpi xmlns:a14="http://schemas.microsoft.com/office/drawing/2010/main" val="0"/>
              </a:ext>
            </a:extLst>
          </a:blip>
          <a:srcRect t="1" b="6303"/>
          <a:stretch/>
        </p:blipFill>
        <p:spPr bwMode="auto">
          <a:xfrm>
            <a:off x="2001971" y="4607170"/>
            <a:ext cx="2251173" cy="15819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607169"/>
            <a:ext cx="2637452" cy="158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22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rmAutofit/>
          </a:bodyPr>
          <a:lstStyle/>
          <a:p>
            <a:r>
              <a:rPr lang="en-US" sz="3000" b="1" dirty="0" smtClean="0"/>
              <a:t>Sub-Cohorts of STEMI Patients</a:t>
            </a:r>
            <a:endParaRPr lang="en-US" sz="3000" b="1" dirty="0"/>
          </a:p>
        </p:txBody>
      </p:sp>
      <p:sp>
        <p:nvSpPr>
          <p:cNvPr id="5" name="Rectangle 4"/>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p:nvPr/>
        </p:nvSpPr>
        <p:spPr>
          <a:xfrm>
            <a:off x="762000" y="1143000"/>
            <a:ext cx="7543800" cy="553998"/>
          </a:xfrm>
          <a:prstGeom prst="rect">
            <a:avLst/>
          </a:prstGeom>
          <a:noFill/>
        </p:spPr>
        <p:txBody>
          <a:bodyPr wrap="square" rtlCol="0">
            <a:spAutoFit/>
          </a:bodyPr>
          <a:lstStyle/>
          <a:p>
            <a:pPr algn="ctr"/>
            <a:r>
              <a:rPr lang="en-US" sz="3000" b="1" dirty="0" smtClean="0"/>
              <a:t>3 “Location of Diagnosis” Sub-Cohorts</a:t>
            </a:r>
            <a:endParaRPr lang="en-US" sz="3000" b="1" dirty="0"/>
          </a:p>
        </p:txBody>
      </p:sp>
      <p:sp>
        <p:nvSpPr>
          <p:cNvPr id="8" name="Content Placeholder 2"/>
          <p:cNvSpPr>
            <a:spLocks noGrp="1"/>
          </p:cNvSpPr>
          <p:nvPr>
            <p:ph idx="1"/>
          </p:nvPr>
        </p:nvSpPr>
        <p:spPr>
          <a:xfrm>
            <a:off x="419100" y="2057400"/>
            <a:ext cx="8572500" cy="4525963"/>
          </a:xfrm>
        </p:spPr>
        <p:txBody>
          <a:bodyPr>
            <a:normAutofit/>
          </a:bodyPr>
          <a:lstStyle/>
          <a:p>
            <a:r>
              <a:rPr lang="en-US" sz="2800" dirty="0" smtClean="0"/>
              <a:t>ED Diagnosed:	   ED Physician Activation </a:t>
            </a:r>
          </a:p>
          <a:p>
            <a:endParaRPr lang="en-US" sz="2800" dirty="0" smtClean="0"/>
          </a:p>
          <a:p>
            <a:r>
              <a:rPr lang="en-US" sz="2800" dirty="0" smtClean="0"/>
              <a:t>EMS Diagnosed:	   EMS Activation</a:t>
            </a:r>
          </a:p>
          <a:p>
            <a:endParaRPr lang="en-US" sz="2800" dirty="0" smtClean="0"/>
          </a:p>
          <a:p>
            <a:r>
              <a:rPr lang="en-US" sz="2800" dirty="0" smtClean="0"/>
              <a:t>Referred:		   OSF -&gt; On-call Cardiology Activation</a:t>
            </a:r>
          </a:p>
        </p:txBody>
      </p:sp>
    </p:spTree>
    <p:extLst>
      <p:ext uri="{BB962C8B-B14F-4D97-AF65-F5344CB8AC3E}">
        <p14:creationId xmlns:p14="http://schemas.microsoft.com/office/powerpoint/2010/main" val="338179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9" name="Straight Connector 608"/>
          <p:cNvCxnSpPr/>
          <p:nvPr/>
        </p:nvCxnSpPr>
        <p:spPr>
          <a:xfrm flipH="1">
            <a:off x="7239000" y="3541934"/>
            <a:ext cx="2" cy="18682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flipH="1">
            <a:off x="7315201" y="3535978"/>
            <a:ext cx="1" cy="2331422"/>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51894" y="5410200"/>
            <a:ext cx="914400" cy="461665"/>
          </a:xfrm>
          <a:prstGeom prst="rect">
            <a:avLst/>
          </a:prstGeom>
          <a:noFill/>
        </p:spPr>
        <p:txBody>
          <a:bodyPr wrap="square" rtlCol="0">
            <a:spAutoFit/>
          </a:bodyPr>
          <a:lstStyle/>
          <a:p>
            <a:pPr algn="ctr"/>
            <a:r>
              <a:rPr lang="en-US" sz="800" b="1" dirty="0" smtClean="0"/>
              <a:t>Cath Lab </a:t>
            </a:r>
          </a:p>
          <a:p>
            <a:pPr algn="ctr"/>
            <a:r>
              <a:rPr lang="en-US" sz="800" b="1" dirty="0" smtClean="0"/>
              <a:t>Arrival</a:t>
            </a:r>
          </a:p>
          <a:p>
            <a:pPr algn="ctr"/>
            <a:r>
              <a:rPr lang="en-US" sz="800" dirty="0" smtClean="0"/>
              <a:t>N=XXX</a:t>
            </a:r>
            <a:endParaRPr lang="en-US" sz="800" dirty="0"/>
          </a:p>
        </p:txBody>
      </p:sp>
      <p:sp>
        <p:nvSpPr>
          <p:cNvPr id="4" name="TextBox 3"/>
          <p:cNvSpPr txBox="1"/>
          <p:nvPr/>
        </p:nvSpPr>
        <p:spPr>
          <a:xfrm>
            <a:off x="2667000" y="6443246"/>
            <a:ext cx="914400" cy="338554"/>
          </a:xfrm>
          <a:prstGeom prst="rect">
            <a:avLst/>
          </a:prstGeom>
          <a:noFill/>
        </p:spPr>
        <p:txBody>
          <a:bodyPr wrap="square" rtlCol="0">
            <a:spAutoFit/>
          </a:bodyPr>
          <a:lstStyle/>
          <a:p>
            <a:pPr algn="ctr"/>
            <a:r>
              <a:rPr lang="en-US" sz="800" b="1" dirty="0" smtClean="0"/>
              <a:t>PCI</a:t>
            </a:r>
          </a:p>
          <a:p>
            <a:pPr algn="ctr"/>
            <a:r>
              <a:rPr lang="en-US" sz="800" dirty="0" smtClean="0"/>
              <a:t>N=XXX</a:t>
            </a:r>
            <a:endParaRPr lang="en-US" sz="800" dirty="0"/>
          </a:p>
        </p:txBody>
      </p:sp>
      <p:cxnSp>
        <p:nvCxnSpPr>
          <p:cNvPr id="5" name="Straight Arrow Connector 4"/>
          <p:cNvCxnSpPr/>
          <p:nvPr/>
        </p:nvCxnSpPr>
        <p:spPr>
          <a:xfrm flipH="1">
            <a:off x="3097901" y="5948065"/>
            <a:ext cx="5091" cy="4863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76600" y="6019800"/>
            <a:ext cx="761999" cy="461665"/>
          </a:xfrm>
          <a:prstGeom prst="rect">
            <a:avLst/>
          </a:prstGeom>
          <a:noFill/>
        </p:spPr>
        <p:txBody>
          <a:bodyPr wrap="square" rtlCol="0">
            <a:spAutoFit/>
          </a:bodyPr>
          <a:lstStyle/>
          <a:p>
            <a:pPr algn="ctr"/>
            <a:r>
              <a:rPr lang="en-US" sz="800" dirty="0" smtClean="0"/>
              <a:t>Angiography but no intervention</a:t>
            </a:r>
            <a:endParaRPr lang="en-US" sz="800" dirty="0"/>
          </a:p>
        </p:txBody>
      </p:sp>
      <p:sp>
        <p:nvSpPr>
          <p:cNvPr id="12" name="TextBox 11"/>
          <p:cNvSpPr txBox="1"/>
          <p:nvPr/>
        </p:nvSpPr>
        <p:spPr>
          <a:xfrm>
            <a:off x="2830814" y="4352092"/>
            <a:ext cx="653046"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(ED Facilitated)</a:t>
            </a:r>
          </a:p>
          <a:p>
            <a:pPr algn="ctr"/>
            <a:r>
              <a:rPr lang="en-US" sz="600" dirty="0" smtClean="0">
                <a:solidFill>
                  <a:schemeClr val="bg1"/>
                </a:solidFill>
              </a:rPr>
              <a:t>N=XXX</a:t>
            </a:r>
            <a:endParaRPr lang="en-US" sz="600" dirty="0">
              <a:solidFill>
                <a:schemeClr val="bg1"/>
              </a:solidFill>
            </a:endParaRPr>
          </a:p>
        </p:txBody>
      </p:sp>
      <p:cxnSp>
        <p:nvCxnSpPr>
          <p:cNvPr id="16" name="Straight Arrow Connector 15"/>
          <p:cNvCxnSpPr/>
          <p:nvPr/>
        </p:nvCxnSpPr>
        <p:spPr>
          <a:xfrm>
            <a:off x="3109094" y="6215389"/>
            <a:ext cx="203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3048000"/>
            <a:ext cx="788202" cy="338554"/>
          </a:xfrm>
          <a:prstGeom prst="rect">
            <a:avLst/>
          </a:prstGeom>
          <a:noFill/>
        </p:spPr>
        <p:txBody>
          <a:bodyPr wrap="square" rtlCol="0">
            <a:spAutoFit/>
          </a:bodyPr>
          <a:lstStyle/>
          <a:p>
            <a:pPr algn="ctr"/>
            <a:r>
              <a:rPr lang="en-US" sz="800" b="1" dirty="0" smtClean="0"/>
              <a:t>Screening ECG</a:t>
            </a:r>
          </a:p>
          <a:p>
            <a:pPr algn="ctr"/>
            <a:r>
              <a:rPr lang="en-US" sz="800" dirty="0" smtClean="0"/>
              <a:t>N=XXX</a:t>
            </a:r>
            <a:endParaRPr lang="en-US" sz="800" dirty="0"/>
          </a:p>
        </p:txBody>
      </p:sp>
      <p:sp>
        <p:nvSpPr>
          <p:cNvPr id="20" name="TextBox 19"/>
          <p:cNvSpPr txBox="1"/>
          <p:nvPr/>
        </p:nvSpPr>
        <p:spPr>
          <a:xfrm>
            <a:off x="1905000" y="1295400"/>
            <a:ext cx="914399" cy="338554"/>
          </a:xfrm>
          <a:prstGeom prst="rect">
            <a:avLst/>
          </a:prstGeom>
          <a:noFill/>
        </p:spPr>
        <p:txBody>
          <a:bodyPr wrap="square" rtlCol="0">
            <a:spAutoFit/>
          </a:bodyPr>
          <a:lstStyle/>
          <a:p>
            <a:pPr algn="ctr"/>
            <a:r>
              <a:rPr lang="en-US" sz="800" b="1" dirty="0" smtClean="0"/>
              <a:t>EMS</a:t>
            </a:r>
          </a:p>
          <a:p>
            <a:pPr algn="ctr"/>
            <a:r>
              <a:rPr lang="en-US" sz="800" dirty="0" smtClean="0"/>
              <a:t>N=XXX</a:t>
            </a:r>
            <a:endParaRPr lang="en-US" sz="800" dirty="0"/>
          </a:p>
        </p:txBody>
      </p:sp>
      <p:sp>
        <p:nvSpPr>
          <p:cNvPr id="23" name="TextBox 22"/>
          <p:cNvSpPr txBox="1"/>
          <p:nvPr/>
        </p:nvSpPr>
        <p:spPr>
          <a:xfrm>
            <a:off x="1905000" y="2176046"/>
            <a:ext cx="934185" cy="338554"/>
          </a:xfrm>
          <a:prstGeom prst="rect">
            <a:avLst/>
          </a:prstGeom>
          <a:noFill/>
        </p:spPr>
        <p:txBody>
          <a:bodyPr wrap="square" rtlCol="0">
            <a:spAutoFit/>
          </a:bodyPr>
          <a:lstStyle/>
          <a:p>
            <a:pPr algn="ctr"/>
            <a:r>
              <a:rPr lang="en-US" sz="800" b="1" dirty="0" smtClean="0"/>
              <a:t>Screening ECG</a:t>
            </a:r>
          </a:p>
          <a:p>
            <a:pPr algn="ctr"/>
            <a:r>
              <a:rPr lang="en-US" sz="800" dirty="0" smtClean="0"/>
              <a:t>N=XXX</a:t>
            </a:r>
            <a:endParaRPr lang="en-US" sz="800" dirty="0"/>
          </a:p>
        </p:txBody>
      </p:sp>
      <p:sp>
        <p:nvSpPr>
          <p:cNvPr id="25" name="TextBox 24"/>
          <p:cNvSpPr txBox="1"/>
          <p:nvPr/>
        </p:nvSpPr>
        <p:spPr>
          <a:xfrm>
            <a:off x="637899" y="1828800"/>
            <a:ext cx="934185" cy="338554"/>
          </a:xfrm>
          <a:prstGeom prst="rect">
            <a:avLst/>
          </a:prstGeom>
          <a:noFill/>
        </p:spPr>
        <p:txBody>
          <a:bodyPr wrap="square" rtlCol="0">
            <a:spAutoFit/>
          </a:bodyPr>
          <a:lstStyle/>
          <a:p>
            <a:pPr algn="ctr"/>
            <a:r>
              <a:rPr lang="en-US" sz="800" b="1" dirty="0" smtClean="0"/>
              <a:t>Screening ECG</a:t>
            </a:r>
          </a:p>
          <a:p>
            <a:pPr algn="ctr"/>
            <a:r>
              <a:rPr lang="en-US" sz="800" dirty="0" smtClean="0"/>
              <a:t>N=XXX</a:t>
            </a:r>
            <a:endParaRPr lang="en-US" sz="800" dirty="0"/>
          </a:p>
        </p:txBody>
      </p:sp>
      <p:sp>
        <p:nvSpPr>
          <p:cNvPr id="26" name="TextBox 25"/>
          <p:cNvSpPr txBox="1"/>
          <p:nvPr/>
        </p:nvSpPr>
        <p:spPr>
          <a:xfrm>
            <a:off x="762000" y="2425243"/>
            <a:ext cx="685800" cy="461665"/>
          </a:xfrm>
          <a:prstGeom prst="rect">
            <a:avLst/>
          </a:prstGeom>
          <a:solidFill>
            <a:schemeClr val="tx1"/>
          </a:solidFill>
        </p:spPr>
        <p:txBody>
          <a:bodyPr wrap="square" rtlCol="0">
            <a:spAutoFit/>
          </a:bodyPr>
          <a:lstStyle/>
          <a:p>
            <a:pPr algn="ctr"/>
            <a:r>
              <a:rPr lang="en-US" sz="800" b="1" dirty="0" smtClean="0">
                <a:solidFill>
                  <a:schemeClr val="bg1"/>
                </a:solidFill>
              </a:rPr>
              <a:t>Diagnostic ECG</a:t>
            </a:r>
          </a:p>
          <a:p>
            <a:pPr algn="ctr"/>
            <a:r>
              <a:rPr lang="en-US" sz="800" dirty="0" smtClean="0">
                <a:solidFill>
                  <a:schemeClr val="bg1"/>
                </a:solidFill>
              </a:rPr>
              <a:t>N=XXX</a:t>
            </a:r>
            <a:endParaRPr lang="en-US" sz="800" dirty="0">
              <a:solidFill>
                <a:schemeClr val="bg1"/>
              </a:solidFill>
            </a:endParaRPr>
          </a:p>
        </p:txBody>
      </p:sp>
      <p:sp>
        <p:nvSpPr>
          <p:cNvPr id="29" name="TextBox 28"/>
          <p:cNvSpPr txBox="1"/>
          <p:nvPr/>
        </p:nvSpPr>
        <p:spPr>
          <a:xfrm>
            <a:off x="2081498" y="3238407"/>
            <a:ext cx="598187" cy="492443"/>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800" b="1" dirty="0" smtClean="0"/>
              <a:t>ED </a:t>
            </a:r>
          </a:p>
          <a:p>
            <a:pPr algn="ctr"/>
            <a:r>
              <a:rPr lang="en-US" sz="800" b="1" dirty="0" smtClean="0"/>
              <a:t>Arrival </a:t>
            </a:r>
          </a:p>
          <a:p>
            <a:pPr algn="ctr"/>
            <a:r>
              <a:rPr lang="en-US" sz="800" dirty="0" smtClean="0"/>
              <a:t>N=XXX</a:t>
            </a:r>
          </a:p>
          <a:p>
            <a:pPr algn="ctr"/>
            <a:endParaRPr lang="en-US" sz="200" dirty="0"/>
          </a:p>
        </p:txBody>
      </p:sp>
      <p:sp>
        <p:nvSpPr>
          <p:cNvPr id="37" name="TextBox 36"/>
          <p:cNvSpPr txBox="1"/>
          <p:nvPr/>
        </p:nvSpPr>
        <p:spPr>
          <a:xfrm>
            <a:off x="3560059" y="1795046"/>
            <a:ext cx="630941" cy="338554"/>
          </a:xfrm>
          <a:prstGeom prst="rect">
            <a:avLst/>
          </a:prstGeom>
          <a:noFill/>
        </p:spPr>
        <p:txBody>
          <a:bodyPr wrap="square" rtlCol="0">
            <a:spAutoFit/>
          </a:bodyPr>
          <a:lstStyle/>
          <a:p>
            <a:pPr algn="ctr"/>
            <a:r>
              <a:rPr lang="en-US" sz="800" b="1" dirty="0" smtClean="0"/>
              <a:t>OSH</a:t>
            </a:r>
          </a:p>
          <a:p>
            <a:pPr algn="ctr"/>
            <a:r>
              <a:rPr lang="en-US" sz="800" dirty="0" smtClean="0"/>
              <a:t>N=XXX</a:t>
            </a:r>
            <a:endParaRPr lang="en-US" sz="800" dirty="0"/>
          </a:p>
        </p:txBody>
      </p:sp>
      <p:sp>
        <p:nvSpPr>
          <p:cNvPr id="61" name="TextBox 60"/>
          <p:cNvSpPr txBox="1"/>
          <p:nvPr/>
        </p:nvSpPr>
        <p:spPr>
          <a:xfrm>
            <a:off x="3352800" y="457200"/>
            <a:ext cx="731787" cy="338554"/>
          </a:xfrm>
          <a:prstGeom prst="rect">
            <a:avLst/>
          </a:prstGeom>
          <a:noFill/>
        </p:spPr>
        <p:txBody>
          <a:bodyPr wrap="square" rtlCol="0">
            <a:spAutoFit/>
          </a:bodyPr>
          <a:lstStyle/>
          <a:p>
            <a:pPr algn="ctr"/>
            <a:r>
              <a:rPr lang="en-US" sz="800" b="1" dirty="0" smtClean="0"/>
              <a:t>Walk-in</a:t>
            </a:r>
          </a:p>
          <a:p>
            <a:pPr algn="ctr"/>
            <a:r>
              <a:rPr lang="en-US" sz="800" dirty="0" smtClean="0"/>
              <a:t>N=XXX</a:t>
            </a:r>
            <a:endParaRPr lang="en-US" sz="800" dirty="0"/>
          </a:p>
        </p:txBody>
      </p:sp>
      <p:cxnSp>
        <p:nvCxnSpPr>
          <p:cNvPr id="78" name="Straight Arrow Connector 77"/>
          <p:cNvCxnSpPr/>
          <p:nvPr/>
        </p:nvCxnSpPr>
        <p:spPr>
          <a:xfrm>
            <a:off x="2362200" y="2559758"/>
            <a:ext cx="0" cy="650822"/>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a:endCxn id="25" idx="0"/>
          </p:cNvCxnSpPr>
          <p:nvPr/>
        </p:nvCxnSpPr>
        <p:spPr>
          <a:xfrm rot="10800000" flipV="1">
            <a:off x="1104992" y="1464676"/>
            <a:ext cx="1028608" cy="364123"/>
          </a:xfrm>
          <a:prstGeom prst="bentConnector2">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098949" y="2124115"/>
            <a:ext cx="0" cy="226680"/>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485901" y="3226713"/>
            <a:ext cx="571499" cy="492443"/>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800" b="1" dirty="0" smtClean="0"/>
              <a:t>ED </a:t>
            </a:r>
          </a:p>
          <a:p>
            <a:pPr algn="ctr"/>
            <a:r>
              <a:rPr lang="en-US" sz="800" b="1" dirty="0" smtClean="0"/>
              <a:t>Arrival </a:t>
            </a:r>
          </a:p>
          <a:p>
            <a:pPr algn="ctr"/>
            <a:r>
              <a:rPr lang="en-US" sz="800" dirty="0" smtClean="0"/>
              <a:t>N=XXX</a:t>
            </a:r>
          </a:p>
          <a:p>
            <a:pPr algn="ctr"/>
            <a:endParaRPr lang="en-US" sz="200" dirty="0"/>
          </a:p>
        </p:txBody>
      </p:sp>
      <p:cxnSp>
        <p:nvCxnSpPr>
          <p:cNvPr id="95" name="Straight Arrow Connector 94"/>
          <p:cNvCxnSpPr>
            <a:stCxn id="26" idx="2"/>
            <a:endCxn id="104" idx="0"/>
          </p:cNvCxnSpPr>
          <p:nvPr/>
        </p:nvCxnSpPr>
        <p:spPr>
          <a:xfrm>
            <a:off x="1104900" y="2886908"/>
            <a:ext cx="0" cy="32367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93" idx="2"/>
            <a:endCxn id="12" idx="1"/>
          </p:cNvCxnSpPr>
          <p:nvPr/>
        </p:nvCxnSpPr>
        <p:spPr>
          <a:xfrm rot="16200000" flipH="1">
            <a:off x="1853959" y="3636847"/>
            <a:ext cx="894546" cy="1059163"/>
          </a:xfrm>
          <a:prstGeom prst="bentConnector2">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3124200" y="4021723"/>
            <a:ext cx="1" cy="3149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3124200" y="3429000"/>
            <a:ext cx="1" cy="22264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207" y="3214516"/>
            <a:ext cx="720693"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(Direct)</a:t>
            </a:r>
          </a:p>
          <a:p>
            <a:pPr algn="ctr"/>
            <a:r>
              <a:rPr lang="en-US" sz="600" dirty="0" smtClean="0">
                <a:solidFill>
                  <a:schemeClr val="bg1"/>
                </a:solidFill>
              </a:rPr>
              <a:t>N=XXX</a:t>
            </a:r>
            <a:endParaRPr lang="en-US" sz="600" dirty="0">
              <a:solidFill>
                <a:schemeClr val="bg1"/>
              </a:solidFill>
            </a:endParaRPr>
          </a:p>
        </p:txBody>
      </p:sp>
      <p:sp>
        <p:nvSpPr>
          <p:cNvPr id="104" name="TextBox 103"/>
          <p:cNvSpPr txBox="1"/>
          <p:nvPr/>
        </p:nvSpPr>
        <p:spPr>
          <a:xfrm>
            <a:off x="762000" y="3210580"/>
            <a:ext cx="685800"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(ED Facilitated)</a:t>
            </a:r>
          </a:p>
          <a:p>
            <a:pPr algn="ctr"/>
            <a:r>
              <a:rPr lang="en-US" sz="600" dirty="0" smtClean="0">
                <a:solidFill>
                  <a:schemeClr val="bg1"/>
                </a:solidFill>
              </a:rPr>
              <a:t>N=XXX</a:t>
            </a:r>
            <a:endParaRPr lang="en-US" sz="600" dirty="0">
              <a:solidFill>
                <a:schemeClr val="bg1"/>
              </a:solidFill>
            </a:endParaRPr>
          </a:p>
        </p:txBody>
      </p:sp>
      <p:cxnSp>
        <p:nvCxnSpPr>
          <p:cNvPr id="108" name="Straight Arrow Connector 107"/>
          <p:cNvCxnSpPr/>
          <p:nvPr/>
        </p:nvCxnSpPr>
        <p:spPr>
          <a:xfrm>
            <a:off x="1104899" y="3733800"/>
            <a:ext cx="0" cy="622756"/>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26" idx="2"/>
            <a:endCxn id="93" idx="0"/>
          </p:cNvCxnSpPr>
          <p:nvPr/>
        </p:nvCxnSpPr>
        <p:spPr>
          <a:xfrm rot="16200000" flipH="1">
            <a:off x="1268373" y="2723434"/>
            <a:ext cx="339805" cy="666751"/>
          </a:xfrm>
          <a:prstGeom prst="bentConnector3">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26" idx="2"/>
            <a:endCxn id="103" idx="0"/>
          </p:cNvCxnSpPr>
          <p:nvPr/>
        </p:nvCxnSpPr>
        <p:spPr>
          <a:xfrm rot="5400000">
            <a:off x="570423" y="2680039"/>
            <a:ext cx="327608" cy="741346"/>
          </a:xfrm>
          <a:prstGeom prst="bentConnector3">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Elbow Connector 118"/>
          <p:cNvCxnSpPr/>
          <p:nvPr/>
        </p:nvCxnSpPr>
        <p:spPr>
          <a:xfrm>
            <a:off x="1098949" y="4800600"/>
            <a:ext cx="1731864" cy="772822"/>
          </a:xfrm>
          <a:prstGeom prst="bentConnector3">
            <a:avLst>
              <a:gd name="adj1" fmla="val -748"/>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219200" y="3733800"/>
            <a:ext cx="0" cy="2063353"/>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472304" y="5776454"/>
            <a:ext cx="2358509" cy="14746"/>
          </a:xfrm>
          <a:prstGeom prst="straightConnector1">
            <a:avLst/>
          </a:prstGeom>
          <a:ln w="28575">
            <a:solidFill>
              <a:schemeClr val="accent6">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endCxn id="105" idx="1"/>
          </p:cNvCxnSpPr>
          <p:nvPr/>
        </p:nvCxnSpPr>
        <p:spPr>
          <a:xfrm rot="16200000" flipH="1">
            <a:off x="152104" y="3885159"/>
            <a:ext cx="850623" cy="521570"/>
          </a:xfrm>
          <a:prstGeom prst="bentConnector2">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56458" y="3739753"/>
            <a:ext cx="0" cy="2036701"/>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38200" y="4340423"/>
            <a:ext cx="537177" cy="461665"/>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800" b="1" dirty="0" smtClean="0"/>
              <a:t>ED </a:t>
            </a:r>
          </a:p>
          <a:p>
            <a:pPr algn="ctr"/>
            <a:r>
              <a:rPr lang="en-US" sz="800" b="1" dirty="0" smtClean="0"/>
              <a:t>Arrival </a:t>
            </a:r>
          </a:p>
          <a:p>
            <a:pPr algn="ctr"/>
            <a:r>
              <a:rPr lang="en-US" sz="600" dirty="0" smtClean="0"/>
              <a:t>N=XXX</a:t>
            </a:r>
          </a:p>
          <a:p>
            <a:pPr algn="ctr"/>
            <a:endParaRPr lang="en-US" sz="200" dirty="0"/>
          </a:p>
        </p:txBody>
      </p:sp>
      <p:sp>
        <p:nvSpPr>
          <p:cNvPr id="163" name="TextBox 162"/>
          <p:cNvSpPr txBox="1"/>
          <p:nvPr/>
        </p:nvSpPr>
        <p:spPr>
          <a:xfrm>
            <a:off x="3276600" y="2335887"/>
            <a:ext cx="1188987" cy="338554"/>
          </a:xfrm>
          <a:prstGeom prst="rect">
            <a:avLst/>
          </a:prstGeom>
          <a:noFill/>
        </p:spPr>
        <p:txBody>
          <a:bodyPr wrap="square" rtlCol="0">
            <a:spAutoFit/>
          </a:bodyPr>
          <a:lstStyle/>
          <a:p>
            <a:pPr algn="ctr"/>
            <a:r>
              <a:rPr lang="en-US" sz="800" b="1" dirty="0" smtClean="0"/>
              <a:t>  Screening ECG</a:t>
            </a:r>
          </a:p>
          <a:p>
            <a:pPr algn="ctr"/>
            <a:r>
              <a:rPr lang="en-US" sz="800" dirty="0" smtClean="0"/>
              <a:t>N=XXX</a:t>
            </a:r>
            <a:endParaRPr lang="en-US" sz="800" dirty="0"/>
          </a:p>
        </p:txBody>
      </p:sp>
      <p:sp>
        <p:nvSpPr>
          <p:cNvPr id="164" name="TextBox 163"/>
          <p:cNvSpPr txBox="1"/>
          <p:nvPr/>
        </p:nvSpPr>
        <p:spPr>
          <a:xfrm>
            <a:off x="3474988" y="2861846"/>
            <a:ext cx="914399" cy="338554"/>
          </a:xfrm>
          <a:prstGeom prst="rect">
            <a:avLst/>
          </a:prstGeom>
          <a:noFill/>
        </p:spPr>
        <p:txBody>
          <a:bodyPr wrap="square" rtlCol="0">
            <a:spAutoFit/>
          </a:bodyPr>
          <a:lstStyle/>
          <a:p>
            <a:pPr algn="ctr"/>
            <a:r>
              <a:rPr lang="en-US" sz="800" b="1" dirty="0" smtClean="0"/>
              <a:t>EMS</a:t>
            </a:r>
          </a:p>
          <a:p>
            <a:pPr algn="ctr"/>
            <a:r>
              <a:rPr lang="en-US" sz="800" dirty="0" smtClean="0"/>
              <a:t>N=XXX</a:t>
            </a:r>
            <a:endParaRPr lang="en-US" sz="800" dirty="0"/>
          </a:p>
        </p:txBody>
      </p:sp>
      <p:cxnSp>
        <p:nvCxnSpPr>
          <p:cNvPr id="165" name="Straight Arrow Connector 164"/>
          <p:cNvCxnSpPr/>
          <p:nvPr/>
        </p:nvCxnSpPr>
        <p:spPr>
          <a:xfrm flipH="1">
            <a:off x="3867484" y="2121618"/>
            <a:ext cx="3608" cy="214269"/>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703587" y="4352092"/>
            <a:ext cx="487414" cy="492443"/>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800" b="1" dirty="0" smtClean="0"/>
              <a:t>ED </a:t>
            </a:r>
          </a:p>
          <a:p>
            <a:pPr algn="ctr"/>
            <a:r>
              <a:rPr lang="en-US" sz="800" b="1" dirty="0" smtClean="0"/>
              <a:t>Arrival </a:t>
            </a:r>
          </a:p>
          <a:p>
            <a:pPr algn="ctr"/>
            <a:r>
              <a:rPr lang="en-US" sz="800" dirty="0" smtClean="0"/>
              <a:t>N=XXX</a:t>
            </a:r>
          </a:p>
          <a:p>
            <a:pPr algn="ctr"/>
            <a:endParaRPr lang="en-US" sz="200" dirty="0"/>
          </a:p>
        </p:txBody>
      </p:sp>
      <p:cxnSp>
        <p:nvCxnSpPr>
          <p:cNvPr id="226" name="Straight Arrow Connector 225"/>
          <p:cNvCxnSpPr/>
          <p:nvPr/>
        </p:nvCxnSpPr>
        <p:spPr>
          <a:xfrm flipH="1" flipV="1">
            <a:off x="3352802" y="5720953"/>
            <a:ext cx="5521167" cy="4227"/>
          </a:xfrm>
          <a:prstGeom prst="straightConnector1">
            <a:avLst/>
          </a:prstGeom>
          <a:ln w="28575">
            <a:solidFill>
              <a:schemeClr val="accent6">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5486401" y="457200"/>
            <a:ext cx="914399" cy="338554"/>
          </a:xfrm>
          <a:prstGeom prst="rect">
            <a:avLst/>
          </a:prstGeom>
          <a:noFill/>
        </p:spPr>
        <p:txBody>
          <a:bodyPr wrap="square" rtlCol="0">
            <a:spAutoFit/>
          </a:bodyPr>
          <a:lstStyle/>
          <a:p>
            <a:pPr algn="ctr"/>
            <a:r>
              <a:rPr lang="en-US" sz="800" b="1" dirty="0" smtClean="0"/>
              <a:t>EMS</a:t>
            </a:r>
          </a:p>
          <a:p>
            <a:pPr algn="ctr"/>
            <a:r>
              <a:rPr lang="en-US" sz="800" dirty="0" smtClean="0"/>
              <a:t>N=XXX</a:t>
            </a:r>
            <a:endParaRPr lang="en-US" sz="800" dirty="0"/>
          </a:p>
        </p:txBody>
      </p:sp>
      <p:sp>
        <p:nvSpPr>
          <p:cNvPr id="247" name="TextBox 246"/>
          <p:cNvSpPr txBox="1"/>
          <p:nvPr/>
        </p:nvSpPr>
        <p:spPr>
          <a:xfrm>
            <a:off x="5334000" y="1295400"/>
            <a:ext cx="1188987" cy="338554"/>
          </a:xfrm>
          <a:prstGeom prst="rect">
            <a:avLst/>
          </a:prstGeom>
          <a:noFill/>
        </p:spPr>
        <p:txBody>
          <a:bodyPr wrap="square" rtlCol="0">
            <a:spAutoFit/>
          </a:bodyPr>
          <a:lstStyle/>
          <a:p>
            <a:pPr algn="ctr"/>
            <a:r>
              <a:rPr lang="en-US" sz="800" b="1" dirty="0" smtClean="0"/>
              <a:t>Screening ECG</a:t>
            </a:r>
          </a:p>
          <a:p>
            <a:pPr algn="ctr"/>
            <a:r>
              <a:rPr lang="en-US" sz="800" dirty="0" smtClean="0"/>
              <a:t>N=XXX</a:t>
            </a:r>
            <a:endParaRPr lang="en-US" sz="800" dirty="0"/>
          </a:p>
        </p:txBody>
      </p:sp>
      <p:sp>
        <p:nvSpPr>
          <p:cNvPr id="252" name="TextBox 251"/>
          <p:cNvSpPr txBox="1"/>
          <p:nvPr/>
        </p:nvSpPr>
        <p:spPr>
          <a:xfrm>
            <a:off x="6220164" y="3090446"/>
            <a:ext cx="485436" cy="338554"/>
          </a:xfrm>
          <a:prstGeom prst="rect">
            <a:avLst/>
          </a:prstGeom>
          <a:solidFill>
            <a:schemeClr val="bg1"/>
          </a:solidFill>
        </p:spPr>
        <p:txBody>
          <a:bodyPr wrap="square" rtlCol="0">
            <a:spAutoFit/>
          </a:bodyPr>
          <a:lstStyle/>
          <a:p>
            <a:pPr algn="ctr"/>
            <a:r>
              <a:rPr lang="en-US" sz="800" b="1" dirty="0" smtClean="0"/>
              <a:t>EMS</a:t>
            </a:r>
          </a:p>
          <a:p>
            <a:pPr algn="ctr"/>
            <a:r>
              <a:rPr lang="en-US" sz="800" dirty="0" smtClean="0"/>
              <a:t>N=XXX</a:t>
            </a:r>
            <a:endParaRPr lang="en-US" sz="800" dirty="0"/>
          </a:p>
        </p:txBody>
      </p:sp>
      <p:sp>
        <p:nvSpPr>
          <p:cNvPr id="273" name="TextBox 272"/>
          <p:cNvSpPr txBox="1"/>
          <p:nvPr/>
        </p:nvSpPr>
        <p:spPr>
          <a:xfrm>
            <a:off x="7086600" y="1295400"/>
            <a:ext cx="1188987" cy="338554"/>
          </a:xfrm>
          <a:prstGeom prst="rect">
            <a:avLst/>
          </a:prstGeom>
          <a:noFill/>
        </p:spPr>
        <p:txBody>
          <a:bodyPr wrap="square" rtlCol="0">
            <a:spAutoFit/>
          </a:bodyPr>
          <a:lstStyle/>
          <a:p>
            <a:pPr algn="ctr"/>
            <a:r>
              <a:rPr lang="en-US" sz="800" b="1" dirty="0" smtClean="0"/>
              <a:t>Screening ECG</a:t>
            </a:r>
          </a:p>
          <a:p>
            <a:pPr algn="ctr"/>
            <a:r>
              <a:rPr lang="en-US" sz="800" dirty="0" smtClean="0"/>
              <a:t>N=XXX</a:t>
            </a:r>
            <a:endParaRPr lang="en-US" sz="800" dirty="0"/>
          </a:p>
        </p:txBody>
      </p:sp>
      <p:sp>
        <p:nvSpPr>
          <p:cNvPr id="275" name="TextBox 274"/>
          <p:cNvSpPr txBox="1"/>
          <p:nvPr/>
        </p:nvSpPr>
        <p:spPr>
          <a:xfrm>
            <a:off x="7345413" y="2328446"/>
            <a:ext cx="731787" cy="338554"/>
          </a:xfrm>
          <a:prstGeom prst="rect">
            <a:avLst/>
          </a:prstGeom>
          <a:noFill/>
        </p:spPr>
        <p:txBody>
          <a:bodyPr wrap="square" rtlCol="0">
            <a:spAutoFit/>
          </a:bodyPr>
          <a:lstStyle/>
          <a:p>
            <a:pPr algn="ctr"/>
            <a:r>
              <a:rPr lang="en-US" sz="800" b="1" dirty="0" smtClean="0"/>
              <a:t>OSH</a:t>
            </a:r>
          </a:p>
          <a:p>
            <a:pPr algn="ctr"/>
            <a:r>
              <a:rPr lang="en-US" sz="800" dirty="0" smtClean="0"/>
              <a:t>N=XXX</a:t>
            </a:r>
            <a:endParaRPr lang="en-US" sz="800" dirty="0"/>
          </a:p>
        </p:txBody>
      </p:sp>
      <p:sp>
        <p:nvSpPr>
          <p:cNvPr id="342" name="TextBox 341"/>
          <p:cNvSpPr txBox="1"/>
          <p:nvPr/>
        </p:nvSpPr>
        <p:spPr>
          <a:xfrm>
            <a:off x="8382000" y="4233446"/>
            <a:ext cx="914399" cy="338554"/>
          </a:xfrm>
          <a:prstGeom prst="rect">
            <a:avLst/>
          </a:prstGeom>
          <a:noFill/>
        </p:spPr>
        <p:txBody>
          <a:bodyPr wrap="square" rtlCol="0">
            <a:spAutoFit/>
          </a:bodyPr>
          <a:lstStyle/>
          <a:p>
            <a:pPr algn="ctr"/>
            <a:r>
              <a:rPr lang="en-US" sz="800" b="1" dirty="0" smtClean="0"/>
              <a:t>EMS</a:t>
            </a:r>
          </a:p>
          <a:p>
            <a:pPr algn="ctr"/>
            <a:r>
              <a:rPr lang="en-US" sz="800" dirty="0" smtClean="0"/>
              <a:t>N=XXX</a:t>
            </a:r>
            <a:endParaRPr lang="en-US" sz="800" dirty="0"/>
          </a:p>
        </p:txBody>
      </p:sp>
      <p:cxnSp>
        <p:nvCxnSpPr>
          <p:cNvPr id="368" name="Elbow Connector 367"/>
          <p:cNvCxnSpPr/>
          <p:nvPr/>
        </p:nvCxnSpPr>
        <p:spPr>
          <a:xfrm>
            <a:off x="7945453" y="1998077"/>
            <a:ext cx="893747" cy="320860"/>
          </a:xfrm>
          <a:prstGeom prst="bentConnector2">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8763000" y="4648200"/>
            <a:ext cx="0" cy="92522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8873969" y="4624812"/>
            <a:ext cx="0" cy="1100368"/>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3" name="Straight Arrow Connector 482"/>
          <p:cNvCxnSpPr/>
          <p:nvPr/>
        </p:nvCxnSpPr>
        <p:spPr>
          <a:xfrm flipH="1">
            <a:off x="8818547" y="2842157"/>
            <a:ext cx="20653" cy="1391289"/>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152401" y="457200"/>
            <a:ext cx="1143000" cy="276999"/>
          </a:xfrm>
          <a:prstGeom prst="rect">
            <a:avLst/>
          </a:prstGeom>
          <a:noFill/>
        </p:spPr>
        <p:txBody>
          <a:bodyPr wrap="square" rtlCol="0">
            <a:spAutoFit/>
          </a:bodyPr>
          <a:lstStyle/>
          <a:p>
            <a:r>
              <a:rPr lang="en-US" sz="1200" dirty="0" smtClean="0"/>
              <a:t>ED Diagnosed</a:t>
            </a:r>
            <a:endParaRPr lang="en-US" sz="1200" dirty="0"/>
          </a:p>
        </p:txBody>
      </p:sp>
      <p:sp>
        <p:nvSpPr>
          <p:cNvPr id="500" name="TextBox 499"/>
          <p:cNvSpPr txBox="1"/>
          <p:nvPr/>
        </p:nvSpPr>
        <p:spPr>
          <a:xfrm>
            <a:off x="152400" y="789801"/>
            <a:ext cx="1143000" cy="276999"/>
          </a:xfrm>
          <a:prstGeom prst="rect">
            <a:avLst/>
          </a:prstGeom>
          <a:noFill/>
        </p:spPr>
        <p:txBody>
          <a:bodyPr wrap="square" rtlCol="0">
            <a:spAutoFit/>
          </a:bodyPr>
          <a:lstStyle/>
          <a:p>
            <a:r>
              <a:rPr lang="en-US" sz="1200" dirty="0" smtClean="0"/>
              <a:t>Referred</a:t>
            </a:r>
            <a:endParaRPr lang="en-US" sz="1200" dirty="0"/>
          </a:p>
        </p:txBody>
      </p:sp>
      <p:sp>
        <p:nvSpPr>
          <p:cNvPr id="501" name="TextBox 500"/>
          <p:cNvSpPr txBox="1"/>
          <p:nvPr/>
        </p:nvSpPr>
        <p:spPr>
          <a:xfrm>
            <a:off x="152400" y="1094601"/>
            <a:ext cx="1143000" cy="276999"/>
          </a:xfrm>
          <a:prstGeom prst="rect">
            <a:avLst/>
          </a:prstGeom>
          <a:noFill/>
        </p:spPr>
        <p:txBody>
          <a:bodyPr wrap="square" rtlCol="0">
            <a:spAutoFit/>
          </a:bodyPr>
          <a:lstStyle/>
          <a:p>
            <a:r>
              <a:rPr lang="en-US" sz="1200" dirty="0" smtClean="0"/>
              <a:t>EMS Diagnosed</a:t>
            </a:r>
            <a:endParaRPr lang="en-US" sz="1200" dirty="0"/>
          </a:p>
        </p:txBody>
      </p:sp>
      <p:cxnSp>
        <p:nvCxnSpPr>
          <p:cNvPr id="503" name="Straight Connector 502"/>
          <p:cNvCxnSpPr/>
          <p:nvPr/>
        </p:nvCxnSpPr>
        <p:spPr>
          <a:xfrm>
            <a:off x="1375377" y="595699"/>
            <a:ext cx="384442" cy="74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1371600" y="913655"/>
            <a:ext cx="384442" cy="74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a:off x="1371600" y="1218455"/>
            <a:ext cx="384442" cy="745"/>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1" name="Straight Arrow Connector 570"/>
          <p:cNvCxnSpPr/>
          <p:nvPr/>
        </p:nvCxnSpPr>
        <p:spPr>
          <a:xfrm flipH="1" flipV="1">
            <a:off x="5211815" y="5544980"/>
            <a:ext cx="3551185" cy="2844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flipH="1">
            <a:off x="3886199" y="3200400"/>
            <a:ext cx="1" cy="40731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2362200" y="1652007"/>
            <a:ext cx="0" cy="468436"/>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29" idx="2"/>
            <a:endCxn id="17" idx="1"/>
          </p:cNvCxnSpPr>
          <p:nvPr/>
        </p:nvCxnSpPr>
        <p:spPr>
          <a:xfrm rot="16200000" flipH="1">
            <a:off x="2462626" y="3648816"/>
            <a:ext cx="198541" cy="362608"/>
          </a:xfrm>
          <a:prstGeom prst="bentConnector2">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a:off x="3097901" y="4866620"/>
            <a:ext cx="1" cy="4343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2830813" y="1752600"/>
            <a:ext cx="598187" cy="492443"/>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800" b="1" dirty="0" smtClean="0"/>
              <a:t>ED </a:t>
            </a:r>
          </a:p>
          <a:p>
            <a:pPr algn="ctr"/>
            <a:r>
              <a:rPr lang="en-US" sz="800" b="1" dirty="0" smtClean="0"/>
              <a:t>Arrival </a:t>
            </a:r>
          </a:p>
          <a:p>
            <a:pPr algn="ctr"/>
            <a:r>
              <a:rPr lang="en-US" sz="800" dirty="0" smtClean="0"/>
              <a:t>N=XXX</a:t>
            </a:r>
          </a:p>
          <a:p>
            <a:pPr algn="ctr"/>
            <a:endParaRPr lang="en-US" sz="200" dirty="0"/>
          </a:p>
        </p:txBody>
      </p:sp>
      <p:cxnSp>
        <p:nvCxnSpPr>
          <p:cNvPr id="98" name="Elbow Connector 97"/>
          <p:cNvCxnSpPr/>
          <p:nvPr/>
        </p:nvCxnSpPr>
        <p:spPr>
          <a:xfrm>
            <a:off x="2643463" y="1464677"/>
            <a:ext cx="404537" cy="287923"/>
          </a:xfrm>
          <a:prstGeom prst="bentConnector3">
            <a:avLst>
              <a:gd name="adj1" fmla="val 100474"/>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92" idx="2"/>
          </p:cNvCxnSpPr>
          <p:nvPr/>
        </p:nvCxnSpPr>
        <p:spPr>
          <a:xfrm flipH="1">
            <a:off x="3124200" y="2245043"/>
            <a:ext cx="5707" cy="72675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rot="5400000">
            <a:off x="2944185" y="1054292"/>
            <a:ext cx="954523" cy="442093"/>
          </a:xfrm>
          <a:prstGeom prst="bentConnector3">
            <a:avLst>
              <a:gd name="adj1" fmla="val 70462"/>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endCxn id="273" idx="0"/>
          </p:cNvCxnSpPr>
          <p:nvPr/>
        </p:nvCxnSpPr>
        <p:spPr>
          <a:xfrm>
            <a:off x="5932010" y="990600"/>
            <a:ext cx="1749084" cy="304800"/>
          </a:xfrm>
          <a:prstGeom prst="bentConnector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3429000" y="1998821"/>
            <a:ext cx="193837" cy="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4251692" y="3581400"/>
            <a:ext cx="716013" cy="461665"/>
          </a:xfrm>
          <a:prstGeom prst="rect">
            <a:avLst/>
          </a:prstGeom>
          <a:solidFill>
            <a:schemeClr val="tx1"/>
          </a:solidFill>
        </p:spPr>
        <p:txBody>
          <a:bodyPr wrap="square" rtlCol="0">
            <a:spAutoFit/>
          </a:bodyPr>
          <a:lstStyle/>
          <a:p>
            <a:pPr algn="ctr"/>
            <a:r>
              <a:rPr lang="en-US" sz="800" b="1" dirty="0" smtClean="0">
                <a:solidFill>
                  <a:schemeClr val="bg1"/>
                </a:solidFill>
              </a:rPr>
              <a:t> Diagnostic </a:t>
            </a:r>
          </a:p>
          <a:p>
            <a:pPr algn="ctr"/>
            <a:r>
              <a:rPr lang="en-US" sz="800" b="1" dirty="0" smtClean="0">
                <a:solidFill>
                  <a:schemeClr val="bg1"/>
                </a:solidFill>
              </a:rPr>
              <a:t>ECG</a:t>
            </a:r>
          </a:p>
          <a:p>
            <a:pPr algn="ctr"/>
            <a:r>
              <a:rPr lang="en-US" sz="800" dirty="0" smtClean="0">
                <a:solidFill>
                  <a:schemeClr val="bg1"/>
                </a:solidFill>
              </a:rPr>
              <a:t>N=XXX</a:t>
            </a:r>
            <a:endParaRPr lang="en-US" sz="800" dirty="0">
              <a:solidFill>
                <a:schemeClr val="bg1"/>
              </a:solidFill>
            </a:endParaRPr>
          </a:p>
        </p:txBody>
      </p:sp>
      <p:cxnSp>
        <p:nvCxnSpPr>
          <p:cNvPr id="179" name="Straight Connector 178"/>
          <p:cNvCxnSpPr/>
          <p:nvPr/>
        </p:nvCxnSpPr>
        <p:spPr>
          <a:xfrm flipH="1">
            <a:off x="3977506" y="3188203"/>
            <a:ext cx="1" cy="13084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Elbow Connector 181"/>
          <p:cNvCxnSpPr>
            <a:endCxn id="255" idx="0"/>
          </p:cNvCxnSpPr>
          <p:nvPr/>
        </p:nvCxnSpPr>
        <p:spPr>
          <a:xfrm>
            <a:off x="3981115" y="3333428"/>
            <a:ext cx="628584" cy="247972"/>
          </a:xfrm>
          <a:prstGeom prst="bentConnector2">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endCxn id="17" idx="3"/>
          </p:cNvCxnSpPr>
          <p:nvPr/>
        </p:nvCxnSpPr>
        <p:spPr>
          <a:xfrm flipH="1" flipV="1">
            <a:off x="3536081" y="3929391"/>
            <a:ext cx="176378" cy="148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3703587" y="3607713"/>
            <a:ext cx="487413" cy="492443"/>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800" b="1" dirty="0" smtClean="0"/>
              <a:t>ED </a:t>
            </a:r>
          </a:p>
          <a:p>
            <a:pPr algn="ctr"/>
            <a:r>
              <a:rPr lang="en-US" sz="800" b="1" dirty="0" smtClean="0"/>
              <a:t>Arrival </a:t>
            </a:r>
          </a:p>
          <a:p>
            <a:pPr algn="ctr"/>
            <a:r>
              <a:rPr lang="en-US" sz="800" dirty="0" smtClean="0"/>
              <a:t>N=XXX</a:t>
            </a:r>
          </a:p>
          <a:p>
            <a:pPr algn="ctr"/>
            <a:endParaRPr lang="en-US" sz="200" dirty="0"/>
          </a:p>
        </p:txBody>
      </p:sp>
      <p:cxnSp>
        <p:nvCxnSpPr>
          <p:cNvPr id="278" name="Straight Arrow Connector 277"/>
          <p:cNvCxnSpPr/>
          <p:nvPr/>
        </p:nvCxnSpPr>
        <p:spPr>
          <a:xfrm flipH="1">
            <a:off x="3977507" y="2125870"/>
            <a:ext cx="3608" cy="214269"/>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a:off x="3882591" y="2633895"/>
            <a:ext cx="3608" cy="214269"/>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H="1">
            <a:off x="3973898" y="2638147"/>
            <a:ext cx="3608" cy="214269"/>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4232307" y="4346882"/>
            <a:ext cx="720693"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(Direct)</a:t>
            </a:r>
          </a:p>
          <a:p>
            <a:pPr algn="ctr"/>
            <a:r>
              <a:rPr lang="en-US" sz="600" dirty="0" smtClean="0">
                <a:solidFill>
                  <a:schemeClr val="bg1"/>
                </a:solidFill>
              </a:rPr>
              <a:t>N=XXX</a:t>
            </a:r>
            <a:endParaRPr lang="en-US" sz="600" dirty="0">
              <a:solidFill>
                <a:schemeClr val="bg1"/>
              </a:solidFill>
            </a:endParaRPr>
          </a:p>
        </p:txBody>
      </p:sp>
      <p:sp>
        <p:nvSpPr>
          <p:cNvPr id="293" name="TextBox 292"/>
          <p:cNvSpPr txBox="1"/>
          <p:nvPr/>
        </p:nvSpPr>
        <p:spPr>
          <a:xfrm>
            <a:off x="4991100" y="4353580"/>
            <a:ext cx="685800"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(ED Facilitated)</a:t>
            </a:r>
          </a:p>
          <a:p>
            <a:pPr algn="ctr"/>
            <a:r>
              <a:rPr lang="en-US" sz="600" dirty="0" smtClean="0">
                <a:solidFill>
                  <a:schemeClr val="bg1"/>
                </a:solidFill>
              </a:rPr>
              <a:t>N=XXX</a:t>
            </a:r>
            <a:endParaRPr lang="en-US" sz="600" dirty="0">
              <a:solidFill>
                <a:schemeClr val="bg1"/>
              </a:solidFill>
            </a:endParaRPr>
          </a:p>
        </p:txBody>
      </p:sp>
      <p:cxnSp>
        <p:nvCxnSpPr>
          <p:cNvPr id="214" name="Elbow Connector 213"/>
          <p:cNvCxnSpPr>
            <a:stCxn id="255" idx="2"/>
            <a:endCxn id="177" idx="0"/>
          </p:cNvCxnSpPr>
          <p:nvPr/>
        </p:nvCxnSpPr>
        <p:spPr>
          <a:xfrm rot="5400000">
            <a:off x="4123984" y="3866376"/>
            <a:ext cx="309027" cy="662405"/>
          </a:xfrm>
          <a:prstGeom prst="bentConnector3">
            <a:avLst>
              <a:gd name="adj1" fmla="val 50000"/>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255" idx="2"/>
            <a:endCxn id="293" idx="0"/>
          </p:cNvCxnSpPr>
          <p:nvPr/>
        </p:nvCxnSpPr>
        <p:spPr>
          <a:xfrm rot="16200000" flipH="1">
            <a:off x="4816592" y="3836171"/>
            <a:ext cx="310515" cy="724301"/>
          </a:xfrm>
          <a:prstGeom prst="bentConnector3">
            <a:avLst>
              <a:gd name="adj1" fmla="val 50000"/>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flipH="1">
            <a:off x="4609699" y="4173126"/>
            <a:ext cx="3608" cy="170274"/>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177" idx="1"/>
          </p:cNvCxnSpPr>
          <p:nvPr/>
        </p:nvCxnSpPr>
        <p:spPr>
          <a:xfrm flipH="1" flipV="1">
            <a:off x="3459213" y="4598313"/>
            <a:ext cx="244374" cy="1"/>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1" name="Elbow Connector 240"/>
          <p:cNvCxnSpPr>
            <a:stCxn id="292" idx="2"/>
            <a:endCxn id="313" idx="0"/>
          </p:cNvCxnSpPr>
          <p:nvPr/>
        </p:nvCxnSpPr>
        <p:spPr>
          <a:xfrm rot="16200000" flipH="1">
            <a:off x="4624631" y="4838124"/>
            <a:ext cx="311498" cy="375453"/>
          </a:xfrm>
          <a:prstGeom prst="bentConnector3">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293" idx="2"/>
            <a:endCxn id="313" idx="0"/>
          </p:cNvCxnSpPr>
          <p:nvPr/>
        </p:nvCxnSpPr>
        <p:spPr>
          <a:xfrm rot="5400000">
            <a:off x="4998654" y="4846254"/>
            <a:ext cx="304800" cy="365893"/>
          </a:xfrm>
          <a:prstGeom prst="bentConnector3">
            <a:avLst>
              <a:gd name="adj1" fmla="val 50000"/>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a:off x="5566115" y="1828800"/>
            <a:ext cx="731787" cy="338554"/>
          </a:xfrm>
          <a:prstGeom prst="rect">
            <a:avLst/>
          </a:prstGeom>
          <a:noFill/>
        </p:spPr>
        <p:txBody>
          <a:bodyPr wrap="square" rtlCol="0">
            <a:spAutoFit/>
          </a:bodyPr>
          <a:lstStyle/>
          <a:p>
            <a:pPr algn="ctr"/>
            <a:r>
              <a:rPr lang="en-US" sz="800" b="1" dirty="0" smtClean="0"/>
              <a:t>OSH</a:t>
            </a:r>
          </a:p>
          <a:p>
            <a:pPr algn="ctr"/>
            <a:r>
              <a:rPr lang="en-US" sz="800" dirty="0" smtClean="0"/>
              <a:t>N=XXX</a:t>
            </a:r>
            <a:endParaRPr lang="en-US" sz="800" dirty="0"/>
          </a:p>
        </p:txBody>
      </p:sp>
      <p:cxnSp>
        <p:nvCxnSpPr>
          <p:cNvPr id="266" name="Elbow Connector 265"/>
          <p:cNvCxnSpPr/>
          <p:nvPr/>
        </p:nvCxnSpPr>
        <p:spPr>
          <a:xfrm rot="5400000">
            <a:off x="4522000" y="297247"/>
            <a:ext cx="999292" cy="1996307"/>
          </a:xfrm>
          <a:prstGeom prst="bentConnector3">
            <a:avLst>
              <a:gd name="adj1" fmla="val 30455"/>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0" name="TextBox 339"/>
          <p:cNvSpPr txBox="1"/>
          <p:nvPr/>
        </p:nvSpPr>
        <p:spPr>
          <a:xfrm>
            <a:off x="4918107" y="3048001"/>
            <a:ext cx="720693"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(Direct)</a:t>
            </a:r>
          </a:p>
          <a:p>
            <a:pPr algn="ctr"/>
            <a:r>
              <a:rPr lang="en-US" sz="600" dirty="0" smtClean="0">
                <a:solidFill>
                  <a:schemeClr val="bg1"/>
                </a:solidFill>
              </a:rPr>
              <a:t>N=XXX</a:t>
            </a:r>
            <a:endParaRPr lang="en-US" sz="600" dirty="0">
              <a:solidFill>
                <a:schemeClr val="bg1"/>
              </a:solidFill>
            </a:endParaRPr>
          </a:p>
        </p:txBody>
      </p:sp>
      <p:cxnSp>
        <p:nvCxnSpPr>
          <p:cNvPr id="290" name="Elbow Connector 289"/>
          <p:cNvCxnSpPr/>
          <p:nvPr/>
        </p:nvCxnSpPr>
        <p:spPr>
          <a:xfrm rot="10800000" flipV="1">
            <a:off x="4191007" y="1998821"/>
            <a:ext cx="1558150" cy="939222"/>
          </a:xfrm>
          <a:prstGeom prst="bentConnector3">
            <a:avLst>
              <a:gd name="adj1" fmla="val 7051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9" name="TextBox 358"/>
          <p:cNvSpPr txBox="1"/>
          <p:nvPr/>
        </p:nvSpPr>
        <p:spPr>
          <a:xfrm>
            <a:off x="8423307" y="2318937"/>
            <a:ext cx="720693"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(Direct)</a:t>
            </a:r>
          </a:p>
          <a:p>
            <a:pPr algn="ctr"/>
            <a:r>
              <a:rPr lang="en-US" sz="600" dirty="0" smtClean="0">
                <a:solidFill>
                  <a:schemeClr val="bg1"/>
                </a:solidFill>
              </a:rPr>
              <a:t>N=XXX</a:t>
            </a:r>
            <a:endParaRPr lang="en-US" sz="600" dirty="0">
              <a:solidFill>
                <a:schemeClr val="bg1"/>
              </a:solidFill>
            </a:endParaRPr>
          </a:p>
        </p:txBody>
      </p:sp>
      <p:cxnSp>
        <p:nvCxnSpPr>
          <p:cNvPr id="363" name="Straight Arrow Connector 362"/>
          <p:cNvCxnSpPr/>
          <p:nvPr/>
        </p:nvCxnSpPr>
        <p:spPr>
          <a:xfrm flipH="1">
            <a:off x="5867400" y="1619428"/>
            <a:ext cx="3608" cy="214269"/>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H="1">
            <a:off x="7620000" y="1617345"/>
            <a:ext cx="3608" cy="2142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nvCxnSpPr>
        <p:spPr>
          <a:xfrm flipH="1">
            <a:off x="7612784" y="2136526"/>
            <a:ext cx="3608" cy="2142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2" name="Elbow Connector 311"/>
          <p:cNvCxnSpPr>
            <a:stCxn id="251" idx="2"/>
            <a:endCxn id="340" idx="0"/>
          </p:cNvCxnSpPr>
          <p:nvPr/>
        </p:nvCxnSpPr>
        <p:spPr>
          <a:xfrm rot="5400000">
            <a:off x="5490932" y="2606923"/>
            <a:ext cx="228601" cy="653555"/>
          </a:xfrm>
          <a:prstGeom prst="bentConnector3">
            <a:avLst>
              <a:gd name="adj1" fmla="val 34467"/>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5" name="Elbow Connector 314"/>
          <p:cNvCxnSpPr>
            <a:stCxn id="251" idx="2"/>
            <a:endCxn id="252" idx="0"/>
          </p:cNvCxnSpPr>
          <p:nvPr/>
        </p:nvCxnSpPr>
        <p:spPr>
          <a:xfrm rot="16200000" flipH="1">
            <a:off x="6061922" y="2689486"/>
            <a:ext cx="271046" cy="530873"/>
          </a:xfrm>
          <a:prstGeom prst="bentConnector3">
            <a:avLst>
              <a:gd name="adj1" fmla="val 30347"/>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5566115" y="2357735"/>
            <a:ext cx="731787" cy="461665"/>
          </a:xfrm>
          <a:prstGeom prst="rect">
            <a:avLst/>
          </a:prstGeom>
          <a:solidFill>
            <a:schemeClr val="tx1"/>
          </a:solidFill>
        </p:spPr>
        <p:txBody>
          <a:bodyPr wrap="square" rtlCol="0">
            <a:spAutoFit/>
          </a:bodyPr>
          <a:lstStyle/>
          <a:p>
            <a:pPr algn="ctr"/>
            <a:r>
              <a:rPr lang="en-US" sz="800" b="1" dirty="0" smtClean="0">
                <a:solidFill>
                  <a:schemeClr val="bg1"/>
                </a:solidFill>
              </a:rPr>
              <a:t> Diagnostic ECG</a:t>
            </a:r>
          </a:p>
          <a:p>
            <a:pPr algn="ctr"/>
            <a:r>
              <a:rPr lang="en-US" sz="800" dirty="0" smtClean="0">
                <a:solidFill>
                  <a:schemeClr val="bg1"/>
                </a:solidFill>
              </a:rPr>
              <a:t>N=XXX</a:t>
            </a:r>
            <a:endParaRPr lang="en-US" sz="800" dirty="0">
              <a:solidFill>
                <a:schemeClr val="bg1"/>
              </a:solidFill>
            </a:endParaRPr>
          </a:p>
        </p:txBody>
      </p:sp>
      <p:sp>
        <p:nvSpPr>
          <p:cNvPr id="391" name="TextBox 390"/>
          <p:cNvSpPr txBox="1"/>
          <p:nvPr/>
        </p:nvSpPr>
        <p:spPr>
          <a:xfrm>
            <a:off x="7772400" y="3061159"/>
            <a:ext cx="485436" cy="338554"/>
          </a:xfrm>
          <a:prstGeom prst="rect">
            <a:avLst/>
          </a:prstGeom>
          <a:solidFill>
            <a:schemeClr val="bg1"/>
          </a:solidFill>
        </p:spPr>
        <p:txBody>
          <a:bodyPr wrap="square" rtlCol="0">
            <a:spAutoFit/>
          </a:bodyPr>
          <a:lstStyle/>
          <a:p>
            <a:pPr algn="ctr"/>
            <a:r>
              <a:rPr lang="en-US" sz="800" b="1" dirty="0" smtClean="0"/>
              <a:t>EMS</a:t>
            </a:r>
          </a:p>
          <a:p>
            <a:pPr algn="ctr"/>
            <a:r>
              <a:rPr lang="en-US" sz="800" dirty="0" smtClean="0"/>
              <a:t>N=XXX</a:t>
            </a:r>
            <a:endParaRPr lang="en-US" sz="800" dirty="0"/>
          </a:p>
        </p:txBody>
      </p:sp>
      <p:sp>
        <p:nvSpPr>
          <p:cNvPr id="393" name="TextBox 392"/>
          <p:cNvSpPr txBox="1"/>
          <p:nvPr/>
        </p:nvSpPr>
        <p:spPr>
          <a:xfrm>
            <a:off x="6899307" y="3018714"/>
            <a:ext cx="720693"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(Direct)</a:t>
            </a:r>
          </a:p>
          <a:p>
            <a:pPr algn="ctr"/>
            <a:r>
              <a:rPr lang="en-US" sz="600" dirty="0" smtClean="0">
                <a:solidFill>
                  <a:schemeClr val="bg1"/>
                </a:solidFill>
              </a:rPr>
              <a:t>N=XXX</a:t>
            </a:r>
            <a:endParaRPr lang="en-US" sz="600" dirty="0">
              <a:solidFill>
                <a:schemeClr val="bg1"/>
              </a:solidFill>
            </a:endParaRPr>
          </a:p>
        </p:txBody>
      </p:sp>
      <p:cxnSp>
        <p:nvCxnSpPr>
          <p:cNvPr id="394" name="Elbow Connector 393"/>
          <p:cNvCxnSpPr/>
          <p:nvPr/>
        </p:nvCxnSpPr>
        <p:spPr>
          <a:xfrm rot="5400000">
            <a:off x="7256417" y="2655132"/>
            <a:ext cx="351712" cy="375453"/>
          </a:xfrm>
          <a:prstGeom prst="bentConnector3">
            <a:avLst>
              <a:gd name="adj1" fmla="val 37379"/>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5" name="Elbow Connector 394"/>
          <p:cNvCxnSpPr/>
          <p:nvPr/>
        </p:nvCxnSpPr>
        <p:spPr>
          <a:xfrm rot="16200000" flipH="1">
            <a:off x="7704234" y="2688192"/>
            <a:ext cx="394157" cy="351775"/>
          </a:xfrm>
          <a:prstGeom prst="bentConnector3">
            <a:avLst>
              <a:gd name="adj1" fmla="val 34234"/>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8488413" y="3319046"/>
            <a:ext cx="655587" cy="338554"/>
          </a:xfrm>
          <a:prstGeom prst="rect">
            <a:avLst/>
          </a:prstGeom>
          <a:solidFill>
            <a:schemeClr val="bg1"/>
          </a:solidFill>
        </p:spPr>
        <p:txBody>
          <a:bodyPr wrap="square" rtlCol="0">
            <a:spAutoFit/>
          </a:bodyPr>
          <a:lstStyle/>
          <a:p>
            <a:pPr algn="ctr"/>
            <a:r>
              <a:rPr lang="en-US" sz="800" b="1" dirty="0" smtClean="0"/>
              <a:t>OSH</a:t>
            </a:r>
          </a:p>
          <a:p>
            <a:pPr algn="ctr"/>
            <a:r>
              <a:rPr lang="en-US" sz="800" dirty="0" smtClean="0"/>
              <a:t>N=XXX</a:t>
            </a:r>
            <a:endParaRPr lang="en-US" sz="800" dirty="0"/>
          </a:p>
        </p:txBody>
      </p:sp>
      <p:cxnSp>
        <p:nvCxnSpPr>
          <p:cNvPr id="422" name="Straight Arrow Connector 421"/>
          <p:cNvCxnSpPr/>
          <p:nvPr/>
        </p:nvCxnSpPr>
        <p:spPr>
          <a:xfrm flipH="1">
            <a:off x="3352800" y="5562601"/>
            <a:ext cx="1417586" cy="0"/>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9" name="TextBox 478"/>
          <p:cNvSpPr txBox="1"/>
          <p:nvPr/>
        </p:nvSpPr>
        <p:spPr>
          <a:xfrm>
            <a:off x="6708868" y="3788678"/>
            <a:ext cx="685800"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(ED Facilitated)</a:t>
            </a:r>
          </a:p>
          <a:p>
            <a:pPr algn="ctr"/>
            <a:r>
              <a:rPr lang="en-US" sz="600" dirty="0" smtClean="0">
                <a:solidFill>
                  <a:schemeClr val="bg1"/>
                </a:solidFill>
              </a:rPr>
              <a:t>N=XXX</a:t>
            </a:r>
            <a:endParaRPr lang="en-US" sz="600" dirty="0">
              <a:solidFill>
                <a:schemeClr val="bg1"/>
              </a:solidFill>
            </a:endParaRPr>
          </a:p>
        </p:txBody>
      </p:sp>
      <p:cxnSp>
        <p:nvCxnSpPr>
          <p:cNvPr id="455" name="Elbow Connector 454"/>
          <p:cNvCxnSpPr/>
          <p:nvPr/>
        </p:nvCxnSpPr>
        <p:spPr>
          <a:xfrm rot="16200000" flipH="1">
            <a:off x="7707645" y="3675742"/>
            <a:ext cx="950385" cy="398325"/>
          </a:xfrm>
          <a:prstGeom prst="bentConnector3">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8" name="Elbow Connector 457"/>
          <p:cNvCxnSpPr/>
          <p:nvPr/>
        </p:nvCxnSpPr>
        <p:spPr>
          <a:xfrm rot="5400000">
            <a:off x="7321272" y="3680996"/>
            <a:ext cx="943687" cy="381121"/>
          </a:xfrm>
          <a:prstGeom prst="bentConnector3">
            <a:avLst>
              <a:gd name="adj1" fmla="val 50000"/>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4" name="Elbow Connector 473"/>
          <p:cNvCxnSpPr>
            <a:stCxn id="340" idx="2"/>
          </p:cNvCxnSpPr>
          <p:nvPr/>
        </p:nvCxnSpPr>
        <p:spPr>
          <a:xfrm rot="16200000" flipH="1">
            <a:off x="4594317" y="4255357"/>
            <a:ext cx="1838976" cy="470703"/>
          </a:xfrm>
          <a:prstGeom prst="bentConnector3">
            <a:avLst>
              <a:gd name="adj1" fmla="val 22483"/>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flipH="1">
            <a:off x="5210140" y="5410198"/>
            <a:ext cx="539017" cy="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3" name="TextBox 312"/>
          <p:cNvSpPr txBox="1"/>
          <p:nvPr/>
        </p:nvSpPr>
        <p:spPr>
          <a:xfrm>
            <a:off x="4724400" y="5181600"/>
            <a:ext cx="487414" cy="492443"/>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800" b="1" dirty="0" smtClean="0"/>
              <a:t>ED </a:t>
            </a:r>
          </a:p>
          <a:p>
            <a:pPr algn="ctr"/>
            <a:r>
              <a:rPr lang="en-US" sz="800" b="1" dirty="0" smtClean="0"/>
              <a:t>Arrival </a:t>
            </a:r>
          </a:p>
          <a:p>
            <a:pPr algn="ctr"/>
            <a:r>
              <a:rPr lang="en-US" sz="800" dirty="0" smtClean="0"/>
              <a:t>N=XXX</a:t>
            </a:r>
          </a:p>
          <a:p>
            <a:pPr algn="ctr"/>
            <a:endParaRPr lang="en-US" sz="200" dirty="0"/>
          </a:p>
        </p:txBody>
      </p:sp>
      <p:cxnSp>
        <p:nvCxnSpPr>
          <p:cNvPr id="520" name="Straight Arrow Connector 519"/>
          <p:cNvCxnSpPr/>
          <p:nvPr/>
        </p:nvCxnSpPr>
        <p:spPr>
          <a:xfrm flipH="1">
            <a:off x="3352800" y="5873353"/>
            <a:ext cx="3962400" cy="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7" name="Elbow Connector 506"/>
          <p:cNvCxnSpPr/>
          <p:nvPr/>
        </p:nvCxnSpPr>
        <p:spPr>
          <a:xfrm rot="10800000" flipV="1">
            <a:off x="6303946" y="4298601"/>
            <a:ext cx="747824" cy="349597"/>
          </a:xfrm>
          <a:prstGeom prst="bentConnector3">
            <a:avLst>
              <a:gd name="adj1" fmla="val -1047"/>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1" name="Elbow Connector 510"/>
          <p:cNvCxnSpPr>
            <a:stCxn id="252" idx="2"/>
            <a:endCxn id="479" idx="0"/>
          </p:cNvCxnSpPr>
          <p:nvPr/>
        </p:nvCxnSpPr>
        <p:spPr>
          <a:xfrm rot="16200000" flipH="1">
            <a:off x="6577486" y="3314396"/>
            <a:ext cx="359678" cy="588886"/>
          </a:xfrm>
          <a:prstGeom prst="bentConnector3">
            <a:avLst>
              <a:gd name="adj1" fmla="val 45064"/>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a:stCxn id="478" idx="2"/>
          </p:cNvCxnSpPr>
          <p:nvPr/>
        </p:nvCxnSpPr>
        <p:spPr>
          <a:xfrm flipH="1">
            <a:off x="6303946" y="4306788"/>
            <a:ext cx="1" cy="3429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5" name="Elbow Connector 534"/>
          <p:cNvCxnSpPr/>
          <p:nvPr/>
        </p:nvCxnSpPr>
        <p:spPr>
          <a:xfrm rot="5400000">
            <a:off x="5600580" y="4764111"/>
            <a:ext cx="1223665" cy="994824"/>
          </a:xfrm>
          <a:prstGeom prst="bentConnector3">
            <a:avLst>
              <a:gd name="adj1" fmla="val 100059"/>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4457700" y="4866620"/>
            <a:ext cx="0" cy="848380"/>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5486400" y="4876800"/>
            <a:ext cx="0" cy="848380"/>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a:stCxn id="274" idx="3"/>
          </p:cNvCxnSpPr>
          <p:nvPr/>
        </p:nvCxnSpPr>
        <p:spPr>
          <a:xfrm>
            <a:off x="8105436" y="1998077"/>
            <a:ext cx="55546" cy="74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6" name="Elbow Connector 555"/>
          <p:cNvCxnSpPr/>
          <p:nvPr/>
        </p:nvCxnSpPr>
        <p:spPr>
          <a:xfrm rot="16200000" flipH="1">
            <a:off x="4504970" y="4434723"/>
            <a:ext cx="2234366" cy="490493"/>
          </a:xfrm>
          <a:prstGeom prst="bentConnector3">
            <a:avLst>
              <a:gd name="adj1" fmla="val 14638"/>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5466180" y="3852446"/>
            <a:ext cx="477422" cy="338554"/>
          </a:xfrm>
          <a:prstGeom prst="rect">
            <a:avLst/>
          </a:prstGeom>
          <a:solidFill>
            <a:schemeClr val="bg1"/>
          </a:solidFill>
        </p:spPr>
        <p:txBody>
          <a:bodyPr wrap="square" rtlCol="0">
            <a:spAutoFit/>
          </a:bodyPr>
          <a:lstStyle/>
          <a:p>
            <a:pPr algn="ctr"/>
            <a:r>
              <a:rPr lang="en-US" sz="800" b="1" dirty="0" smtClean="0"/>
              <a:t>EMS</a:t>
            </a:r>
          </a:p>
          <a:p>
            <a:pPr algn="ctr"/>
            <a:r>
              <a:rPr lang="en-US" sz="800" dirty="0" smtClean="0"/>
              <a:t>N=XXX</a:t>
            </a:r>
            <a:endParaRPr lang="en-US" sz="800" dirty="0"/>
          </a:p>
        </p:txBody>
      </p:sp>
      <p:cxnSp>
        <p:nvCxnSpPr>
          <p:cNvPr id="613" name="Straight Connector 612"/>
          <p:cNvCxnSpPr/>
          <p:nvPr/>
        </p:nvCxnSpPr>
        <p:spPr>
          <a:xfrm>
            <a:off x="5749157" y="5410197"/>
            <a:ext cx="1489843" cy="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a:off x="6612234" y="4648198"/>
            <a:ext cx="0" cy="7619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H="1" flipV="1">
            <a:off x="3352802" y="5410197"/>
            <a:ext cx="1377216" cy="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2" name="Elbow Connector 631"/>
          <p:cNvCxnSpPr/>
          <p:nvPr/>
        </p:nvCxnSpPr>
        <p:spPr>
          <a:xfrm rot="10800000" flipV="1">
            <a:off x="7634176" y="4724400"/>
            <a:ext cx="747824" cy="349597"/>
          </a:xfrm>
          <a:prstGeom prst="bentConnector3">
            <a:avLst>
              <a:gd name="adj1" fmla="val -1047"/>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flipH="1">
            <a:off x="7634176" y="4732587"/>
            <a:ext cx="1" cy="34290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7969733" y="5091617"/>
            <a:ext cx="2989" cy="47098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8077200" y="5071832"/>
            <a:ext cx="0" cy="653348"/>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0" name="TextBox 479"/>
          <p:cNvSpPr txBox="1"/>
          <p:nvPr/>
        </p:nvSpPr>
        <p:spPr>
          <a:xfrm>
            <a:off x="7239000" y="4343400"/>
            <a:ext cx="720693"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(Direct)</a:t>
            </a:r>
          </a:p>
          <a:p>
            <a:pPr algn="ctr"/>
            <a:r>
              <a:rPr lang="en-US" sz="600" dirty="0" smtClean="0">
                <a:solidFill>
                  <a:schemeClr val="bg1"/>
                </a:solidFill>
              </a:rPr>
              <a:t>N=XXX</a:t>
            </a:r>
            <a:endParaRPr lang="en-US" sz="600" dirty="0">
              <a:solidFill>
                <a:schemeClr val="bg1"/>
              </a:solidFill>
            </a:endParaRPr>
          </a:p>
        </p:txBody>
      </p:sp>
      <p:sp>
        <p:nvSpPr>
          <p:cNvPr id="481" name="TextBox 480"/>
          <p:cNvSpPr txBox="1"/>
          <p:nvPr/>
        </p:nvSpPr>
        <p:spPr>
          <a:xfrm>
            <a:off x="8001000" y="4350098"/>
            <a:ext cx="685800"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(ED Facilitated)</a:t>
            </a:r>
          </a:p>
          <a:p>
            <a:pPr algn="ctr"/>
            <a:r>
              <a:rPr lang="en-US" sz="600" dirty="0" smtClean="0">
                <a:solidFill>
                  <a:schemeClr val="bg1"/>
                </a:solidFill>
              </a:rPr>
              <a:t>N=XXX</a:t>
            </a:r>
            <a:endParaRPr lang="en-US" sz="600" dirty="0">
              <a:solidFill>
                <a:schemeClr val="bg1"/>
              </a:solidFill>
            </a:endParaRPr>
          </a:p>
        </p:txBody>
      </p:sp>
      <p:sp>
        <p:nvSpPr>
          <p:cNvPr id="274" name="TextBox 273"/>
          <p:cNvSpPr txBox="1"/>
          <p:nvPr/>
        </p:nvSpPr>
        <p:spPr>
          <a:xfrm>
            <a:off x="7239000" y="1828800"/>
            <a:ext cx="866436" cy="338554"/>
          </a:xfrm>
          <a:prstGeom prst="rect">
            <a:avLst/>
          </a:prstGeom>
          <a:solidFill>
            <a:schemeClr val="tx1"/>
          </a:solidFill>
        </p:spPr>
        <p:txBody>
          <a:bodyPr wrap="square" rtlCol="0">
            <a:spAutoFit/>
          </a:bodyPr>
          <a:lstStyle/>
          <a:p>
            <a:pPr algn="ctr"/>
            <a:r>
              <a:rPr lang="en-US" sz="800" b="1" dirty="0" smtClean="0">
                <a:solidFill>
                  <a:schemeClr val="bg1"/>
                </a:solidFill>
              </a:rPr>
              <a:t> Diagnostic ECG</a:t>
            </a:r>
          </a:p>
          <a:p>
            <a:pPr algn="ctr"/>
            <a:r>
              <a:rPr lang="en-US" sz="800" dirty="0" smtClean="0">
                <a:solidFill>
                  <a:schemeClr val="bg1"/>
                </a:solidFill>
              </a:rPr>
              <a:t>N=XXX</a:t>
            </a:r>
            <a:endParaRPr lang="en-US" sz="800" dirty="0">
              <a:solidFill>
                <a:schemeClr val="bg1"/>
              </a:solidFill>
            </a:endParaRPr>
          </a:p>
        </p:txBody>
      </p:sp>
      <p:cxnSp>
        <p:nvCxnSpPr>
          <p:cNvPr id="134" name="Elbow Connector 133"/>
          <p:cNvCxnSpPr/>
          <p:nvPr/>
        </p:nvCxnSpPr>
        <p:spPr>
          <a:xfrm rot="5400000">
            <a:off x="4369600" y="299570"/>
            <a:ext cx="999292" cy="1996307"/>
          </a:xfrm>
          <a:prstGeom prst="bentConnector3">
            <a:avLst>
              <a:gd name="adj1" fmla="val 19017"/>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Elbow Connector 140"/>
          <p:cNvCxnSpPr/>
          <p:nvPr/>
        </p:nvCxnSpPr>
        <p:spPr>
          <a:xfrm>
            <a:off x="6019800" y="1094601"/>
            <a:ext cx="1881512" cy="210072"/>
          </a:xfrm>
          <a:prstGeom prst="bentConnector3">
            <a:avLst>
              <a:gd name="adj1" fmla="val 99814"/>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43600" y="788967"/>
            <a:ext cx="2" cy="2778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5943600" y="1024354"/>
            <a:ext cx="0" cy="27104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7848600" y="1600200"/>
            <a:ext cx="3608" cy="214269"/>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7844992" y="2147931"/>
            <a:ext cx="3608" cy="214269"/>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6016192" y="1614531"/>
            <a:ext cx="3608" cy="2142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5943600" y="2147931"/>
            <a:ext cx="3608" cy="2142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a:off x="6019800" y="1066800"/>
            <a:ext cx="3608" cy="214269"/>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3200" y="3698558"/>
            <a:ext cx="792881" cy="461665"/>
          </a:xfrm>
          <a:prstGeom prst="rect">
            <a:avLst/>
          </a:prstGeom>
          <a:solidFill>
            <a:schemeClr val="tx1"/>
          </a:solidFill>
        </p:spPr>
        <p:txBody>
          <a:bodyPr wrap="square" rtlCol="0">
            <a:spAutoFit/>
          </a:bodyPr>
          <a:lstStyle/>
          <a:p>
            <a:pPr algn="ctr"/>
            <a:r>
              <a:rPr lang="en-US" sz="800" b="1" dirty="0" smtClean="0">
                <a:solidFill>
                  <a:schemeClr val="bg1"/>
                </a:solidFill>
              </a:rPr>
              <a:t> Diagnostic ECG</a:t>
            </a:r>
          </a:p>
          <a:p>
            <a:pPr algn="ctr"/>
            <a:r>
              <a:rPr lang="en-US" sz="800" dirty="0" smtClean="0">
                <a:solidFill>
                  <a:schemeClr val="bg1"/>
                </a:solidFill>
              </a:rPr>
              <a:t>N=XXX</a:t>
            </a:r>
            <a:endParaRPr lang="en-US" sz="800" dirty="0">
              <a:solidFill>
                <a:schemeClr val="bg1"/>
              </a:solidFill>
            </a:endParaRPr>
          </a:p>
        </p:txBody>
      </p:sp>
      <p:cxnSp>
        <p:nvCxnSpPr>
          <p:cNvPr id="143" name="Straight Arrow Connector 142"/>
          <p:cNvCxnSpPr/>
          <p:nvPr/>
        </p:nvCxnSpPr>
        <p:spPr>
          <a:xfrm>
            <a:off x="3733800" y="792777"/>
            <a:ext cx="0" cy="10022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1500" y="6249703"/>
            <a:ext cx="800100" cy="369332"/>
          </a:xfrm>
          <a:prstGeom prst="rect">
            <a:avLst/>
          </a:prstGeom>
          <a:noFill/>
        </p:spPr>
        <p:txBody>
          <a:bodyPr wrap="square" rtlCol="0">
            <a:spAutoFit/>
          </a:bodyPr>
          <a:lstStyle/>
          <a:p>
            <a:pPr algn="ctr"/>
            <a:r>
              <a:rPr lang="en-US" b="1" dirty="0" smtClean="0"/>
              <a:t>END</a:t>
            </a:r>
            <a:endParaRPr lang="en-US" b="1" dirty="0"/>
          </a:p>
        </p:txBody>
      </p:sp>
      <p:sp>
        <p:nvSpPr>
          <p:cNvPr id="145" name="TextBox 144"/>
          <p:cNvSpPr txBox="1"/>
          <p:nvPr/>
        </p:nvSpPr>
        <p:spPr>
          <a:xfrm>
            <a:off x="4419600" y="392668"/>
            <a:ext cx="800100" cy="369332"/>
          </a:xfrm>
          <a:prstGeom prst="rect">
            <a:avLst/>
          </a:prstGeom>
          <a:noFill/>
        </p:spPr>
        <p:txBody>
          <a:bodyPr wrap="square" rtlCol="0">
            <a:spAutoFit/>
          </a:bodyPr>
          <a:lstStyle/>
          <a:p>
            <a:pPr algn="ctr"/>
            <a:r>
              <a:rPr lang="en-US" b="1" dirty="0" smtClean="0"/>
              <a:t>START</a:t>
            </a:r>
            <a:endParaRPr lang="en-US" b="1" dirty="0"/>
          </a:p>
        </p:txBody>
      </p:sp>
      <p:sp>
        <p:nvSpPr>
          <p:cNvPr id="9" name="TextBox 8"/>
          <p:cNvSpPr txBox="1"/>
          <p:nvPr/>
        </p:nvSpPr>
        <p:spPr>
          <a:xfrm>
            <a:off x="0" y="0"/>
            <a:ext cx="9144000" cy="369332"/>
          </a:xfrm>
          <a:prstGeom prst="rect">
            <a:avLst/>
          </a:prstGeom>
          <a:solidFill>
            <a:schemeClr val="tx1"/>
          </a:solidFill>
        </p:spPr>
        <p:txBody>
          <a:bodyPr wrap="square" rtlCol="0">
            <a:spAutoFit/>
          </a:bodyPr>
          <a:lstStyle/>
          <a:p>
            <a:pPr algn="ctr"/>
            <a:r>
              <a:rPr lang="en-US" dirty="0" smtClean="0">
                <a:solidFill>
                  <a:schemeClr val="bg1"/>
                </a:solidFill>
              </a:rPr>
              <a:t>STEMI Patients Flow Through the Emergency STEMI Care System</a:t>
            </a:r>
            <a:endParaRPr lang="en-US" dirty="0">
              <a:solidFill>
                <a:schemeClr val="bg1"/>
              </a:solidFill>
            </a:endParaRPr>
          </a:p>
        </p:txBody>
      </p:sp>
      <p:cxnSp>
        <p:nvCxnSpPr>
          <p:cNvPr id="155" name="Straight Arrow Connector 154"/>
          <p:cNvCxnSpPr/>
          <p:nvPr/>
        </p:nvCxnSpPr>
        <p:spPr>
          <a:xfrm flipH="1">
            <a:off x="3740456" y="2133600"/>
            <a:ext cx="3608" cy="2142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4232307" y="2664767"/>
            <a:ext cx="1330293" cy="2233"/>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4251692" y="2544632"/>
            <a:ext cx="1314423" cy="1488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4251692" y="2426995"/>
            <a:ext cx="1310908" cy="1140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7975426" y="3890570"/>
            <a:ext cx="1" cy="1200276"/>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5" name="Elbow Connector 184"/>
          <p:cNvCxnSpPr>
            <a:stCxn id="252" idx="2"/>
          </p:cNvCxnSpPr>
          <p:nvPr/>
        </p:nvCxnSpPr>
        <p:spPr>
          <a:xfrm rot="5400000">
            <a:off x="5258391" y="4194017"/>
            <a:ext cx="1969508" cy="439474"/>
          </a:xfrm>
          <a:prstGeom prst="bentConnector3">
            <a:avLst>
              <a:gd name="adj1" fmla="val 8215"/>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8" name="TextBox 477"/>
          <p:cNvSpPr txBox="1"/>
          <p:nvPr/>
        </p:nvSpPr>
        <p:spPr>
          <a:xfrm>
            <a:off x="5943600" y="3783568"/>
            <a:ext cx="720693" cy="523220"/>
          </a:xfrm>
          <a:prstGeom prst="rect">
            <a:avLst/>
          </a:prstGeom>
          <a:solidFill>
            <a:schemeClr val="tx1">
              <a:lumMod val="50000"/>
              <a:lumOff val="50000"/>
            </a:schemeClr>
          </a:solidFill>
        </p:spPr>
        <p:txBody>
          <a:bodyPr wrap="square" rtlCol="0">
            <a:spAutoFit/>
          </a:bodyPr>
          <a:lstStyle/>
          <a:p>
            <a:pPr algn="ctr"/>
            <a:r>
              <a:rPr lang="en-US" sz="800" b="1" dirty="0" smtClean="0">
                <a:solidFill>
                  <a:schemeClr val="bg1"/>
                </a:solidFill>
              </a:rPr>
              <a:t>Cath Lab Activation</a:t>
            </a:r>
          </a:p>
          <a:p>
            <a:pPr algn="ctr"/>
            <a:r>
              <a:rPr lang="en-US" sz="600" dirty="0" smtClean="0">
                <a:solidFill>
                  <a:schemeClr val="bg1"/>
                </a:solidFill>
              </a:rPr>
              <a:t>(Direct)</a:t>
            </a:r>
          </a:p>
          <a:p>
            <a:pPr algn="ctr"/>
            <a:r>
              <a:rPr lang="en-US" sz="600" dirty="0" smtClean="0">
                <a:solidFill>
                  <a:schemeClr val="bg1"/>
                </a:solidFill>
              </a:rPr>
              <a:t>N=XXX</a:t>
            </a:r>
            <a:endParaRPr lang="en-US" sz="600" dirty="0">
              <a:solidFill>
                <a:schemeClr val="bg1"/>
              </a:solidFill>
            </a:endParaRPr>
          </a:p>
        </p:txBody>
      </p:sp>
      <p:cxnSp>
        <p:nvCxnSpPr>
          <p:cNvPr id="191" name="Straight Arrow Connector 190"/>
          <p:cNvCxnSpPr/>
          <p:nvPr/>
        </p:nvCxnSpPr>
        <p:spPr>
          <a:xfrm flipH="1">
            <a:off x="6462882" y="3581400"/>
            <a:ext cx="3608" cy="21426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20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500"/>
                                        <p:tgtEl>
                                          <p:spTgt spid="609"/>
                                        </p:tgtEl>
                                      </p:cBhvr>
                                    </p:animEffect>
                                  </p:childTnLst>
                                </p:cTn>
                              </p:par>
                              <p:par>
                                <p:cTn id="8" presetID="10" presetClass="entr" presetSubtype="0" fill="hold" nodeType="withEffect">
                                  <p:stCondLst>
                                    <p:cond delay="0"/>
                                  </p:stCondLst>
                                  <p:childTnLst>
                                    <p:set>
                                      <p:cBhvr>
                                        <p:cTn id="9" dur="1" fill="hold">
                                          <p:stCondLst>
                                            <p:cond delay="0"/>
                                          </p:stCondLst>
                                        </p:cTn>
                                        <p:tgtEl>
                                          <p:spTgt spid="616"/>
                                        </p:tgtEl>
                                        <p:attrNameLst>
                                          <p:attrName>style.visibility</p:attrName>
                                        </p:attrNameLst>
                                      </p:cBhvr>
                                      <p:to>
                                        <p:strVal val="visible"/>
                                      </p:to>
                                    </p:set>
                                    <p:animEffect transition="in" filter="fade">
                                      <p:cBhvr>
                                        <p:cTn id="10" dur="500"/>
                                        <p:tgtEl>
                                          <p:spTgt spid="6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500"/>
                                        <p:tgtEl>
                                          <p:spTgt spid="78"/>
                                        </p:tgtEl>
                                      </p:cBhvr>
                                    </p:animEffect>
                                  </p:childTnLst>
                                </p:cTn>
                              </p:par>
                              <p:par>
                                <p:cTn id="56" presetID="10"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500"/>
                                        <p:tgtEl>
                                          <p:spTgt spid="93"/>
                                        </p:tgtEl>
                                      </p:cBhvr>
                                    </p:animEffect>
                                  </p:childTnLst>
                                </p:cTn>
                              </p:par>
                              <p:par>
                                <p:cTn id="65" presetID="10" presetClass="entr" presetSubtype="0"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par>
                                <p:cTn id="68" presetID="10" presetClass="entr" presetSubtype="0"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childTnLst>
                                </p:cTn>
                              </p:par>
                              <p:par>
                                <p:cTn id="71" presetID="10" presetClass="entr" presetSubtype="0" fill="hold"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nodeType="with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500"/>
                                        <p:tgtEl>
                                          <p:spTgt spid="10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par>
                                <p:cTn id="83" presetID="10" presetClass="entr" presetSubtype="0" fill="hold" nodeType="with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fade">
                                      <p:cBhvr>
                                        <p:cTn id="85" dur="500"/>
                                        <p:tgtEl>
                                          <p:spTgt spid="108"/>
                                        </p:tgtEl>
                                      </p:cBhvr>
                                    </p:animEffect>
                                  </p:childTnLst>
                                </p:cTn>
                              </p:par>
                              <p:par>
                                <p:cTn id="86" presetID="10" presetClass="entr" presetSubtype="0" fill="hold" nodeType="with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fade">
                                      <p:cBhvr>
                                        <p:cTn id="88" dur="500"/>
                                        <p:tgtEl>
                                          <p:spTgt spid="114"/>
                                        </p:tgtEl>
                                      </p:cBhvr>
                                    </p:animEffect>
                                  </p:childTnLst>
                                </p:cTn>
                              </p:par>
                              <p:par>
                                <p:cTn id="89" presetID="10" presetClass="entr" presetSubtype="0" fill="hold" nodeType="with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fade">
                                      <p:cBhvr>
                                        <p:cTn id="91" dur="500"/>
                                        <p:tgtEl>
                                          <p:spTgt spid="116"/>
                                        </p:tgtEl>
                                      </p:cBhvr>
                                    </p:animEffect>
                                  </p:childTnLst>
                                </p:cTn>
                              </p:par>
                              <p:par>
                                <p:cTn id="92" presetID="10" presetClass="entr" presetSubtype="0" fill="hold" nodeType="withEffect">
                                  <p:stCondLst>
                                    <p:cond delay="0"/>
                                  </p:stCondLst>
                                  <p:childTnLst>
                                    <p:set>
                                      <p:cBhvr>
                                        <p:cTn id="93" dur="1" fill="hold">
                                          <p:stCondLst>
                                            <p:cond delay="0"/>
                                          </p:stCondLst>
                                        </p:cTn>
                                        <p:tgtEl>
                                          <p:spTgt spid="119"/>
                                        </p:tgtEl>
                                        <p:attrNameLst>
                                          <p:attrName>style.visibility</p:attrName>
                                        </p:attrNameLst>
                                      </p:cBhvr>
                                      <p:to>
                                        <p:strVal val="visible"/>
                                      </p:to>
                                    </p:set>
                                    <p:animEffect transition="in" filter="fade">
                                      <p:cBhvr>
                                        <p:cTn id="94" dur="500"/>
                                        <p:tgtEl>
                                          <p:spTgt spid="119"/>
                                        </p:tgtEl>
                                      </p:cBhvr>
                                    </p:animEffect>
                                  </p:childTnLst>
                                </p:cTn>
                              </p:par>
                              <p:par>
                                <p:cTn id="95" presetID="10" presetClass="entr" presetSubtype="0" fill="hold" nodeType="with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fade">
                                      <p:cBhvr>
                                        <p:cTn id="97" dur="500"/>
                                        <p:tgtEl>
                                          <p:spTgt spid="127"/>
                                        </p:tgtEl>
                                      </p:cBhvr>
                                    </p:animEffect>
                                  </p:childTnLst>
                                </p:cTn>
                              </p:par>
                              <p:par>
                                <p:cTn id="98" presetID="10" presetClass="entr" presetSubtype="0" fill="hold" nodeType="with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fade">
                                      <p:cBhvr>
                                        <p:cTn id="100" dur="500"/>
                                        <p:tgtEl>
                                          <p:spTgt spid="131"/>
                                        </p:tgtEl>
                                      </p:cBhvr>
                                    </p:animEffect>
                                  </p:childTnLst>
                                </p:cTn>
                              </p:par>
                              <p:par>
                                <p:cTn id="101" presetID="10" presetClass="entr" presetSubtype="0" fill="hold" nodeType="withEffect">
                                  <p:stCondLst>
                                    <p:cond delay="0"/>
                                  </p:stCondLst>
                                  <p:childTnLst>
                                    <p:set>
                                      <p:cBhvr>
                                        <p:cTn id="102" dur="1" fill="hold">
                                          <p:stCondLst>
                                            <p:cond delay="0"/>
                                          </p:stCondLst>
                                        </p:cTn>
                                        <p:tgtEl>
                                          <p:spTgt spid="137"/>
                                        </p:tgtEl>
                                        <p:attrNameLst>
                                          <p:attrName>style.visibility</p:attrName>
                                        </p:attrNameLst>
                                      </p:cBhvr>
                                      <p:to>
                                        <p:strVal val="visible"/>
                                      </p:to>
                                    </p:set>
                                    <p:animEffect transition="in" filter="fade">
                                      <p:cBhvr>
                                        <p:cTn id="103" dur="500"/>
                                        <p:tgtEl>
                                          <p:spTgt spid="137"/>
                                        </p:tgtEl>
                                      </p:cBhvr>
                                    </p:animEffect>
                                  </p:childTnLst>
                                </p:cTn>
                              </p:par>
                              <p:par>
                                <p:cTn id="104" presetID="10" presetClass="entr" presetSubtype="0" fill="hold" nodeType="withEffect">
                                  <p:stCondLst>
                                    <p:cond delay="0"/>
                                  </p:stCondLst>
                                  <p:childTnLst>
                                    <p:set>
                                      <p:cBhvr>
                                        <p:cTn id="105" dur="1" fill="hold">
                                          <p:stCondLst>
                                            <p:cond delay="0"/>
                                          </p:stCondLst>
                                        </p:cTn>
                                        <p:tgtEl>
                                          <p:spTgt spid="138"/>
                                        </p:tgtEl>
                                        <p:attrNameLst>
                                          <p:attrName>style.visibility</p:attrName>
                                        </p:attrNameLst>
                                      </p:cBhvr>
                                      <p:to>
                                        <p:strVal val="visible"/>
                                      </p:to>
                                    </p:set>
                                    <p:animEffect transition="in" filter="fade">
                                      <p:cBhvr>
                                        <p:cTn id="106" dur="500"/>
                                        <p:tgtEl>
                                          <p:spTgt spid="13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fade">
                                      <p:cBhvr>
                                        <p:cTn id="109" dur="500"/>
                                        <p:tgtEl>
                                          <p:spTgt spid="10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63"/>
                                        </p:tgtEl>
                                        <p:attrNameLst>
                                          <p:attrName>style.visibility</p:attrName>
                                        </p:attrNameLst>
                                      </p:cBhvr>
                                      <p:to>
                                        <p:strVal val="visible"/>
                                      </p:to>
                                    </p:set>
                                    <p:animEffect transition="in" filter="fade">
                                      <p:cBhvr>
                                        <p:cTn id="112" dur="500"/>
                                        <p:tgtEl>
                                          <p:spTgt spid="16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64"/>
                                        </p:tgtEl>
                                        <p:attrNameLst>
                                          <p:attrName>style.visibility</p:attrName>
                                        </p:attrNameLst>
                                      </p:cBhvr>
                                      <p:to>
                                        <p:strVal val="visible"/>
                                      </p:to>
                                    </p:set>
                                    <p:animEffect transition="in" filter="fade">
                                      <p:cBhvr>
                                        <p:cTn id="115" dur="500"/>
                                        <p:tgtEl>
                                          <p:spTgt spid="164"/>
                                        </p:tgtEl>
                                      </p:cBhvr>
                                    </p:animEffect>
                                  </p:childTnLst>
                                </p:cTn>
                              </p:par>
                              <p:par>
                                <p:cTn id="116" presetID="10" presetClass="entr" presetSubtype="0" fill="hold" nodeType="withEffect">
                                  <p:stCondLst>
                                    <p:cond delay="0"/>
                                  </p:stCondLst>
                                  <p:childTnLst>
                                    <p:set>
                                      <p:cBhvr>
                                        <p:cTn id="117" dur="1" fill="hold">
                                          <p:stCondLst>
                                            <p:cond delay="0"/>
                                          </p:stCondLst>
                                        </p:cTn>
                                        <p:tgtEl>
                                          <p:spTgt spid="165"/>
                                        </p:tgtEl>
                                        <p:attrNameLst>
                                          <p:attrName>style.visibility</p:attrName>
                                        </p:attrNameLst>
                                      </p:cBhvr>
                                      <p:to>
                                        <p:strVal val="visible"/>
                                      </p:to>
                                    </p:set>
                                    <p:animEffect transition="in" filter="fade">
                                      <p:cBhvr>
                                        <p:cTn id="118" dur="500"/>
                                        <p:tgtEl>
                                          <p:spTgt spid="16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77"/>
                                        </p:tgtEl>
                                        <p:attrNameLst>
                                          <p:attrName>style.visibility</p:attrName>
                                        </p:attrNameLst>
                                      </p:cBhvr>
                                      <p:to>
                                        <p:strVal val="visible"/>
                                      </p:to>
                                    </p:set>
                                    <p:animEffect transition="in" filter="fade">
                                      <p:cBhvr>
                                        <p:cTn id="121" dur="500"/>
                                        <p:tgtEl>
                                          <p:spTgt spid="177"/>
                                        </p:tgtEl>
                                      </p:cBhvr>
                                    </p:animEffect>
                                  </p:childTnLst>
                                </p:cTn>
                              </p:par>
                              <p:par>
                                <p:cTn id="122" presetID="10" presetClass="entr" presetSubtype="0" fill="hold" nodeType="withEffect">
                                  <p:stCondLst>
                                    <p:cond delay="0"/>
                                  </p:stCondLst>
                                  <p:childTnLst>
                                    <p:set>
                                      <p:cBhvr>
                                        <p:cTn id="123" dur="1" fill="hold">
                                          <p:stCondLst>
                                            <p:cond delay="0"/>
                                          </p:stCondLst>
                                        </p:cTn>
                                        <p:tgtEl>
                                          <p:spTgt spid="226"/>
                                        </p:tgtEl>
                                        <p:attrNameLst>
                                          <p:attrName>style.visibility</p:attrName>
                                        </p:attrNameLst>
                                      </p:cBhvr>
                                      <p:to>
                                        <p:strVal val="visible"/>
                                      </p:to>
                                    </p:set>
                                    <p:animEffect transition="in" filter="fade">
                                      <p:cBhvr>
                                        <p:cTn id="124" dur="500"/>
                                        <p:tgtEl>
                                          <p:spTgt spid="22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46"/>
                                        </p:tgtEl>
                                        <p:attrNameLst>
                                          <p:attrName>style.visibility</p:attrName>
                                        </p:attrNameLst>
                                      </p:cBhvr>
                                      <p:to>
                                        <p:strVal val="visible"/>
                                      </p:to>
                                    </p:set>
                                    <p:animEffect transition="in" filter="fade">
                                      <p:cBhvr>
                                        <p:cTn id="127" dur="500"/>
                                        <p:tgtEl>
                                          <p:spTgt spid="24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47"/>
                                        </p:tgtEl>
                                        <p:attrNameLst>
                                          <p:attrName>style.visibility</p:attrName>
                                        </p:attrNameLst>
                                      </p:cBhvr>
                                      <p:to>
                                        <p:strVal val="visible"/>
                                      </p:to>
                                    </p:set>
                                    <p:animEffect transition="in" filter="fade">
                                      <p:cBhvr>
                                        <p:cTn id="130" dur="500"/>
                                        <p:tgtEl>
                                          <p:spTgt spid="24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52"/>
                                        </p:tgtEl>
                                        <p:attrNameLst>
                                          <p:attrName>style.visibility</p:attrName>
                                        </p:attrNameLst>
                                      </p:cBhvr>
                                      <p:to>
                                        <p:strVal val="visible"/>
                                      </p:to>
                                    </p:set>
                                    <p:animEffect transition="in" filter="fade">
                                      <p:cBhvr>
                                        <p:cTn id="133" dur="500"/>
                                        <p:tgtEl>
                                          <p:spTgt spid="25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3"/>
                                        </p:tgtEl>
                                        <p:attrNameLst>
                                          <p:attrName>style.visibility</p:attrName>
                                        </p:attrNameLst>
                                      </p:cBhvr>
                                      <p:to>
                                        <p:strVal val="visible"/>
                                      </p:to>
                                    </p:set>
                                    <p:animEffect transition="in" filter="fade">
                                      <p:cBhvr>
                                        <p:cTn id="136" dur="500"/>
                                        <p:tgtEl>
                                          <p:spTgt spid="27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75"/>
                                        </p:tgtEl>
                                        <p:attrNameLst>
                                          <p:attrName>style.visibility</p:attrName>
                                        </p:attrNameLst>
                                      </p:cBhvr>
                                      <p:to>
                                        <p:strVal val="visible"/>
                                      </p:to>
                                    </p:set>
                                    <p:animEffect transition="in" filter="fade">
                                      <p:cBhvr>
                                        <p:cTn id="139" dur="500"/>
                                        <p:tgtEl>
                                          <p:spTgt spid="27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42"/>
                                        </p:tgtEl>
                                        <p:attrNameLst>
                                          <p:attrName>style.visibility</p:attrName>
                                        </p:attrNameLst>
                                      </p:cBhvr>
                                      <p:to>
                                        <p:strVal val="visible"/>
                                      </p:to>
                                    </p:set>
                                    <p:animEffect transition="in" filter="fade">
                                      <p:cBhvr>
                                        <p:cTn id="142" dur="500"/>
                                        <p:tgtEl>
                                          <p:spTgt spid="342"/>
                                        </p:tgtEl>
                                      </p:cBhvr>
                                    </p:animEffect>
                                  </p:childTnLst>
                                </p:cTn>
                              </p:par>
                              <p:par>
                                <p:cTn id="143" presetID="10" presetClass="entr" presetSubtype="0" fill="hold" nodeType="withEffect">
                                  <p:stCondLst>
                                    <p:cond delay="0"/>
                                  </p:stCondLst>
                                  <p:childTnLst>
                                    <p:set>
                                      <p:cBhvr>
                                        <p:cTn id="144" dur="1" fill="hold">
                                          <p:stCondLst>
                                            <p:cond delay="0"/>
                                          </p:stCondLst>
                                        </p:cTn>
                                        <p:tgtEl>
                                          <p:spTgt spid="368"/>
                                        </p:tgtEl>
                                        <p:attrNameLst>
                                          <p:attrName>style.visibility</p:attrName>
                                        </p:attrNameLst>
                                      </p:cBhvr>
                                      <p:to>
                                        <p:strVal val="visible"/>
                                      </p:to>
                                    </p:set>
                                    <p:animEffect transition="in" filter="fade">
                                      <p:cBhvr>
                                        <p:cTn id="145" dur="500"/>
                                        <p:tgtEl>
                                          <p:spTgt spid="368"/>
                                        </p:tgtEl>
                                      </p:cBhvr>
                                    </p:animEffect>
                                  </p:childTnLst>
                                </p:cTn>
                              </p:par>
                              <p:par>
                                <p:cTn id="146" presetID="10" presetClass="entr" presetSubtype="0" fill="hold" nodeType="withEffect">
                                  <p:stCondLst>
                                    <p:cond delay="0"/>
                                  </p:stCondLst>
                                  <p:childTnLst>
                                    <p:set>
                                      <p:cBhvr>
                                        <p:cTn id="147" dur="1" fill="hold">
                                          <p:stCondLst>
                                            <p:cond delay="0"/>
                                          </p:stCondLst>
                                        </p:cTn>
                                        <p:tgtEl>
                                          <p:spTgt spid="381"/>
                                        </p:tgtEl>
                                        <p:attrNameLst>
                                          <p:attrName>style.visibility</p:attrName>
                                        </p:attrNameLst>
                                      </p:cBhvr>
                                      <p:to>
                                        <p:strVal val="visible"/>
                                      </p:to>
                                    </p:set>
                                    <p:animEffect transition="in" filter="fade">
                                      <p:cBhvr>
                                        <p:cTn id="148" dur="500"/>
                                        <p:tgtEl>
                                          <p:spTgt spid="381"/>
                                        </p:tgtEl>
                                      </p:cBhvr>
                                    </p:animEffect>
                                  </p:childTnLst>
                                </p:cTn>
                              </p:par>
                              <p:par>
                                <p:cTn id="149" presetID="10" presetClass="entr" presetSubtype="0" fill="hold" nodeType="withEffect">
                                  <p:stCondLst>
                                    <p:cond delay="0"/>
                                  </p:stCondLst>
                                  <p:childTnLst>
                                    <p:set>
                                      <p:cBhvr>
                                        <p:cTn id="150" dur="1" fill="hold">
                                          <p:stCondLst>
                                            <p:cond delay="0"/>
                                          </p:stCondLst>
                                        </p:cTn>
                                        <p:tgtEl>
                                          <p:spTgt spid="386"/>
                                        </p:tgtEl>
                                        <p:attrNameLst>
                                          <p:attrName>style.visibility</p:attrName>
                                        </p:attrNameLst>
                                      </p:cBhvr>
                                      <p:to>
                                        <p:strVal val="visible"/>
                                      </p:to>
                                    </p:set>
                                    <p:animEffect transition="in" filter="fade">
                                      <p:cBhvr>
                                        <p:cTn id="151" dur="500"/>
                                        <p:tgtEl>
                                          <p:spTgt spid="386"/>
                                        </p:tgtEl>
                                      </p:cBhvr>
                                    </p:animEffect>
                                  </p:childTnLst>
                                </p:cTn>
                              </p:par>
                              <p:par>
                                <p:cTn id="152" presetID="10" presetClass="entr" presetSubtype="0" fill="hold" nodeType="withEffect">
                                  <p:stCondLst>
                                    <p:cond delay="0"/>
                                  </p:stCondLst>
                                  <p:childTnLst>
                                    <p:set>
                                      <p:cBhvr>
                                        <p:cTn id="153" dur="1" fill="hold">
                                          <p:stCondLst>
                                            <p:cond delay="0"/>
                                          </p:stCondLst>
                                        </p:cTn>
                                        <p:tgtEl>
                                          <p:spTgt spid="483"/>
                                        </p:tgtEl>
                                        <p:attrNameLst>
                                          <p:attrName>style.visibility</p:attrName>
                                        </p:attrNameLst>
                                      </p:cBhvr>
                                      <p:to>
                                        <p:strVal val="visible"/>
                                      </p:to>
                                    </p:set>
                                    <p:animEffect transition="in" filter="fade">
                                      <p:cBhvr>
                                        <p:cTn id="154" dur="500"/>
                                        <p:tgtEl>
                                          <p:spTgt spid="48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99"/>
                                        </p:tgtEl>
                                        <p:attrNameLst>
                                          <p:attrName>style.visibility</p:attrName>
                                        </p:attrNameLst>
                                      </p:cBhvr>
                                      <p:to>
                                        <p:strVal val="visible"/>
                                      </p:to>
                                    </p:set>
                                    <p:animEffect transition="in" filter="fade">
                                      <p:cBhvr>
                                        <p:cTn id="157" dur="500"/>
                                        <p:tgtEl>
                                          <p:spTgt spid="49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00"/>
                                        </p:tgtEl>
                                        <p:attrNameLst>
                                          <p:attrName>style.visibility</p:attrName>
                                        </p:attrNameLst>
                                      </p:cBhvr>
                                      <p:to>
                                        <p:strVal val="visible"/>
                                      </p:to>
                                    </p:set>
                                    <p:animEffect transition="in" filter="fade">
                                      <p:cBhvr>
                                        <p:cTn id="160" dur="500"/>
                                        <p:tgtEl>
                                          <p:spTgt spid="50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01"/>
                                        </p:tgtEl>
                                        <p:attrNameLst>
                                          <p:attrName>style.visibility</p:attrName>
                                        </p:attrNameLst>
                                      </p:cBhvr>
                                      <p:to>
                                        <p:strVal val="visible"/>
                                      </p:to>
                                    </p:set>
                                    <p:animEffect transition="in" filter="fade">
                                      <p:cBhvr>
                                        <p:cTn id="163" dur="500"/>
                                        <p:tgtEl>
                                          <p:spTgt spid="501"/>
                                        </p:tgtEl>
                                      </p:cBhvr>
                                    </p:animEffect>
                                  </p:childTnLst>
                                </p:cTn>
                              </p:par>
                              <p:par>
                                <p:cTn id="164" presetID="10" presetClass="entr" presetSubtype="0" fill="hold" nodeType="withEffect">
                                  <p:stCondLst>
                                    <p:cond delay="0"/>
                                  </p:stCondLst>
                                  <p:childTnLst>
                                    <p:set>
                                      <p:cBhvr>
                                        <p:cTn id="165" dur="1" fill="hold">
                                          <p:stCondLst>
                                            <p:cond delay="0"/>
                                          </p:stCondLst>
                                        </p:cTn>
                                        <p:tgtEl>
                                          <p:spTgt spid="503"/>
                                        </p:tgtEl>
                                        <p:attrNameLst>
                                          <p:attrName>style.visibility</p:attrName>
                                        </p:attrNameLst>
                                      </p:cBhvr>
                                      <p:to>
                                        <p:strVal val="visible"/>
                                      </p:to>
                                    </p:set>
                                    <p:animEffect transition="in" filter="fade">
                                      <p:cBhvr>
                                        <p:cTn id="166" dur="500"/>
                                        <p:tgtEl>
                                          <p:spTgt spid="503"/>
                                        </p:tgtEl>
                                      </p:cBhvr>
                                    </p:animEffect>
                                  </p:childTnLst>
                                </p:cTn>
                              </p:par>
                              <p:par>
                                <p:cTn id="167" presetID="10" presetClass="entr" presetSubtype="0" fill="hold" nodeType="withEffect">
                                  <p:stCondLst>
                                    <p:cond delay="0"/>
                                  </p:stCondLst>
                                  <p:childTnLst>
                                    <p:set>
                                      <p:cBhvr>
                                        <p:cTn id="168" dur="1" fill="hold">
                                          <p:stCondLst>
                                            <p:cond delay="0"/>
                                          </p:stCondLst>
                                        </p:cTn>
                                        <p:tgtEl>
                                          <p:spTgt spid="504"/>
                                        </p:tgtEl>
                                        <p:attrNameLst>
                                          <p:attrName>style.visibility</p:attrName>
                                        </p:attrNameLst>
                                      </p:cBhvr>
                                      <p:to>
                                        <p:strVal val="visible"/>
                                      </p:to>
                                    </p:set>
                                    <p:animEffect transition="in" filter="fade">
                                      <p:cBhvr>
                                        <p:cTn id="169" dur="500"/>
                                        <p:tgtEl>
                                          <p:spTgt spid="504"/>
                                        </p:tgtEl>
                                      </p:cBhvr>
                                    </p:animEffect>
                                  </p:childTnLst>
                                </p:cTn>
                              </p:par>
                              <p:par>
                                <p:cTn id="170" presetID="10" presetClass="entr" presetSubtype="0" fill="hold" nodeType="withEffect">
                                  <p:stCondLst>
                                    <p:cond delay="0"/>
                                  </p:stCondLst>
                                  <p:childTnLst>
                                    <p:set>
                                      <p:cBhvr>
                                        <p:cTn id="171" dur="1" fill="hold">
                                          <p:stCondLst>
                                            <p:cond delay="0"/>
                                          </p:stCondLst>
                                        </p:cTn>
                                        <p:tgtEl>
                                          <p:spTgt spid="505"/>
                                        </p:tgtEl>
                                        <p:attrNameLst>
                                          <p:attrName>style.visibility</p:attrName>
                                        </p:attrNameLst>
                                      </p:cBhvr>
                                      <p:to>
                                        <p:strVal val="visible"/>
                                      </p:to>
                                    </p:set>
                                    <p:animEffect transition="in" filter="fade">
                                      <p:cBhvr>
                                        <p:cTn id="172" dur="500"/>
                                        <p:tgtEl>
                                          <p:spTgt spid="505"/>
                                        </p:tgtEl>
                                      </p:cBhvr>
                                    </p:animEffect>
                                  </p:childTnLst>
                                </p:cTn>
                              </p:par>
                              <p:par>
                                <p:cTn id="173" presetID="10" presetClass="entr" presetSubtype="0" fill="hold" nodeType="withEffect">
                                  <p:stCondLst>
                                    <p:cond delay="0"/>
                                  </p:stCondLst>
                                  <p:childTnLst>
                                    <p:set>
                                      <p:cBhvr>
                                        <p:cTn id="174" dur="1" fill="hold">
                                          <p:stCondLst>
                                            <p:cond delay="0"/>
                                          </p:stCondLst>
                                        </p:cTn>
                                        <p:tgtEl>
                                          <p:spTgt spid="571"/>
                                        </p:tgtEl>
                                        <p:attrNameLst>
                                          <p:attrName>style.visibility</p:attrName>
                                        </p:attrNameLst>
                                      </p:cBhvr>
                                      <p:to>
                                        <p:strVal val="visible"/>
                                      </p:to>
                                    </p:set>
                                    <p:animEffect transition="in" filter="fade">
                                      <p:cBhvr>
                                        <p:cTn id="175" dur="500"/>
                                        <p:tgtEl>
                                          <p:spTgt spid="571"/>
                                        </p:tgtEl>
                                      </p:cBhvr>
                                    </p:animEffect>
                                  </p:childTnLst>
                                </p:cTn>
                              </p:par>
                              <p:par>
                                <p:cTn id="176" presetID="10" presetClass="entr" presetSubtype="0" fill="hold" nodeType="withEffect">
                                  <p:stCondLst>
                                    <p:cond delay="0"/>
                                  </p:stCondLst>
                                  <p:childTnLst>
                                    <p:set>
                                      <p:cBhvr>
                                        <p:cTn id="177" dur="1" fill="hold">
                                          <p:stCondLst>
                                            <p:cond delay="0"/>
                                          </p:stCondLst>
                                        </p:cTn>
                                        <p:tgtEl>
                                          <p:spTgt spid="630"/>
                                        </p:tgtEl>
                                        <p:attrNameLst>
                                          <p:attrName>style.visibility</p:attrName>
                                        </p:attrNameLst>
                                      </p:cBhvr>
                                      <p:to>
                                        <p:strVal val="visible"/>
                                      </p:to>
                                    </p:set>
                                    <p:animEffect transition="in" filter="fade">
                                      <p:cBhvr>
                                        <p:cTn id="178" dur="500"/>
                                        <p:tgtEl>
                                          <p:spTgt spid="630"/>
                                        </p:tgtEl>
                                      </p:cBhvr>
                                    </p:animEffect>
                                  </p:childTnLst>
                                </p:cTn>
                              </p:par>
                              <p:par>
                                <p:cTn id="179" presetID="10" presetClass="entr" presetSubtype="0" fill="hold" nodeType="withEffect">
                                  <p:stCondLst>
                                    <p:cond delay="0"/>
                                  </p:stCondLst>
                                  <p:childTnLst>
                                    <p:set>
                                      <p:cBhvr>
                                        <p:cTn id="180" dur="1" fill="hold">
                                          <p:stCondLst>
                                            <p:cond delay="0"/>
                                          </p:stCondLst>
                                        </p:cTn>
                                        <p:tgtEl>
                                          <p:spTgt spid="146"/>
                                        </p:tgtEl>
                                        <p:attrNameLst>
                                          <p:attrName>style.visibility</p:attrName>
                                        </p:attrNameLst>
                                      </p:cBhvr>
                                      <p:to>
                                        <p:strVal val="visible"/>
                                      </p:to>
                                    </p:set>
                                    <p:animEffect transition="in" filter="fade">
                                      <p:cBhvr>
                                        <p:cTn id="181" dur="500"/>
                                        <p:tgtEl>
                                          <p:spTgt spid="146"/>
                                        </p:tgtEl>
                                      </p:cBhvr>
                                    </p:animEffect>
                                  </p:childTnLst>
                                </p:cTn>
                              </p:par>
                              <p:par>
                                <p:cTn id="182" presetID="10" presetClass="entr" presetSubtype="0" fill="hold" nodeType="withEffect">
                                  <p:stCondLst>
                                    <p:cond delay="0"/>
                                  </p:stCondLst>
                                  <p:childTnLst>
                                    <p:set>
                                      <p:cBhvr>
                                        <p:cTn id="183" dur="1" fill="hold">
                                          <p:stCondLst>
                                            <p:cond delay="0"/>
                                          </p:stCondLst>
                                        </p:cTn>
                                        <p:tgtEl>
                                          <p:spTgt spid="79"/>
                                        </p:tgtEl>
                                        <p:attrNameLst>
                                          <p:attrName>style.visibility</p:attrName>
                                        </p:attrNameLst>
                                      </p:cBhvr>
                                      <p:to>
                                        <p:strVal val="visible"/>
                                      </p:to>
                                    </p:set>
                                    <p:animEffect transition="in" filter="fade">
                                      <p:cBhvr>
                                        <p:cTn id="184" dur="500"/>
                                        <p:tgtEl>
                                          <p:spTgt spid="79"/>
                                        </p:tgtEl>
                                      </p:cBhvr>
                                    </p:animEffect>
                                  </p:childTnLst>
                                </p:cTn>
                              </p:par>
                              <p:par>
                                <p:cTn id="185" presetID="10" presetClass="entr" presetSubtype="0" fill="hold" nodeType="withEffect">
                                  <p:stCondLst>
                                    <p:cond delay="0"/>
                                  </p:stCondLst>
                                  <p:childTnLst>
                                    <p:set>
                                      <p:cBhvr>
                                        <p:cTn id="186" dur="1" fill="hold">
                                          <p:stCondLst>
                                            <p:cond delay="0"/>
                                          </p:stCondLst>
                                        </p:cTn>
                                        <p:tgtEl>
                                          <p:spTgt spid="189"/>
                                        </p:tgtEl>
                                        <p:attrNameLst>
                                          <p:attrName>style.visibility</p:attrName>
                                        </p:attrNameLst>
                                      </p:cBhvr>
                                      <p:to>
                                        <p:strVal val="visible"/>
                                      </p:to>
                                    </p:set>
                                    <p:animEffect transition="in" filter="fade">
                                      <p:cBhvr>
                                        <p:cTn id="187" dur="500"/>
                                        <p:tgtEl>
                                          <p:spTgt spid="189"/>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92"/>
                                        </p:tgtEl>
                                        <p:attrNameLst>
                                          <p:attrName>style.visibility</p:attrName>
                                        </p:attrNameLst>
                                      </p:cBhvr>
                                      <p:to>
                                        <p:strVal val="visible"/>
                                      </p:to>
                                    </p:set>
                                    <p:animEffect transition="in" filter="fade">
                                      <p:cBhvr>
                                        <p:cTn id="190" dur="500"/>
                                        <p:tgtEl>
                                          <p:spTgt spid="192"/>
                                        </p:tgtEl>
                                      </p:cBhvr>
                                    </p:animEffect>
                                  </p:childTnLst>
                                </p:cTn>
                              </p:par>
                              <p:par>
                                <p:cTn id="191" presetID="10" presetClass="entr" presetSubtype="0" fill="hold" nodeType="withEffect">
                                  <p:stCondLst>
                                    <p:cond delay="0"/>
                                  </p:stCondLst>
                                  <p:childTnLst>
                                    <p:set>
                                      <p:cBhvr>
                                        <p:cTn id="192" dur="1" fill="hold">
                                          <p:stCondLst>
                                            <p:cond delay="0"/>
                                          </p:stCondLst>
                                        </p:cTn>
                                        <p:tgtEl>
                                          <p:spTgt spid="98"/>
                                        </p:tgtEl>
                                        <p:attrNameLst>
                                          <p:attrName>style.visibility</p:attrName>
                                        </p:attrNameLst>
                                      </p:cBhvr>
                                      <p:to>
                                        <p:strVal val="visible"/>
                                      </p:to>
                                    </p:set>
                                    <p:animEffect transition="in" filter="fade">
                                      <p:cBhvr>
                                        <p:cTn id="193" dur="500"/>
                                        <p:tgtEl>
                                          <p:spTgt spid="98"/>
                                        </p:tgtEl>
                                      </p:cBhvr>
                                    </p:animEffect>
                                  </p:childTnLst>
                                </p:cTn>
                              </p:par>
                              <p:par>
                                <p:cTn id="194" presetID="10" presetClass="entr" presetSubtype="0" fill="hold" nodeType="withEffect">
                                  <p:stCondLst>
                                    <p:cond delay="0"/>
                                  </p:stCondLst>
                                  <p:childTnLst>
                                    <p:set>
                                      <p:cBhvr>
                                        <p:cTn id="195" dur="1" fill="hold">
                                          <p:stCondLst>
                                            <p:cond delay="0"/>
                                          </p:stCondLst>
                                        </p:cTn>
                                        <p:tgtEl>
                                          <p:spTgt spid="202"/>
                                        </p:tgtEl>
                                        <p:attrNameLst>
                                          <p:attrName>style.visibility</p:attrName>
                                        </p:attrNameLst>
                                      </p:cBhvr>
                                      <p:to>
                                        <p:strVal val="visible"/>
                                      </p:to>
                                    </p:set>
                                    <p:animEffect transition="in" filter="fade">
                                      <p:cBhvr>
                                        <p:cTn id="196" dur="500"/>
                                        <p:tgtEl>
                                          <p:spTgt spid="202"/>
                                        </p:tgtEl>
                                      </p:cBhvr>
                                    </p:animEffect>
                                  </p:childTnLst>
                                </p:cTn>
                              </p:par>
                              <p:par>
                                <p:cTn id="197" presetID="10" presetClass="entr" presetSubtype="0" fill="hold" nodeType="withEffect">
                                  <p:stCondLst>
                                    <p:cond delay="0"/>
                                  </p:stCondLst>
                                  <p:childTnLst>
                                    <p:set>
                                      <p:cBhvr>
                                        <p:cTn id="198" dur="1" fill="hold">
                                          <p:stCondLst>
                                            <p:cond delay="0"/>
                                          </p:stCondLst>
                                        </p:cTn>
                                        <p:tgtEl>
                                          <p:spTgt spid="120"/>
                                        </p:tgtEl>
                                        <p:attrNameLst>
                                          <p:attrName>style.visibility</p:attrName>
                                        </p:attrNameLst>
                                      </p:cBhvr>
                                      <p:to>
                                        <p:strVal val="visible"/>
                                      </p:to>
                                    </p:set>
                                    <p:animEffect transition="in" filter="fade">
                                      <p:cBhvr>
                                        <p:cTn id="199" dur="500"/>
                                        <p:tgtEl>
                                          <p:spTgt spid="120"/>
                                        </p:tgtEl>
                                      </p:cBhvr>
                                    </p:animEffect>
                                  </p:childTnLst>
                                </p:cTn>
                              </p:par>
                              <p:par>
                                <p:cTn id="200" presetID="10" presetClass="entr" presetSubtype="0" fill="hold" nodeType="withEffect">
                                  <p:stCondLst>
                                    <p:cond delay="0"/>
                                  </p:stCondLst>
                                  <p:childTnLst>
                                    <p:set>
                                      <p:cBhvr>
                                        <p:cTn id="201" dur="1" fill="hold">
                                          <p:stCondLst>
                                            <p:cond delay="0"/>
                                          </p:stCondLst>
                                        </p:cTn>
                                        <p:tgtEl>
                                          <p:spTgt spid="135"/>
                                        </p:tgtEl>
                                        <p:attrNameLst>
                                          <p:attrName>style.visibility</p:attrName>
                                        </p:attrNameLst>
                                      </p:cBhvr>
                                      <p:to>
                                        <p:strVal val="visible"/>
                                      </p:to>
                                    </p:set>
                                    <p:animEffect transition="in" filter="fade">
                                      <p:cBhvr>
                                        <p:cTn id="202" dur="500"/>
                                        <p:tgtEl>
                                          <p:spTgt spid="135"/>
                                        </p:tgtEl>
                                      </p:cBhvr>
                                    </p:animEffect>
                                  </p:childTnLst>
                                </p:cTn>
                              </p:par>
                              <p:par>
                                <p:cTn id="203" presetID="10" presetClass="entr" presetSubtype="0" fill="hold" nodeType="withEffect">
                                  <p:stCondLst>
                                    <p:cond delay="0"/>
                                  </p:stCondLst>
                                  <p:childTnLst>
                                    <p:set>
                                      <p:cBhvr>
                                        <p:cTn id="204" dur="1" fill="hold">
                                          <p:stCondLst>
                                            <p:cond delay="0"/>
                                          </p:stCondLst>
                                        </p:cTn>
                                        <p:tgtEl>
                                          <p:spTgt spid="142"/>
                                        </p:tgtEl>
                                        <p:attrNameLst>
                                          <p:attrName>style.visibility</p:attrName>
                                        </p:attrNameLst>
                                      </p:cBhvr>
                                      <p:to>
                                        <p:strVal val="visible"/>
                                      </p:to>
                                    </p:set>
                                    <p:animEffect transition="in" filter="fade">
                                      <p:cBhvr>
                                        <p:cTn id="205" dur="500"/>
                                        <p:tgtEl>
                                          <p:spTgt spid="14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55"/>
                                        </p:tgtEl>
                                        <p:attrNameLst>
                                          <p:attrName>style.visibility</p:attrName>
                                        </p:attrNameLst>
                                      </p:cBhvr>
                                      <p:to>
                                        <p:strVal val="visible"/>
                                      </p:to>
                                    </p:set>
                                    <p:animEffect transition="in" filter="fade">
                                      <p:cBhvr>
                                        <p:cTn id="208" dur="500"/>
                                        <p:tgtEl>
                                          <p:spTgt spid="255"/>
                                        </p:tgtEl>
                                      </p:cBhvr>
                                    </p:animEffect>
                                  </p:childTnLst>
                                </p:cTn>
                              </p:par>
                              <p:par>
                                <p:cTn id="209" presetID="10" presetClass="entr" presetSubtype="0" fill="hold" nodeType="withEffect">
                                  <p:stCondLst>
                                    <p:cond delay="0"/>
                                  </p:stCondLst>
                                  <p:childTnLst>
                                    <p:set>
                                      <p:cBhvr>
                                        <p:cTn id="210" dur="1" fill="hold">
                                          <p:stCondLst>
                                            <p:cond delay="0"/>
                                          </p:stCondLst>
                                        </p:cTn>
                                        <p:tgtEl>
                                          <p:spTgt spid="179"/>
                                        </p:tgtEl>
                                        <p:attrNameLst>
                                          <p:attrName>style.visibility</p:attrName>
                                        </p:attrNameLst>
                                      </p:cBhvr>
                                      <p:to>
                                        <p:strVal val="visible"/>
                                      </p:to>
                                    </p:set>
                                    <p:animEffect transition="in" filter="fade">
                                      <p:cBhvr>
                                        <p:cTn id="211" dur="500"/>
                                        <p:tgtEl>
                                          <p:spTgt spid="179"/>
                                        </p:tgtEl>
                                      </p:cBhvr>
                                    </p:animEffect>
                                  </p:childTnLst>
                                </p:cTn>
                              </p:par>
                              <p:par>
                                <p:cTn id="212" presetID="10" presetClass="entr" presetSubtype="0" fill="hold" nodeType="withEffect">
                                  <p:stCondLst>
                                    <p:cond delay="0"/>
                                  </p:stCondLst>
                                  <p:childTnLst>
                                    <p:set>
                                      <p:cBhvr>
                                        <p:cTn id="213" dur="1" fill="hold">
                                          <p:stCondLst>
                                            <p:cond delay="0"/>
                                          </p:stCondLst>
                                        </p:cTn>
                                        <p:tgtEl>
                                          <p:spTgt spid="182"/>
                                        </p:tgtEl>
                                        <p:attrNameLst>
                                          <p:attrName>style.visibility</p:attrName>
                                        </p:attrNameLst>
                                      </p:cBhvr>
                                      <p:to>
                                        <p:strVal val="visible"/>
                                      </p:to>
                                    </p:set>
                                    <p:animEffect transition="in" filter="fade">
                                      <p:cBhvr>
                                        <p:cTn id="214" dur="500"/>
                                        <p:tgtEl>
                                          <p:spTgt spid="182"/>
                                        </p:tgtEl>
                                      </p:cBhvr>
                                    </p:animEffect>
                                  </p:childTnLst>
                                </p:cTn>
                              </p:par>
                              <p:par>
                                <p:cTn id="215" presetID="10" presetClass="entr" presetSubtype="0" fill="hold" nodeType="withEffect">
                                  <p:stCondLst>
                                    <p:cond delay="0"/>
                                  </p:stCondLst>
                                  <p:childTnLst>
                                    <p:set>
                                      <p:cBhvr>
                                        <p:cTn id="216" dur="1" fill="hold">
                                          <p:stCondLst>
                                            <p:cond delay="0"/>
                                          </p:stCondLst>
                                        </p:cTn>
                                        <p:tgtEl>
                                          <p:spTgt spid="270"/>
                                        </p:tgtEl>
                                        <p:attrNameLst>
                                          <p:attrName>style.visibility</p:attrName>
                                        </p:attrNameLst>
                                      </p:cBhvr>
                                      <p:to>
                                        <p:strVal val="visible"/>
                                      </p:to>
                                    </p:set>
                                    <p:animEffect transition="in" filter="fade">
                                      <p:cBhvr>
                                        <p:cTn id="217" dur="500"/>
                                        <p:tgtEl>
                                          <p:spTgt spid="270"/>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71"/>
                                        </p:tgtEl>
                                        <p:attrNameLst>
                                          <p:attrName>style.visibility</p:attrName>
                                        </p:attrNameLst>
                                      </p:cBhvr>
                                      <p:to>
                                        <p:strVal val="visible"/>
                                      </p:to>
                                    </p:set>
                                    <p:animEffect transition="in" filter="fade">
                                      <p:cBhvr>
                                        <p:cTn id="220" dur="500"/>
                                        <p:tgtEl>
                                          <p:spTgt spid="171"/>
                                        </p:tgtEl>
                                      </p:cBhvr>
                                    </p:animEffect>
                                  </p:childTnLst>
                                </p:cTn>
                              </p:par>
                              <p:par>
                                <p:cTn id="221" presetID="10" presetClass="entr" presetSubtype="0" fill="hold" nodeType="withEffect">
                                  <p:stCondLst>
                                    <p:cond delay="0"/>
                                  </p:stCondLst>
                                  <p:childTnLst>
                                    <p:set>
                                      <p:cBhvr>
                                        <p:cTn id="222" dur="1" fill="hold">
                                          <p:stCondLst>
                                            <p:cond delay="0"/>
                                          </p:stCondLst>
                                        </p:cTn>
                                        <p:tgtEl>
                                          <p:spTgt spid="278"/>
                                        </p:tgtEl>
                                        <p:attrNameLst>
                                          <p:attrName>style.visibility</p:attrName>
                                        </p:attrNameLst>
                                      </p:cBhvr>
                                      <p:to>
                                        <p:strVal val="visible"/>
                                      </p:to>
                                    </p:set>
                                    <p:animEffect transition="in" filter="fade">
                                      <p:cBhvr>
                                        <p:cTn id="223" dur="500"/>
                                        <p:tgtEl>
                                          <p:spTgt spid="278"/>
                                        </p:tgtEl>
                                      </p:cBhvr>
                                    </p:animEffect>
                                  </p:childTnLst>
                                </p:cTn>
                              </p:par>
                              <p:par>
                                <p:cTn id="224" presetID="10" presetClass="entr" presetSubtype="0" fill="hold" nodeType="withEffect">
                                  <p:stCondLst>
                                    <p:cond delay="0"/>
                                  </p:stCondLst>
                                  <p:childTnLst>
                                    <p:set>
                                      <p:cBhvr>
                                        <p:cTn id="225" dur="1" fill="hold">
                                          <p:stCondLst>
                                            <p:cond delay="0"/>
                                          </p:stCondLst>
                                        </p:cTn>
                                        <p:tgtEl>
                                          <p:spTgt spid="279"/>
                                        </p:tgtEl>
                                        <p:attrNameLst>
                                          <p:attrName>style.visibility</p:attrName>
                                        </p:attrNameLst>
                                      </p:cBhvr>
                                      <p:to>
                                        <p:strVal val="visible"/>
                                      </p:to>
                                    </p:set>
                                    <p:animEffect transition="in" filter="fade">
                                      <p:cBhvr>
                                        <p:cTn id="226" dur="500"/>
                                        <p:tgtEl>
                                          <p:spTgt spid="279"/>
                                        </p:tgtEl>
                                      </p:cBhvr>
                                    </p:animEffect>
                                  </p:childTnLst>
                                </p:cTn>
                              </p:par>
                              <p:par>
                                <p:cTn id="227" presetID="10" presetClass="entr" presetSubtype="0" fill="hold" nodeType="withEffect">
                                  <p:stCondLst>
                                    <p:cond delay="0"/>
                                  </p:stCondLst>
                                  <p:childTnLst>
                                    <p:set>
                                      <p:cBhvr>
                                        <p:cTn id="228" dur="1" fill="hold">
                                          <p:stCondLst>
                                            <p:cond delay="0"/>
                                          </p:stCondLst>
                                        </p:cTn>
                                        <p:tgtEl>
                                          <p:spTgt spid="281"/>
                                        </p:tgtEl>
                                        <p:attrNameLst>
                                          <p:attrName>style.visibility</p:attrName>
                                        </p:attrNameLst>
                                      </p:cBhvr>
                                      <p:to>
                                        <p:strVal val="visible"/>
                                      </p:to>
                                    </p:set>
                                    <p:animEffect transition="in" filter="fade">
                                      <p:cBhvr>
                                        <p:cTn id="229" dur="500"/>
                                        <p:tgtEl>
                                          <p:spTgt spid="28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92"/>
                                        </p:tgtEl>
                                        <p:attrNameLst>
                                          <p:attrName>style.visibility</p:attrName>
                                        </p:attrNameLst>
                                      </p:cBhvr>
                                      <p:to>
                                        <p:strVal val="visible"/>
                                      </p:to>
                                    </p:set>
                                    <p:animEffect transition="in" filter="fade">
                                      <p:cBhvr>
                                        <p:cTn id="232" dur="500"/>
                                        <p:tgtEl>
                                          <p:spTgt spid="29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93"/>
                                        </p:tgtEl>
                                        <p:attrNameLst>
                                          <p:attrName>style.visibility</p:attrName>
                                        </p:attrNameLst>
                                      </p:cBhvr>
                                      <p:to>
                                        <p:strVal val="visible"/>
                                      </p:to>
                                    </p:set>
                                    <p:animEffect transition="in" filter="fade">
                                      <p:cBhvr>
                                        <p:cTn id="235" dur="500"/>
                                        <p:tgtEl>
                                          <p:spTgt spid="293"/>
                                        </p:tgtEl>
                                      </p:cBhvr>
                                    </p:animEffect>
                                  </p:childTnLst>
                                </p:cTn>
                              </p:par>
                              <p:par>
                                <p:cTn id="236" presetID="10" presetClass="entr" presetSubtype="0" fill="hold" nodeType="withEffect">
                                  <p:stCondLst>
                                    <p:cond delay="0"/>
                                  </p:stCondLst>
                                  <p:childTnLst>
                                    <p:set>
                                      <p:cBhvr>
                                        <p:cTn id="237" dur="1" fill="hold">
                                          <p:stCondLst>
                                            <p:cond delay="0"/>
                                          </p:stCondLst>
                                        </p:cTn>
                                        <p:tgtEl>
                                          <p:spTgt spid="214"/>
                                        </p:tgtEl>
                                        <p:attrNameLst>
                                          <p:attrName>style.visibility</p:attrName>
                                        </p:attrNameLst>
                                      </p:cBhvr>
                                      <p:to>
                                        <p:strVal val="visible"/>
                                      </p:to>
                                    </p:set>
                                    <p:animEffect transition="in" filter="fade">
                                      <p:cBhvr>
                                        <p:cTn id="238" dur="500"/>
                                        <p:tgtEl>
                                          <p:spTgt spid="214"/>
                                        </p:tgtEl>
                                      </p:cBhvr>
                                    </p:animEffect>
                                  </p:childTnLst>
                                </p:cTn>
                              </p:par>
                              <p:par>
                                <p:cTn id="239" presetID="10" presetClass="entr" presetSubtype="0" fill="hold" nodeType="withEffect">
                                  <p:stCondLst>
                                    <p:cond delay="0"/>
                                  </p:stCondLst>
                                  <p:childTnLst>
                                    <p:set>
                                      <p:cBhvr>
                                        <p:cTn id="240" dur="1" fill="hold">
                                          <p:stCondLst>
                                            <p:cond delay="0"/>
                                          </p:stCondLst>
                                        </p:cTn>
                                        <p:tgtEl>
                                          <p:spTgt spid="217"/>
                                        </p:tgtEl>
                                        <p:attrNameLst>
                                          <p:attrName>style.visibility</p:attrName>
                                        </p:attrNameLst>
                                      </p:cBhvr>
                                      <p:to>
                                        <p:strVal val="visible"/>
                                      </p:to>
                                    </p:set>
                                    <p:animEffect transition="in" filter="fade">
                                      <p:cBhvr>
                                        <p:cTn id="241" dur="500"/>
                                        <p:tgtEl>
                                          <p:spTgt spid="217"/>
                                        </p:tgtEl>
                                      </p:cBhvr>
                                    </p:animEffect>
                                  </p:childTnLst>
                                </p:cTn>
                              </p:par>
                              <p:par>
                                <p:cTn id="242" presetID="10" presetClass="entr" presetSubtype="0" fill="hold" nodeType="withEffect">
                                  <p:stCondLst>
                                    <p:cond delay="0"/>
                                  </p:stCondLst>
                                  <p:childTnLst>
                                    <p:set>
                                      <p:cBhvr>
                                        <p:cTn id="243" dur="1" fill="hold">
                                          <p:stCondLst>
                                            <p:cond delay="0"/>
                                          </p:stCondLst>
                                        </p:cTn>
                                        <p:tgtEl>
                                          <p:spTgt spid="305"/>
                                        </p:tgtEl>
                                        <p:attrNameLst>
                                          <p:attrName>style.visibility</p:attrName>
                                        </p:attrNameLst>
                                      </p:cBhvr>
                                      <p:to>
                                        <p:strVal val="visible"/>
                                      </p:to>
                                    </p:set>
                                    <p:animEffect transition="in" filter="fade">
                                      <p:cBhvr>
                                        <p:cTn id="244" dur="500"/>
                                        <p:tgtEl>
                                          <p:spTgt spid="305"/>
                                        </p:tgtEl>
                                      </p:cBhvr>
                                    </p:animEffect>
                                  </p:childTnLst>
                                </p:cTn>
                              </p:par>
                              <p:par>
                                <p:cTn id="245" presetID="10" presetClass="entr" presetSubtype="0" fill="hold" nodeType="withEffect">
                                  <p:stCondLst>
                                    <p:cond delay="0"/>
                                  </p:stCondLst>
                                  <p:childTnLst>
                                    <p:set>
                                      <p:cBhvr>
                                        <p:cTn id="246" dur="1" fill="hold">
                                          <p:stCondLst>
                                            <p:cond delay="0"/>
                                          </p:stCondLst>
                                        </p:cTn>
                                        <p:tgtEl>
                                          <p:spTgt spid="307"/>
                                        </p:tgtEl>
                                        <p:attrNameLst>
                                          <p:attrName>style.visibility</p:attrName>
                                        </p:attrNameLst>
                                      </p:cBhvr>
                                      <p:to>
                                        <p:strVal val="visible"/>
                                      </p:to>
                                    </p:set>
                                    <p:animEffect transition="in" filter="fade">
                                      <p:cBhvr>
                                        <p:cTn id="247" dur="500"/>
                                        <p:tgtEl>
                                          <p:spTgt spid="307"/>
                                        </p:tgtEl>
                                      </p:cBhvr>
                                    </p:animEffect>
                                  </p:childTnLst>
                                </p:cTn>
                              </p:par>
                              <p:par>
                                <p:cTn id="248" presetID="10" presetClass="entr" presetSubtype="0" fill="hold" nodeType="withEffect">
                                  <p:stCondLst>
                                    <p:cond delay="0"/>
                                  </p:stCondLst>
                                  <p:childTnLst>
                                    <p:set>
                                      <p:cBhvr>
                                        <p:cTn id="249" dur="1" fill="hold">
                                          <p:stCondLst>
                                            <p:cond delay="0"/>
                                          </p:stCondLst>
                                        </p:cTn>
                                        <p:tgtEl>
                                          <p:spTgt spid="241"/>
                                        </p:tgtEl>
                                        <p:attrNameLst>
                                          <p:attrName>style.visibility</p:attrName>
                                        </p:attrNameLst>
                                      </p:cBhvr>
                                      <p:to>
                                        <p:strVal val="visible"/>
                                      </p:to>
                                    </p:set>
                                    <p:animEffect transition="in" filter="fade">
                                      <p:cBhvr>
                                        <p:cTn id="250" dur="500"/>
                                        <p:tgtEl>
                                          <p:spTgt spid="241"/>
                                        </p:tgtEl>
                                      </p:cBhvr>
                                    </p:animEffect>
                                  </p:childTnLst>
                                </p:cTn>
                              </p:par>
                              <p:par>
                                <p:cTn id="251" presetID="10" presetClass="entr" presetSubtype="0" fill="hold" nodeType="withEffect">
                                  <p:stCondLst>
                                    <p:cond delay="0"/>
                                  </p:stCondLst>
                                  <p:childTnLst>
                                    <p:set>
                                      <p:cBhvr>
                                        <p:cTn id="252" dur="1" fill="hold">
                                          <p:stCondLst>
                                            <p:cond delay="0"/>
                                          </p:stCondLst>
                                        </p:cTn>
                                        <p:tgtEl>
                                          <p:spTgt spid="244"/>
                                        </p:tgtEl>
                                        <p:attrNameLst>
                                          <p:attrName>style.visibility</p:attrName>
                                        </p:attrNameLst>
                                      </p:cBhvr>
                                      <p:to>
                                        <p:strVal val="visible"/>
                                      </p:to>
                                    </p:set>
                                    <p:animEffect transition="in" filter="fade">
                                      <p:cBhvr>
                                        <p:cTn id="253" dur="500"/>
                                        <p:tgtEl>
                                          <p:spTgt spid="244"/>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323"/>
                                        </p:tgtEl>
                                        <p:attrNameLst>
                                          <p:attrName>style.visibility</p:attrName>
                                        </p:attrNameLst>
                                      </p:cBhvr>
                                      <p:to>
                                        <p:strVal val="visible"/>
                                      </p:to>
                                    </p:set>
                                    <p:animEffect transition="in" filter="fade">
                                      <p:cBhvr>
                                        <p:cTn id="256" dur="500"/>
                                        <p:tgtEl>
                                          <p:spTgt spid="323"/>
                                        </p:tgtEl>
                                      </p:cBhvr>
                                    </p:animEffect>
                                  </p:childTnLst>
                                </p:cTn>
                              </p:par>
                              <p:par>
                                <p:cTn id="257" presetID="10" presetClass="entr" presetSubtype="0" fill="hold" nodeType="withEffect">
                                  <p:stCondLst>
                                    <p:cond delay="0"/>
                                  </p:stCondLst>
                                  <p:childTnLst>
                                    <p:set>
                                      <p:cBhvr>
                                        <p:cTn id="258" dur="1" fill="hold">
                                          <p:stCondLst>
                                            <p:cond delay="0"/>
                                          </p:stCondLst>
                                        </p:cTn>
                                        <p:tgtEl>
                                          <p:spTgt spid="266"/>
                                        </p:tgtEl>
                                        <p:attrNameLst>
                                          <p:attrName>style.visibility</p:attrName>
                                        </p:attrNameLst>
                                      </p:cBhvr>
                                      <p:to>
                                        <p:strVal val="visible"/>
                                      </p:to>
                                    </p:set>
                                    <p:animEffect transition="in" filter="fade">
                                      <p:cBhvr>
                                        <p:cTn id="259" dur="500"/>
                                        <p:tgtEl>
                                          <p:spTgt spid="266"/>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340"/>
                                        </p:tgtEl>
                                        <p:attrNameLst>
                                          <p:attrName>style.visibility</p:attrName>
                                        </p:attrNameLst>
                                      </p:cBhvr>
                                      <p:to>
                                        <p:strVal val="visible"/>
                                      </p:to>
                                    </p:set>
                                    <p:animEffect transition="in" filter="fade">
                                      <p:cBhvr>
                                        <p:cTn id="262" dur="500"/>
                                        <p:tgtEl>
                                          <p:spTgt spid="340"/>
                                        </p:tgtEl>
                                      </p:cBhvr>
                                    </p:animEffect>
                                  </p:childTnLst>
                                </p:cTn>
                              </p:par>
                              <p:par>
                                <p:cTn id="263" presetID="10" presetClass="entr" presetSubtype="0" fill="hold" nodeType="withEffect">
                                  <p:stCondLst>
                                    <p:cond delay="0"/>
                                  </p:stCondLst>
                                  <p:childTnLst>
                                    <p:set>
                                      <p:cBhvr>
                                        <p:cTn id="264" dur="1" fill="hold">
                                          <p:stCondLst>
                                            <p:cond delay="0"/>
                                          </p:stCondLst>
                                        </p:cTn>
                                        <p:tgtEl>
                                          <p:spTgt spid="290"/>
                                        </p:tgtEl>
                                        <p:attrNameLst>
                                          <p:attrName>style.visibility</p:attrName>
                                        </p:attrNameLst>
                                      </p:cBhvr>
                                      <p:to>
                                        <p:strVal val="visible"/>
                                      </p:to>
                                    </p:set>
                                    <p:animEffect transition="in" filter="fade">
                                      <p:cBhvr>
                                        <p:cTn id="265" dur="500"/>
                                        <p:tgtEl>
                                          <p:spTgt spid="290"/>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359"/>
                                        </p:tgtEl>
                                        <p:attrNameLst>
                                          <p:attrName>style.visibility</p:attrName>
                                        </p:attrNameLst>
                                      </p:cBhvr>
                                      <p:to>
                                        <p:strVal val="visible"/>
                                      </p:to>
                                    </p:set>
                                    <p:animEffect transition="in" filter="fade">
                                      <p:cBhvr>
                                        <p:cTn id="268" dur="500"/>
                                        <p:tgtEl>
                                          <p:spTgt spid="359"/>
                                        </p:tgtEl>
                                      </p:cBhvr>
                                    </p:animEffect>
                                  </p:childTnLst>
                                </p:cTn>
                              </p:par>
                              <p:par>
                                <p:cTn id="269" presetID="10" presetClass="entr" presetSubtype="0" fill="hold" nodeType="withEffect">
                                  <p:stCondLst>
                                    <p:cond delay="0"/>
                                  </p:stCondLst>
                                  <p:childTnLst>
                                    <p:set>
                                      <p:cBhvr>
                                        <p:cTn id="270" dur="1" fill="hold">
                                          <p:stCondLst>
                                            <p:cond delay="0"/>
                                          </p:stCondLst>
                                        </p:cTn>
                                        <p:tgtEl>
                                          <p:spTgt spid="363"/>
                                        </p:tgtEl>
                                        <p:attrNameLst>
                                          <p:attrName>style.visibility</p:attrName>
                                        </p:attrNameLst>
                                      </p:cBhvr>
                                      <p:to>
                                        <p:strVal val="visible"/>
                                      </p:to>
                                    </p:set>
                                    <p:animEffect transition="in" filter="fade">
                                      <p:cBhvr>
                                        <p:cTn id="271" dur="500"/>
                                        <p:tgtEl>
                                          <p:spTgt spid="363"/>
                                        </p:tgtEl>
                                      </p:cBhvr>
                                    </p:animEffect>
                                  </p:childTnLst>
                                </p:cTn>
                              </p:par>
                              <p:par>
                                <p:cTn id="272" presetID="10" presetClass="entr" presetSubtype="0" fill="hold" nodeType="withEffect">
                                  <p:stCondLst>
                                    <p:cond delay="0"/>
                                  </p:stCondLst>
                                  <p:childTnLst>
                                    <p:set>
                                      <p:cBhvr>
                                        <p:cTn id="273" dur="1" fill="hold">
                                          <p:stCondLst>
                                            <p:cond delay="0"/>
                                          </p:stCondLst>
                                        </p:cTn>
                                        <p:tgtEl>
                                          <p:spTgt spid="365"/>
                                        </p:tgtEl>
                                        <p:attrNameLst>
                                          <p:attrName>style.visibility</p:attrName>
                                        </p:attrNameLst>
                                      </p:cBhvr>
                                      <p:to>
                                        <p:strVal val="visible"/>
                                      </p:to>
                                    </p:set>
                                    <p:animEffect transition="in" filter="fade">
                                      <p:cBhvr>
                                        <p:cTn id="274" dur="500"/>
                                        <p:tgtEl>
                                          <p:spTgt spid="365"/>
                                        </p:tgtEl>
                                      </p:cBhvr>
                                    </p:animEffect>
                                  </p:childTnLst>
                                </p:cTn>
                              </p:par>
                              <p:par>
                                <p:cTn id="275" presetID="10" presetClass="entr" presetSubtype="0" fill="hold" nodeType="withEffect">
                                  <p:stCondLst>
                                    <p:cond delay="0"/>
                                  </p:stCondLst>
                                  <p:childTnLst>
                                    <p:set>
                                      <p:cBhvr>
                                        <p:cTn id="276" dur="1" fill="hold">
                                          <p:stCondLst>
                                            <p:cond delay="0"/>
                                          </p:stCondLst>
                                        </p:cTn>
                                        <p:tgtEl>
                                          <p:spTgt spid="367"/>
                                        </p:tgtEl>
                                        <p:attrNameLst>
                                          <p:attrName>style.visibility</p:attrName>
                                        </p:attrNameLst>
                                      </p:cBhvr>
                                      <p:to>
                                        <p:strVal val="visible"/>
                                      </p:to>
                                    </p:set>
                                    <p:animEffect transition="in" filter="fade">
                                      <p:cBhvr>
                                        <p:cTn id="277" dur="500"/>
                                        <p:tgtEl>
                                          <p:spTgt spid="367"/>
                                        </p:tgtEl>
                                      </p:cBhvr>
                                    </p:animEffect>
                                  </p:childTnLst>
                                </p:cTn>
                              </p:par>
                              <p:par>
                                <p:cTn id="278" presetID="10" presetClass="entr" presetSubtype="0" fill="hold" nodeType="withEffect">
                                  <p:stCondLst>
                                    <p:cond delay="0"/>
                                  </p:stCondLst>
                                  <p:childTnLst>
                                    <p:set>
                                      <p:cBhvr>
                                        <p:cTn id="279" dur="1" fill="hold">
                                          <p:stCondLst>
                                            <p:cond delay="0"/>
                                          </p:stCondLst>
                                        </p:cTn>
                                        <p:tgtEl>
                                          <p:spTgt spid="312"/>
                                        </p:tgtEl>
                                        <p:attrNameLst>
                                          <p:attrName>style.visibility</p:attrName>
                                        </p:attrNameLst>
                                      </p:cBhvr>
                                      <p:to>
                                        <p:strVal val="visible"/>
                                      </p:to>
                                    </p:set>
                                    <p:animEffect transition="in" filter="fade">
                                      <p:cBhvr>
                                        <p:cTn id="280" dur="500"/>
                                        <p:tgtEl>
                                          <p:spTgt spid="312"/>
                                        </p:tgtEl>
                                      </p:cBhvr>
                                    </p:animEffect>
                                  </p:childTnLst>
                                </p:cTn>
                              </p:par>
                              <p:par>
                                <p:cTn id="281" presetID="10" presetClass="entr" presetSubtype="0" fill="hold" nodeType="withEffect">
                                  <p:stCondLst>
                                    <p:cond delay="0"/>
                                  </p:stCondLst>
                                  <p:childTnLst>
                                    <p:set>
                                      <p:cBhvr>
                                        <p:cTn id="282" dur="1" fill="hold">
                                          <p:stCondLst>
                                            <p:cond delay="0"/>
                                          </p:stCondLst>
                                        </p:cTn>
                                        <p:tgtEl>
                                          <p:spTgt spid="315"/>
                                        </p:tgtEl>
                                        <p:attrNameLst>
                                          <p:attrName>style.visibility</p:attrName>
                                        </p:attrNameLst>
                                      </p:cBhvr>
                                      <p:to>
                                        <p:strVal val="visible"/>
                                      </p:to>
                                    </p:set>
                                    <p:animEffect transition="in" filter="fade">
                                      <p:cBhvr>
                                        <p:cTn id="283" dur="500"/>
                                        <p:tgtEl>
                                          <p:spTgt spid="315"/>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51"/>
                                        </p:tgtEl>
                                        <p:attrNameLst>
                                          <p:attrName>style.visibility</p:attrName>
                                        </p:attrNameLst>
                                      </p:cBhvr>
                                      <p:to>
                                        <p:strVal val="visible"/>
                                      </p:to>
                                    </p:set>
                                    <p:animEffect transition="in" filter="fade">
                                      <p:cBhvr>
                                        <p:cTn id="286" dur="500"/>
                                        <p:tgtEl>
                                          <p:spTgt spid="251"/>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391"/>
                                        </p:tgtEl>
                                        <p:attrNameLst>
                                          <p:attrName>style.visibility</p:attrName>
                                        </p:attrNameLst>
                                      </p:cBhvr>
                                      <p:to>
                                        <p:strVal val="visible"/>
                                      </p:to>
                                    </p:set>
                                    <p:animEffect transition="in" filter="fade">
                                      <p:cBhvr>
                                        <p:cTn id="289" dur="500"/>
                                        <p:tgtEl>
                                          <p:spTgt spid="39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393"/>
                                        </p:tgtEl>
                                        <p:attrNameLst>
                                          <p:attrName>style.visibility</p:attrName>
                                        </p:attrNameLst>
                                      </p:cBhvr>
                                      <p:to>
                                        <p:strVal val="visible"/>
                                      </p:to>
                                    </p:set>
                                    <p:animEffect transition="in" filter="fade">
                                      <p:cBhvr>
                                        <p:cTn id="292" dur="500"/>
                                        <p:tgtEl>
                                          <p:spTgt spid="393"/>
                                        </p:tgtEl>
                                      </p:cBhvr>
                                    </p:animEffect>
                                  </p:childTnLst>
                                </p:cTn>
                              </p:par>
                              <p:par>
                                <p:cTn id="293" presetID="10" presetClass="entr" presetSubtype="0" fill="hold" nodeType="withEffect">
                                  <p:stCondLst>
                                    <p:cond delay="0"/>
                                  </p:stCondLst>
                                  <p:childTnLst>
                                    <p:set>
                                      <p:cBhvr>
                                        <p:cTn id="294" dur="1" fill="hold">
                                          <p:stCondLst>
                                            <p:cond delay="0"/>
                                          </p:stCondLst>
                                        </p:cTn>
                                        <p:tgtEl>
                                          <p:spTgt spid="394"/>
                                        </p:tgtEl>
                                        <p:attrNameLst>
                                          <p:attrName>style.visibility</p:attrName>
                                        </p:attrNameLst>
                                      </p:cBhvr>
                                      <p:to>
                                        <p:strVal val="visible"/>
                                      </p:to>
                                    </p:set>
                                    <p:animEffect transition="in" filter="fade">
                                      <p:cBhvr>
                                        <p:cTn id="295" dur="500"/>
                                        <p:tgtEl>
                                          <p:spTgt spid="394"/>
                                        </p:tgtEl>
                                      </p:cBhvr>
                                    </p:animEffect>
                                  </p:childTnLst>
                                </p:cTn>
                              </p:par>
                              <p:par>
                                <p:cTn id="296" presetID="10" presetClass="entr" presetSubtype="0" fill="hold" nodeType="withEffect">
                                  <p:stCondLst>
                                    <p:cond delay="0"/>
                                  </p:stCondLst>
                                  <p:childTnLst>
                                    <p:set>
                                      <p:cBhvr>
                                        <p:cTn id="297" dur="1" fill="hold">
                                          <p:stCondLst>
                                            <p:cond delay="0"/>
                                          </p:stCondLst>
                                        </p:cTn>
                                        <p:tgtEl>
                                          <p:spTgt spid="395"/>
                                        </p:tgtEl>
                                        <p:attrNameLst>
                                          <p:attrName>style.visibility</p:attrName>
                                        </p:attrNameLst>
                                      </p:cBhvr>
                                      <p:to>
                                        <p:strVal val="visible"/>
                                      </p:to>
                                    </p:set>
                                    <p:animEffect transition="in" filter="fade">
                                      <p:cBhvr>
                                        <p:cTn id="298" dur="500"/>
                                        <p:tgtEl>
                                          <p:spTgt spid="395"/>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50"/>
                                        </p:tgtEl>
                                        <p:attrNameLst>
                                          <p:attrName>style.visibility</p:attrName>
                                        </p:attrNameLst>
                                      </p:cBhvr>
                                      <p:to>
                                        <p:strVal val="visible"/>
                                      </p:to>
                                    </p:set>
                                    <p:animEffect transition="in" filter="fade">
                                      <p:cBhvr>
                                        <p:cTn id="301" dur="500"/>
                                        <p:tgtEl>
                                          <p:spTgt spid="250"/>
                                        </p:tgtEl>
                                      </p:cBhvr>
                                    </p:animEffect>
                                  </p:childTnLst>
                                </p:cTn>
                              </p:par>
                              <p:par>
                                <p:cTn id="302" presetID="10" presetClass="entr" presetSubtype="0" fill="hold" nodeType="withEffect">
                                  <p:stCondLst>
                                    <p:cond delay="0"/>
                                  </p:stCondLst>
                                  <p:childTnLst>
                                    <p:set>
                                      <p:cBhvr>
                                        <p:cTn id="303" dur="1" fill="hold">
                                          <p:stCondLst>
                                            <p:cond delay="0"/>
                                          </p:stCondLst>
                                        </p:cTn>
                                        <p:tgtEl>
                                          <p:spTgt spid="422"/>
                                        </p:tgtEl>
                                        <p:attrNameLst>
                                          <p:attrName>style.visibility</p:attrName>
                                        </p:attrNameLst>
                                      </p:cBhvr>
                                      <p:to>
                                        <p:strVal val="visible"/>
                                      </p:to>
                                    </p:set>
                                    <p:animEffect transition="in" filter="fade">
                                      <p:cBhvr>
                                        <p:cTn id="304" dur="500"/>
                                        <p:tgtEl>
                                          <p:spTgt spid="422"/>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479"/>
                                        </p:tgtEl>
                                        <p:attrNameLst>
                                          <p:attrName>style.visibility</p:attrName>
                                        </p:attrNameLst>
                                      </p:cBhvr>
                                      <p:to>
                                        <p:strVal val="visible"/>
                                      </p:to>
                                    </p:set>
                                    <p:animEffect transition="in" filter="fade">
                                      <p:cBhvr>
                                        <p:cTn id="307" dur="500"/>
                                        <p:tgtEl>
                                          <p:spTgt spid="479"/>
                                        </p:tgtEl>
                                      </p:cBhvr>
                                    </p:animEffect>
                                  </p:childTnLst>
                                </p:cTn>
                              </p:par>
                              <p:par>
                                <p:cTn id="308" presetID="10" presetClass="entr" presetSubtype="0" fill="hold" nodeType="withEffect">
                                  <p:stCondLst>
                                    <p:cond delay="0"/>
                                  </p:stCondLst>
                                  <p:childTnLst>
                                    <p:set>
                                      <p:cBhvr>
                                        <p:cTn id="309" dur="1" fill="hold">
                                          <p:stCondLst>
                                            <p:cond delay="0"/>
                                          </p:stCondLst>
                                        </p:cTn>
                                        <p:tgtEl>
                                          <p:spTgt spid="455"/>
                                        </p:tgtEl>
                                        <p:attrNameLst>
                                          <p:attrName>style.visibility</p:attrName>
                                        </p:attrNameLst>
                                      </p:cBhvr>
                                      <p:to>
                                        <p:strVal val="visible"/>
                                      </p:to>
                                    </p:set>
                                    <p:animEffect transition="in" filter="fade">
                                      <p:cBhvr>
                                        <p:cTn id="310" dur="500"/>
                                        <p:tgtEl>
                                          <p:spTgt spid="455"/>
                                        </p:tgtEl>
                                      </p:cBhvr>
                                    </p:animEffect>
                                  </p:childTnLst>
                                </p:cTn>
                              </p:par>
                              <p:par>
                                <p:cTn id="311" presetID="10" presetClass="entr" presetSubtype="0" fill="hold" nodeType="withEffect">
                                  <p:stCondLst>
                                    <p:cond delay="0"/>
                                  </p:stCondLst>
                                  <p:childTnLst>
                                    <p:set>
                                      <p:cBhvr>
                                        <p:cTn id="312" dur="1" fill="hold">
                                          <p:stCondLst>
                                            <p:cond delay="0"/>
                                          </p:stCondLst>
                                        </p:cTn>
                                        <p:tgtEl>
                                          <p:spTgt spid="458"/>
                                        </p:tgtEl>
                                        <p:attrNameLst>
                                          <p:attrName>style.visibility</p:attrName>
                                        </p:attrNameLst>
                                      </p:cBhvr>
                                      <p:to>
                                        <p:strVal val="visible"/>
                                      </p:to>
                                    </p:set>
                                    <p:animEffect transition="in" filter="fade">
                                      <p:cBhvr>
                                        <p:cTn id="313" dur="500"/>
                                        <p:tgtEl>
                                          <p:spTgt spid="458"/>
                                        </p:tgtEl>
                                      </p:cBhvr>
                                    </p:animEffect>
                                  </p:childTnLst>
                                </p:cTn>
                              </p:par>
                              <p:par>
                                <p:cTn id="314" presetID="10" presetClass="entr" presetSubtype="0" fill="hold" nodeType="withEffect">
                                  <p:stCondLst>
                                    <p:cond delay="0"/>
                                  </p:stCondLst>
                                  <p:childTnLst>
                                    <p:set>
                                      <p:cBhvr>
                                        <p:cTn id="315" dur="1" fill="hold">
                                          <p:stCondLst>
                                            <p:cond delay="0"/>
                                          </p:stCondLst>
                                        </p:cTn>
                                        <p:tgtEl>
                                          <p:spTgt spid="474"/>
                                        </p:tgtEl>
                                        <p:attrNameLst>
                                          <p:attrName>style.visibility</p:attrName>
                                        </p:attrNameLst>
                                      </p:cBhvr>
                                      <p:to>
                                        <p:strVal val="visible"/>
                                      </p:to>
                                    </p:set>
                                    <p:animEffect transition="in" filter="fade">
                                      <p:cBhvr>
                                        <p:cTn id="316" dur="500"/>
                                        <p:tgtEl>
                                          <p:spTgt spid="474"/>
                                        </p:tgtEl>
                                      </p:cBhvr>
                                    </p:animEffect>
                                  </p:childTnLst>
                                </p:cTn>
                              </p:par>
                              <p:par>
                                <p:cTn id="317" presetID="10" presetClass="entr" presetSubtype="0" fill="hold" nodeType="withEffect">
                                  <p:stCondLst>
                                    <p:cond delay="0"/>
                                  </p:stCondLst>
                                  <p:childTnLst>
                                    <p:set>
                                      <p:cBhvr>
                                        <p:cTn id="318" dur="1" fill="hold">
                                          <p:stCondLst>
                                            <p:cond delay="0"/>
                                          </p:stCondLst>
                                        </p:cTn>
                                        <p:tgtEl>
                                          <p:spTgt spid="482"/>
                                        </p:tgtEl>
                                        <p:attrNameLst>
                                          <p:attrName>style.visibility</p:attrName>
                                        </p:attrNameLst>
                                      </p:cBhvr>
                                      <p:to>
                                        <p:strVal val="visible"/>
                                      </p:to>
                                    </p:set>
                                    <p:animEffect transition="in" filter="fade">
                                      <p:cBhvr>
                                        <p:cTn id="319" dur="500"/>
                                        <p:tgtEl>
                                          <p:spTgt spid="482"/>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313"/>
                                        </p:tgtEl>
                                        <p:attrNameLst>
                                          <p:attrName>style.visibility</p:attrName>
                                        </p:attrNameLst>
                                      </p:cBhvr>
                                      <p:to>
                                        <p:strVal val="visible"/>
                                      </p:to>
                                    </p:set>
                                    <p:animEffect transition="in" filter="fade">
                                      <p:cBhvr>
                                        <p:cTn id="322" dur="500"/>
                                        <p:tgtEl>
                                          <p:spTgt spid="313"/>
                                        </p:tgtEl>
                                      </p:cBhvr>
                                    </p:animEffect>
                                  </p:childTnLst>
                                </p:cTn>
                              </p:par>
                              <p:par>
                                <p:cTn id="323" presetID="10" presetClass="entr" presetSubtype="0" fill="hold" nodeType="withEffect">
                                  <p:stCondLst>
                                    <p:cond delay="0"/>
                                  </p:stCondLst>
                                  <p:childTnLst>
                                    <p:set>
                                      <p:cBhvr>
                                        <p:cTn id="324" dur="1" fill="hold">
                                          <p:stCondLst>
                                            <p:cond delay="0"/>
                                          </p:stCondLst>
                                        </p:cTn>
                                        <p:tgtEl>
                                          <p:spTgt spid="520"/>
                                        </p:tgtEl>
                                        <p:attrNameLst>
                                          <p:attrName>style.visibility</p:attrName>
                                        </p:attrNameLst>
                                      </p:cBhvr>
                                      <p:to>
                                        <p:strVal val="visible"/>
                                      </p:to>
                                    </p:set>
                                    <p:animEffect transition="in" filter="fade">
                                      <p:cBhvr>
                                        <p:cTn id="325" dur="500"/>
                                        <p:tgtEl>
                                          <p:spTgt spid="520"/>
                                        </p:tgtEl>
                                      </p:cBhvr>
                                    </p:animEffect>
                                  </p:childTnLst>
                                </p:cTn>
                              </p:par>
                              <p:par>
                                <p:cTn id="326" presetID="10" presetClass="entr" presetSubtype="0" fill="hold" nodeType="withEffect">
                                  <p:stCondLst>
                                    <p:cond delay="0"/>
                                  </p:stCondLst>
                                  <p:childTnLst>
                                    <p:set>
                                      <p:cBhvr>
                                        <p:cTn id="327" dur="1" fill="hold">
                                          <p:stCondLst>
                                            <p:cond delay="0"/>
                                          </p:stCondLst>
                                        </p:cTn>
                                        <p:tgtEl>
                                          <p:spTgt spid="507"/>
                                        </p:tgtEl>
                                        <p:attrNameLst>
                                          <p:attrName>style.visibility</p:attrName>
                                        </p:attrNameLst>
                                      </p:cBhvr>
                                      <p:to>
                                        <p:strVal val="visible"/>
                                      </p:to>
                                    </p:set>
                                    <p:animEffect transition="in" filter="fade">
                                      <p:cBhvr>
                                        <p:cTn id="328" dur="500"/>
                                        <p:tgtEl>
                                          <p:spTgt spid="507"/>
                                        </p:tgtEl>
                                      </p:cBhvr>
                                    </p:animEffect>
                                  </p:childTnLst>
                                </p:cTn>
                              </p:par>
                              <p:par>
                                <p:cTn id="329" presetID="10" presetClass="entr" presetSubtype="0" fill="hold" nodeType="withEffect">
                                  <p:stCondLst>
                                    <p:cond delay="0"/>
                                  </p:stCondLst>
                                  <p:childTnLst>
                                    <p:set>
                                      <p:cBhvr>
                                        <p:cTn id="330" dur="1" fill="hold">
                                          <p:stCondLst>
                                            <p:cond delay="0"/>
                                          </p:stCondLst>
                                        </p:cTn>
                                        <p:tgtEl>
                                          <p:spTgt spid="511"/>
                                        </p:tgtEl>
                                        <p:attrNameLst>
                                          <p:attrName>style.visibility</p:attrName>
                                        </p:attrNameLst>
                                      </p:cBhvr>
                                      <p:to>
                                        <p:strVal val="visible"/>
                                      </p:to>
                                    </p:set>
                                    <p:animEffect transition="in" filter="fade">
                                      <p:cBhvr>
                                        <p:cTn id="331" dur="500"/>
                                        <p:tgtEl>
                                          <p:spTgt spid="511"/>
                                        </p:tgtEl>
                                      </p:cBhvr>
                                    </p:animEffect>
                                  </p:childTnLst>
                                </p:cTn>
                              </p:par>
                              <p:par>
                                <p:cTn id="332" presetID="10" presetClass="entr" presetSubtype="0" fill="hold" nodeType="withEffect">
                                  <p:stCondLst>
                                    <p:cond delay="0"/>
                                  </p:stCondLst>
                                  <p:childTnLst>
                                    <p:set>
                                      <p:cBhvr>
                                        <p:cTn id="333" dur="1" fill="hold">
                                          <p:stCondLst>
                                            <p:cond delay="0"/>
                                          </p:stCondLst>
                                        </p:cTn>
                                        <p:tgtEl>
                                          <p:spTgt spid="532"/>
                                        </p:tgtEl>
                                        <p:attrNameLst>
                                          <p:attrName>style.visibility</p:attrName>
                                        </p:attrNameLst>
                                      </p:cBhvr>
                                      <p:to>
                                        <p:strVal val="visible"/>
                                      </p:to>
                                    </p:set>
                                    <p:animEffect transition="in" filter="fade">
                                      <p:cBhvr>
                                        <p:cTn id="334" dur="500"/>
                                        <p:tgtEl>
                                          <p:spTgt spid="532"/>
                                        </p:tgtEl>
                                      </p:cBhvr>
                                    </p:animEffect>
                                  </p:childTnLst>
                                </p:cTn>
                              </p:par>
                              <p:par>
                                <p:cTn id="335" presetID="10" presetClass="entr" presetSubtype="0" fill="hold" nodeType="withEffect">
                                  <p:stCondLst>
                                    <p:cond delay="0"/>
                                  </p:stCondLst>
                                  <p:childTnLst>
                                    <p:set>
                                      <p:cBhvr>
                                        <p:cTn id="336" dur="1" fill="hold">
                                          <p:stCondLst>
                                            <p:cond delay="0"/>
                                          </p:stCondLst>
                                        </p:cTn>
                                        <p:tgtEl>
                                          <p:spTgt spid="535"/>
                                        </p:tgtEl>
                                        <p:attrNameLst>
                                          <p:attrName>style.visibility</p:attrName>
                                        </p:attrNameLst>
                                      </p:cBhvr>
                                      <p:to>
                                        <p:strVal val="visible"/>
                                      </p:to>
                                    </p:set>
                                    <p:animEffect transition="in" filter="fade">
                                      <p:cBhvr>
                                        <p:cTn id="337" dur="500"/>
                                        <p:tgtEl>
                                          <p:spTgt spid="535"/>
                                        </p:tgtEl>
                                      </p:cBhvr>
                                    </p:animEffect>
                                  </p:childTnLst>
                                </p:cTn>
                              </p:par>
                              <p:par>
                                <p:cTn id="338" presetID="10" presetClass="entr" presetSubtype="0" fill="hold" nodeType="withEffect">
                                  <p:stCondLst>
                                    <p:cond delay="0"/>
                                  </p:stCondLst>
                                  <p:childTnLst>
                                    <p:set>
                                      <p:cBhvr>
                                        <p:cTn id="339" dur="1" fill="hold">
                                          <p:stCondLst>
                                            <p:cond delay="0"/>
                                          </p:stCondLst>
                                        </p:cTn>
                                        <p:tgtEl>
                                          <p:spTgt spid="538"/>
                                        </p:tgtEl>
                                        <p:attrNameLst>
                                          <p:attrName>style.visibility</p:attrName>
                                        </p:attrNameLst>
                                      </p:cBhvr>
                                      <p:to>
                                        <p:strVal val="visible"/>
                                      </p:to>
                                    </p:set>
                                    <p:animEffect transition="in" filter="fade">
                                      <p:cBhvr>
                                        <p:cTn id="340" dur="500"/>
                                        <p:tgtEl>
                                          <p:spTgt spid="538"/>
                                        </p:tgtEl>
                                      </p:cBhvr>
                                    </p:animEffect>
                                  </p:childTnLst>
                                </p:cTn>
                              </p:par>
                              <p:par>
                                <p:cTn id="341" presetID="10" presetClass="entr" presetSubtype="0" fill="hold" nodeType="withEffect">
                                  <p:stCondLst>
                                    <p:cond delay="0"/>
                                  </p:stCondLst>
                                  <p:childTnLst>
                                    <p:set>
                                      <p:cBhvr>
                                        <p:cTn id="342" dur="1" fill="hold">
                                          <p:stCondLst>
                                            <p:cond delay="0"/>
                                          </p:stCondLst>
                                        </p:cTn>
                                        <p:tgtEl>
                                          <p:spTgt spid="553"/>
                                        </p:tgtEl>
                                        <p:attrNameLst>
                                          <p:attrName>style.visibility</p:attrName>
                                        </p:attrNameLst>
                                      </p:cBhvr>
                                      <p:to>
                                        <p:strVal val="visible"/>
                                      </p:to>
                                    </p:set>
                                    <p:animEffect transition="in" filter="fade">
                                      <p:cBhvr>
                                        <p:cTn id="343" dur="500"/>
                                        <p:tgtEl>
                                          <p:spTgt spid="553"/>
                                        </p:tgtEl>
                                      </p:cBhvr>
                                    </p:animEffect>
                                  </p:childTnLst>
                                </p:cTn>
                              </p:par>
                              <p:par>
                                <p:cTn id="344" presetID="10" presetClass="entr" presetSubtype="0" fill="hold" nodeType="withEffect">
                                  <p:stCondLst>
                                    <p:cond delay="0"/>
                                  </p:stCondLst>
                                  <p:childTnLst>
                                    <p:set>
                                      <p:cBhvr>
                                        <p:cTn id="345" dur="1" fill="hold">
                                          <p:stCondLst>
                                            <p:cond delay="0"/>
                                          </p:stCondLst>
                                        </p:cTn>
                                        <p:tgtEl>
                                          <p:spTgt spid="549"/>
                                        </p:tgtEl>
                                        <p:attrNameLst>
                                          <p:attrName>style.visibility</p:attrName>
                                        </p:attrNameLst>
                                      </p:cBhvr>
                                      <p:to>
                                        <p:strVal val="visible"/>
                                      </p:to>
                                    </p:set>
                                    <p:animEffect transition="in" filter="fade">
                                      <p:cBhvr>
                                        <p:cTn id="346" dur="500"/>
                                        <p:tgtEl>
                                          <p:spTgt spid="549"/>
                                        </p:tgtEl>
                                      </p:cBhvr>
                                    </p:animEffect>
                                  </p:childTnLst>
                                </p:cTn>
                              </p:par>
                              <p:par>
                                <p:cTn id="347" presetID="10" presetClass="entr" presetSubtype="0" fill="hold" nodeType="withEffect">
                                  <p:stCondLst>
                                    <p:cond delay="0"/>
                                  </p:stCondLst>
                                  <p:childTnLst>
                                    <p:set>
                                      <p:cBhvr>
                                        <p:cTn id="348" dur="1" fill="hold">
                                          <p:stCondLst>
                                            <p:cond delay="0"/>
                                          </p:stCondLst>
                                        </p:cTn>
                                        <p:tgtEl>
                                          <p:spTgt spid="556"/>
                                        </p:tgtEl>
                                        <p:attrNameLst>
                                          <p:attrName>style.visibility</p:attrName>
                                        </p:attrNameLst>
                                      </p:cBhvr>
                                      <p:to>
                                        <p:strVal val="visible"/>
                                      </p:to>
                                    </p:set>
                                    <p:animEffect transition="in" filter="fade">
                                      <p:cBhvr>
                                        <p:cTn id="349" dur="500"/>
                                        <p:tgtEl>
                                          <p:spTgt spid="556"/>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596"/>
                                        </p:tgtEl>
                                        <p:attrNameLst>
                                          <p:attrName>style.visibility</p:attrName>
                                        </p:attrNameLst>
                                      </p:cBhvr>
                                      <p:to>
                                        <p:strVal val="visible"/>
                                      </p:to>
                                    </p:set>
                                    <p:animEffect transition="in" filter="fade">
                                      <p:cBhvr>
                                        <p:cTn id="352" dur="500"/>
                                        <p:tgtEl>
                                          <p:spTgt spid="596"/>
                                        </p:tgtEl>
                                      </p:cBhvr>
                                    </p:animEffect>
                                  </p:childTnLst>
                                </p:cTn>
                              </p:par>
                              <p:par>
                                <p:cTn id="353" presetID="10" presetClass="entr" presetSubtype="0" fill="hold" nodeType="withEffect">
                                  <p:stCondLst>
                                    <p:cond delay="0"/>
                                  </p:stCondLst>
                                  <p:childTnLst>
                                    <p:set>
                                      <p:cBhvr>
                                        <p:cTn id="354" dur="1" fill="hold">
                                          <p:stCondLst>
                                            <p:cond delay="0"/>
                                          </p:stCondLst>
                                        </p:cTn>
                                        <p:tgtEl>
                                          <p:spTgt spid="613"/>
                                        </p:tgtEl>
                                        <p:attrNameLst>
                                          <p:attrName>style.visibility</p:attrName>
                                        </p:attrNameLst>
                                      </p:cBhvr>
                                      <p:to>
                                        <p:strVal val="visible"/>
                                      </p:to>
                                    </p:set>
                                    <p:animEffect transition="in" filter="fade">
                                      <p:cBhvr>
                                        <p:cTn id="355" dur="500"/>
                                        <p:tgtEl>
                                          <p:spTgt spid="613"/>
                                        </p:tgtEl>
                                      </p:cBhvr>
                                    </p:animEffect>
                                  </p:childTnLst>
                                </p:cTn>
                              </p:par>
                              <p:par>
                                <p:cTn id="356" presetID="10" presetClass="entr" presetSubtype="0" fill="hold" nodeType="withEffect">
                                  <p:stCondLst>
                                    <p:cond delay="0"/>
                                  </p:stCondLst>
                                  <p:childTnLst>
                                    <p:set>
                                      <p:cBhvr>
                                        <p:cTn id="357" dur="1" fill="hold">
                                          <p:stCondLst>
                                            <p:cond delay="0"/>
                                          </p:stCondLst>
                                        </p:cTn>
                                        <p:tgtEl>
                                          <p:spTgt spid="621"/>
                                        </p:tgtEl>
                                        <p:attrNameLst>
                                          <p:attrName>style.visibility</p:attrName>
                                        </p:attrNameLst>
                                      </p:cBhvr>
                                      <p:to>
                                        <p:strVal val="visible"/>
                                      </p:to>
                                    </p:set>
                                    <p:animEffect transition="in" filter="fade">
                                      <p:cBhvr>
                                        <p:cTn id="358" dur="500"/>
                                        <p:tgtEl>
                                          <p:spTgt spid="621"/>
                                        </p:tgtEl>
                                      </p:cBhvr>
                                    </p:animEffect>
                                  </p:childTnLst>
                                </p:cTn>
                              </p:par>
                              <p:par>
                                <p:cTn id="359" presetID="10" presetClass="entr" presetSubtype="0" fill="hold" nodeType="withEffect">
                                  <p:stCondLst>
                                    <p:cond delay="0"/>
                                  </p:stCondLst>
                                  <p:childTnLst>
                                    <p:set>
                                      <p:cBhvr>
                                        <p:cTn id="360" dur="1" fill="hold">
                                          <p:stCondLst>
                                            <p:cond delay="0"/>
                                          </p:stCondLst>
                                        </p:cTn>
                                        <p:tgtEl>
                                          <p:spTgt spid="628"/>
                                        </p:tgtEl>
                                        <p:attrNameLst>
                                          <p:attrName>style.visibility</p:attrName>
                                        </p:attrNameLst>
                                      </p:cBhvr>
                                      <p:to>
                                        <p:strVal val="visible"/>
                                      </p:to>
                                    </p:set>
                                    <p:animEffect transition="in" filter="fade">
                                      <p:cBhvr>
                                        <p:cTn id="361" dur="500"/>
                                        <p:tgtEl>
                                          <p:spTgt spid="628"/>
                                        </p:tgtEl>
                                      </p:cBhvr>
                                    </p:animEffect>
                                  </p:childTnLst>
                                </p:cTn>
                              </p:par>
                              <p:par>
                                <p:cTn id="362" presetID="10" presetClass="entr" presetSubtype="0" fill="hold" nodeType="withEffect">
                                  <p:stCondLst>
                                    <p:cond delay="0"/>
                                  </p:stCondLst>
                                  <p:childTnLst>
                                    <p:set>
                                      <p:cBhvr>
                                        <p:cTn id="363" dur="1" fill="hold">
                                          <p:stCondLst>
                                            <p:cond delay="0"/>
                                          </p:stCondLst>
                                        </p:cTn>
                                        <p:tgtEl>
                                          <p:spTgt spid="632"/>
                                        </p:tgtEl>
                                        <p:attrNameLst>
                                          <p:attrName>style.visibility</p:attrName>
                                        </p:attrNameLst>
                                      </p:cBhvr>
                                      <p:to>
                                        <p:strVal val="visible"/>
                                      </p:to>
                                    </p:set>
                                    <p:animEffect transition="in" filter="fade">
                                      <p:cBhvr>
                                        <p:cTn id="364" dur="500"/>
                                        <p:tgtEl>
                                          <p:spTgt spid="632"/>
                                        </p:tgtEl>
                                      </p:cBhvr>
                                    </p:animEffect>
                                  </p:childTnLst>
                                </p:cTn>
                              </p:par>
                              <p:par>
                                <p:cTn id="365" presetID="10" presetClass="entr" presetSubtype="0" fill="hold" nodeType="withEffect">
                                  <p:stCondLst>
                                    <p:cond delay="0"/>
                                  </p:stCondLst>
                                  <p:childTnLst>
                                    <p:set>
                                      <p:cBhvr>
                                        <p:cTn id="366" dur="1" fill="hold">
                                          <p:stCondLst>
                                            <p:cond delay="0"/>
                                          </p:stCondLst>
                                        </p:cTn>
                                        <p:tgtEl>
                                          <p:spTgt spid="634"/>
                                        </p:tgtEl>
                                        <p:attrNameLst>
                                          <p:attrName>style.visibility</p:attrName>
                                        </p:attrNameLst>
                                      </p:cBhvr>
                                      <p:to>
                                        <p:strVal val="visible"/>
                                      </p:to>
                                    </p:set>
                                    <p:animEffect transition="in" filter="fade">
                                      <p:cBhvr>
                                        <p:cTn id="367" dur="500"/>
                                        <p:tgtEl>
                                          <p:spTgt spid="634"/>
                                        </p:tgtEl>
                                      </p:cBhvr>
                                    </p:animEffect>
                                  </p:childTnLst>
                                </p:cTn>
                              </p:par>
                              <p:par>
                                <p:cTn id="368" presetID="10" presetClass="entr" presetSubtype="0" fill="hold" nodeType="withEffect">
                                  <p:stCondLst>
                                    <p:cond delay="0"/>
                                  </p:stCondLst>
                                  <p:childTnLst>
                                    <p:set>
                                      <p:cBhvr>
                                        <p:cTn id="369" dur="1" fill="hold">
                                          <p:stCondLst>
                                            <p:cond delay="0"/>
                                          </p:stCondLst>
                                        </p:cTn>
                                        <p:tgtEl>
                                          <p:spTgt spid="637"/>
                                        </p:tgtEl>
                                        <p:attrNameLst>
                                          <p:attrName>style.visibility</p:attrName>
                                        </p:attrNameLst>
                                      </p:cBhvr>
                                      <p:to>
                                        <p:strVal val="visible"/>
                                      </p:to>
                                    </p:set>
                                    <p:animEffect transition="in" filter="fade">
                                      <p:cBhvr>
                                        <p:cTn id="370" dur="500"/>
                                        <p:tgtEl>
                                          <p:spTgt spid="637"/>
                                        </p:tgtEl>
                                      </p:cBhvr>
                                    </p:animEffect>
                                  </p:childTnLst>
                                </p:cTn>
                              </p:par>
                              <p:par>
                                <p:cTn id="371" presetID="10" presetClass="entr" presetSubtype="0" fill="hold" nodeType="withEffect">
                                  <p:stCondLst>
                                    <p:cond delay="0"/>
                                  </p:stCondLst>
                                  <p:childTnLst>
                                    <p:set>
                                      <p:cBhvr>
                                        <p:cTn id="372" dur="1" fill="hold">
                                          <p:stCondLst>
                                            <p:cond delay="0"/>
                                          </p:stCondLst>
                                        </p:cTn>
                                        <p:tgtEl>
                                          <p:spTgt spid="638"/>
                                        </p:tgtEl>
                                        <p:attrNameLst>
                                          <p:attrName>style.visibility</p:attrName>
                                        </p:attrNameLst>
                                      </p:cBhvr>
                                      <p:to>
                                        <p:strVal val="visible"/>
                                      </p:to>
                                    </p:set>
                                    <p:animEffect transition="in" filter="fade">
                                      <p:cBhvr>
                                        <p:cTn id="373" dur="500"/>
                                        <p:tgtEl>
                                          <p:spTgt spid="638"/>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480"/>
                                        </p:tgtEl>
                                        <p:attrNameLst>
                                          <p:attrName>style.visibility</p:attrName>
                                        </p:attrNameLst>
                                      </p:cBhvr>
                                      <p:to>
                                        <p:strVal val="visible"/>
                                      </p:to>
                                    </p:set>
                                    <p:animEffect transition="in" filter="fade">
                                      <p:cBhvr>
                                        <p:cTn id="376" dur="500"/>
                                        <p:tgtEl>
                                          <p:spTgt spid="480"/>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481"/>
                                        </p:tgtEl>
                                        <p:attrNameLst>
                                          <p:attrName>style.visibility</p:attrName>
                                        </p:attrNameLst>
                                      </p:cBhvr>
                                      <p:to>
                                        <p:strVal val="visible"/>
                                      </p:to>
                                    </p:set>
                                    <p:animEffect transition="in" filter="fade">
                                      <p:cBhvr>
                                        <p:cTn id="379" dur="500"/>
                                        <p:tgtEl>
                                          <p:spTgt spid="481"/>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274"/>
                                        </p:tgtEl>
                                        <p:attrNameLst>
                                          <p:attrName>style.visibility</p:attrName>
                                        </p:attrNameLst>
                                      </p:cBhvr>
                                      <p:to>
                                        <p:strVal val="visible"/>
                                      </p:to>
                                    </p:set>
                                    <p:animEffect transition="in" filter="fade">
                                      <p:cBhvr>
                                        <p:cTn id="382" dur="500"/>
                                        <p:tgtEl>
                                          <p:spTgt spid="274"/>
                                        </p:tgtEl>
                                      </p:cBhvr>
                                    </p:animEffect>
                                  </p:childTnLst>
                                </p:cTn>
                              </p:par>
                              <p:par>
                                <p:cTn id="383" presetID="10" presetClass="entr" presetSubtype="0" fill="hold" nodeType="withEffect">
                                  <p:stCondLst>
                                    <p:cond delay="0"/>
                                  </p:stCondLst>
                                  <p:childTnLst>
                                    <p:set>
                                      <p:cBhvr>
                                        <p:cTn id="384" dur="1" fill="hold">
                                          <p:stCondLst>
                                            <p:cond delay="0"/>
                                          </p:stCondLst>
                                        </p:cTn>
                                        <p:tgtEl>
                                          <p:spTgt spid="134"/>
                                        </p:tgtEl>
                                        <p:attrNameLst>
                                          <p:attrName>style.visibility</p:attrName>
                                        </p:attrNameLst>
                                      </p:cBhvr>
                                      <p:to>
                                        <p:strVal val="visible"/>
                                      </p:to>
                                    </p:set>
                                    <p:animEffect transition="in" filter="fade">
                                      <p:cBhvr>
                                        <p:cTn id="385" dur="500"/>
                                        <p:tgtEl>
                                          <p:spTgt spid="134"/>
                                        </p:tgtEl>
                                      </p:cBhvr>
                                    </p:animEffect>
                                  </p:childTnLst>
                                </p:cTn>
                              </p:par>
                              <p:par>
                                <p:cTn id="386" presetID="10" presetClass="entr" presetSubtype="0" fill="hold" nodeType="withEffect">
                                  <p:stCondLst>
                                    <p:cond delay="0"/>
                                  </p:stCondLst>
                                  <p:childTnLst>
                                    <p:set>
                                      <p:cBhvr>
                                        <p:cTn id="387" dur="1" fill="hold">
                                          <p:stCondLst>
                                            <p:cond delay="0"/>
                                          </p:stCondLst>
                                        </p:cTn>
                                        <p:tgtEl>
                                          <p:spTgt spid="141"/>
                                        </p:tgtEl>
                                        <p:attrNameLst>
                                          <p:attrName>style.visibility</p:attrName>
                                        </p:attrNameLst>
                                      </p:cBhvr>
                                      <p:to>
                                        <p:strVal val="visible"/>
                                      </p:to>
                                    </p:set>
                                    <p:animEffect transition="in" filter="fade">
                                      <p:cBhvr>
                                        <p:cTn id="388" dur="500"/>
                                        <p:tgtEl>
                                          <p:spTgt spid="141"/>
                                        </p:tgtEl>
                                      </p:cBhvr>
                                    </p:animEffect>
                                  </p:childTnLst>
                                </p:cTn>
                              </p:par>
                              <p:par>
                                <p:cTn id="389" presetID="10" presetClass="entr" presetSubtype="0" fill="hold" nodeType="withEffect">
                                  <p:stCondLst>
                                    <p:cond delay="0"/>
                                  </p:stCondLst>
                                  <p:childTnLst>
                                    <p:set>
                                      <p:cBhvr>
                                        <p:cTn id="390" dur="1" fill="hold">
                                          <p:stCondLst>
                                            <p:cond delay="0"/>
                                          </p:stCondLst>
                                        </p:cTn>
                                        <p:tgtEl>
                                          <p:spTgt spid="36"/>
                                        </p:tgtEl>
                                        <p:attrNameLst>
                                          <p:attrName>style.visibility</p:attrName>
                                        </p:attrNameLst>
                                      </p:cBhvr>
                                      <p:to>
                                        <p:strVal val="visible"/>
                                      </p:to>
                                    </p:set>
                                    <p:animEffect transition="in" filter="fade">
                                      <p:cBhvr>
                                        <p:cTn id="391" dur="500"/>
                                        <p:tgtEl>
                                          <p:spTgt spid="36"/>
                                        </p:tgtEl>
                                      </p:cBhvr>
                                    </p:animEffect>
                                  </p:childTnLst>
                                </p:cTn>
                              </p:par>
                              <p:par>
                                <p:cTn id="392" presetID="10" presetClass="entr" presetSubtype="0" fill="hold" nodeType="withEffect">
                                  <p:stCondLst>
                                    <p:cond delay="0"/>
                                  </p:stCondLst>
                                  <p:childTnLst>
                                    <p:set>
                                      <p:cBhvr>
                                        <p:cTn id="393" dur="1" fill="hold">
                                          <p:stCondLst>
                                            <p:cond delay="0"/>
                                          </p:stCondLst>
                                        </p:cTn>
                                        <p:tgtEl>
                                          <p:spTgt spid="160"/>
                                        </p:tgtEl>
                                        <p:attrNameLst>
                                          <p:attrName>style.visibility</p:attrName>
                                        </p:attrNameLst>
                                      </p:cBhvr>
                                      <p:to>
                                        <p:strVal val="visible"/>
                                      </p:to>
                                    </p:set>
                                    <p:animEffect transition="in" filter="fade">
                                      <p:cBhvr>
                                        <p:cTn id="394" dur="500"/>
                                        <p:tgtEl>
                                          <p:spTgt spid="160"/>
                                        </p:tgtEl>
                                      </p:cBhvr>
                                    </p:animEffect>
                                  </p:childTnLst>
                                </p:cTn>
                              </p:par>
                              <p:par>
                                <p:cTn id="395" presetID="10" presetClass="entr" presetSubtype="0" fill="hold" nodeType="withEffect">
                                  <p:stCondLst>
                                    <p:cond delay="0"/>
                                  </p:stCondLst>
                                  <p:childTnLst>
                                    <p:set>
                                      <p:cBhvr>
                                        <p:cTn id="396" dur="1" fill="hold">
                                          <p:stCondLst>
                                            <p:cond delay="0"/>
                                          </p:stCondLst>
                                        </p:cTn>
                                        <p:tgtEl>
                                          <p:spTgt spid="166"/>
                                        </p:tgtEl>
                                        <p:attrNameLst>
                                          <p:attrName>style.visibility</p:attrName>
                                        </p:attrNameLst>
                                      </p:cBhvr>
                                      <p:to>
                                        <p:strVal val="visible"/>
                                      </p:to>
                                    </p:set>
                                    <p:animEffect transition="in" filter="fade">
                                      <p:cBhvr>
                                        <p:cTn id="397" dur="500"/>
                                        <p:tgtEl>
                                          <p:spTgt spid="166"/>
                                        </p:tgtEl>
                                      </p:cBhvr>
                                    </p:animEffect>
                                  </p:childTnLst>
                                </p:cTn>
                              </p:par>
                              <p:par>
                                <p:cTn id="398" presetID="10" presetClass="entr" presetSubtype="0" fill="hold" nodeType="withEffect">
                                  <p:stCondLst>
                                    <p:cond delay="0"/>
                                  </p:stCondLst>
                                  <p:childTnLst>
                                    <p:set>
                                      <p:cBhvr>
                                        <p:cTn id="399" dur="1" fill="hold">
                                          <p:stCondLst>
                                            <p:cond delay="0"/>
                                          </p:stCondLst>
                                        </p:cTn>
                                        <p:tgtEl>
                                          <p:spTgt spid="167"/>
                                        </p:tgtEl>
                                        <p:attrNameLst>
                                          <p:attrName>style.visibility</p:attrName>
                                        </p:attrNameLst>
                                      </p:cBhvr>
                                      <p:to>
                                        <p:strVal val="visible"/>
                                      </p:to>
                                    </p:set>
                                    <p:animEffect transition="in" filter="fade">
                                      <p:cBhvr>
                                        <p:cTn id="400" dur="500"/>
                                        <p:tgtEl>
                                          <p:spTgt spid="167"/>
                                        </p:tgtEl>
                                      </p:cBhvr>
                                    </p:animEffect>
                                  </p:childTnLst>
                                </p:cTn>
                              </p:par>
                              <p:par>
                                <p:cTn id="401" presetID="10" presetClass="entr" presetSubtype="0" fill="hold" nodeType="withEffect">
                                  <p:stCondLst>
                                    <p:cond delay="0"/>
                                  </p:stCondLst>
                                  <p:childTnLst>
                                    <p:set>
                                      <p:cBhvr>
                                        <p:cTn id="402" dur="1" fill="hold">
                                          <p:stCondLst>
                                            <p:cond delay="0"/>
                                          </p:stCondLst>
                                        </p:cTn>
                                        <p:tgtEl>
                                          <p:spTgt spid="168"/>
                                        </p:tgtEl>
                                        <p:attrNameLst>
                                          <p:attrName>style.visibility</p:attrName>
                                        </p:attrNameLst>
                                      </p:cBhvr>
                                      <p:to>
                                        <p:strVal val="visible"/>
                                      </p:to>
                                    </p:set>
                                    <p:animEffect transition="in" filter="fade">
                                      <p:cBhvr>
                                        <p:cTn id="403" dur="500"/>
                                        <p:tgtEl>
                                          <p:spTgt spid="168"/>
                                        </p:tgtEl>
                                      </p:cBhvr>
                                    </p:animEffect>
                                  </p:childTnLst>
                                </p:cTn>
                              </p:par>
                              <p:par>
                                <p:cTn id="404" presetID="10" presetClass="entr" presetSubtype="0" fill="hold" nodeType="withEffect">
                                  <p:stCondLst>
                                    <p:cond delay="0"/>
                                  </p:stCondLst>
                                  <p:childTnLst>
                                    <p:set>
                                      <p:cBhvr>
                                        <p:cTn id="405" dur="1" fill="hold">
                                          <p:stCondLst>
                                            <p:cond delay="0"/>
                                          </p:stCondLst>
                                        </p:cTn>
                                        <p:tgtEl>
                                          <p:spTgt spid="169"/>
                                        </p:tgtEl>
                                        <p:attrNameLst>
                                          <p:attrName>style.visibility</p:attrName>
                                        </p:attrNameLst>
                                      </p:cBhvr>
                                      <p:to>
                                        <p:strVal val="visible"/>
                                      </p:to>
                                    </p:set>
                                    <p:animEffect transition="in" filter="fade">
                                      <p:cBhvr>
                                        <p:cTn id="406" dur="500"/>
                                        <p:tgtEl>
                                          <p:spTgt spid="169"/>
                                        </p:tgtEl>
                                      </p:cBhvr>
                                    </p:animEffect>
                                  </p:childTnLst>
                                </p:cTn>
                              </p:par>
                              <p:par>
                                <p:cTn id="407" presetID="10" presetClass="entr" presetSubtype="0" fill="hold" nodeType="with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fade">
                                      <p:cBhvr>
                                        <p:cTn id="409" dur="500"/>
                                        <p:tgtEl>
                                          <p:spTgt spid="172"/>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7"/>
                                        </p:tgtEl>
                                        <p:attrNameLst>
                                          <p:attrName>style.visibility</p:attrName>
                                        </p:attrNameLst>
                                      </p:cBhvr>
                                      <p:to>
                                        <p:strVal val="visible"/>
                                      </p:to>
                                    </p:set>
                                    <p:animEffect transition="in" filter="fade">
                                      <p:cBhvr>
                                        <p:cTn id="412" dur="500"/>
                                        <p:tgtEl>
                                          <p:spTgt spid="17"/>
                                        </p:tgtEl>
                                      </p:cBhvr>
                                    </p:animEffect>
                                  </p:childTnLst>
                                </p:cTn>
                              </p:par>
                              <p:par>
                                <p:cTn id="413" presetID="10" presetClass="entr" presetSubtype="0" fill="hold" nodeType="withEffect">
                                  <p:stCondLst>
                                    <p:cond delay="0"/>
                                  </p:stCondLst>
                                  <p:childTnLst>
                                    <p:set>
                                      <p:cBhvr>
                                        <p:cTn id="414" dur="1" fill="hold">
                                          <p:stCondLst>
                                            <p:cond delay="0"/>
                                          </p:stCondLst>
                                        </p:cTn>
                                        <p:tgtEl>
                                          <p:spTgt spid="143"/>
                                        </p:tgtEl>
                                        <p:attrNameLst>
                                          <p:attrName>style.visibility</p:attrName>
                                        </p:attrNameLst>
                                      </p:cBhvr>
                                      <p:to>
                                        <p:strVal val="visible"/>
                                      </p:to>
                                    </p:set>
                                    <p:animEffect transition="in" filter="fade">
                                      <p:cBhvr>
                                        <p:cTn id="415" dur="500"/>
                                        <p:tgtEl>
                                          <p:spTgt spid="143"/>
                                        </p:tgtEl>
                                      </p:cBhvr>
                                    </p:animEffect>
                                  </p:childTnLst>
                                </p:cTn>
                              </p:par>
                              <p:par>
                                <p:cTn id="416" presetID="10" presetClass="entr" presetSubtype="0" fill="hold" nodeType="withEffect">
                                  <p:stCondLst>
                                    <p:cond delay="0"/>
                                  </p:stCondLst>
                                  <p:childTnLst>
                                    <p:set>
                                      <p:cBhvr>
                                        <p:cTn id="417" dur="1" fill="hold">
                                          <p:stCondLst>
                                            <p:cond delay="0"/>
                                          </p:stCondLst>
                                        </p:cTn>
                                        <p:tgtEl>
                                          <p:spTgt spid="155"/>
                                        </p:tgtEl>
                                        <p:attrNameLst>
                                          <p:attrName>style.visibility</p:attrName>
                                        </p:attrNameLst>
                                      </p:cBhvr>
                                      <p:to>
                                        <p:strVal val="visible"/>
                                      </p:to>
                                    </p:set>
                                    <p:animEffect transition="in" filter="fade">
                                      <p:cBhvr>
                                        <p:cTn id="418" dur="500"/>
                                        <p:tgtEl>
                                          <p:spTgt spid="155"/>
                                        </p:tgtEl>
                                      </p:cBhvr>
                                    </p:animEffect>
                                  </p:childTnLst>
                                </p:cTn>
                              </p:par>
                              <p:par>
                                <p:cTn id="419" presetID="10" presetClass="entr" presetSubtype="0" fill="hold" nodeType="withEffect">
                                  <p:stCondLst>
                                    <p:cond delay="0"/>
                                  </p:stCondLst>
                                  <p:childTnLst>
                                    <p:set>
                                      <p:cBhvr>
                                        <p:cTn id="420" dur="1" fill="hold">
                                          <p:stCondLst>
                                            <p:cond delay="0"/>
                                          </p:stCondLst>
                                        </p:cTn>
                                        <p:tgtEl>
                                          <p:spTgt spid="147"/>
                                        </p:tgtEl>
                                        <p:attrNameLst>
                                          <p:attrName>style.visibility</p:attrName>
                                        </p:attrNameLst>
                                      </p:cBhvr>
                                      <p:to>
                                        <p:strVal val="visible"/>
                                      </p:to>
                                    </p:set>
                                    <p:animEffect transition="in" filter="fade">
                                      <p:cBhvr>
                                        <p:cTn id="421" dur="500"/>
                                        <p:tgtEl>
                                          <p:spTgt spid="147"/>
                                        </p:tgtEl>
                                      </p:cBhvr>
                                    </p:animEffect>
                                  </p:childTnLst>
                                </p:cTn>
                              </p:par>
                              <p:par>
                                <p:cTn id="422" presetID="10" presetClass="entr" presetSubtype="0" fill="hold" nodeType="withEffect">
                                  <p:stCondLst>
                                    <p:cond delay="0"/>
                                  </p:stCondLst>
                                  <p:childTnLst>
                                    <p:set>
                                      <p:cBhvr>
                                        <p:cTn id="423" dur="1" fill="hold">
                                          <p:stCondLst>
                                            <p:cond delay="0"/>
                                          </p:stCondLst>
                                        </p:cTn>
                                        <p:tgtEl>
                                          <p:spTgt spid="148"/>
                                        </p:tgtEl>
                                        <p:attrNameLst>
                                          <p:attrName>style.visibility</p:attrName>
                                        </p:attrNameLst>
                                      </p:cBhvr>
                                      <p:to>
                                        <p:strVal val="visible"/>
                                      </p:to>
                                    </p:set>
                                    <p:animEffect transition="in" filter="fade">
                                      <p:cBhvr>
                                        <p:cTn id="424" dur="500"/>
                                        <p:tgtEl>
                                          <p:spTgt spid="148"/>
                                        </p:tgtEl>
                                      </p:cBhvr>
                                    </p:animEffect>
                                  </p:childTnLst>
                                </p:cTn>
                              </p:par>
                              <p:par>
                                <p:cTn id="425" presetID="10" presetClass="entr" presetSubtype="0" fill="hold" nodeType="withEffect">
                                  <p:stCondLst>
                                    <p:cond delay="0"/>
                                  </p:stCondLst>
                                  <p:childTnLst>
                                    <p:set>
                                      <p:cBhvr>
                                        <p:cTn id="426" dur="1" fill="hold">
                                          <p:stCondLst>
                                            <p:cond delay="0"/>
                                          </p:stCondLst>
                                        </p:cTn>
                                        <p:tgtEl>
                                          <p:spTgt spid="151"/>
                                        </p:tgtEl>
                                        <p:attrNameLst>
                                          <p:attrName>style.visibility</p:attrName>
                                        </p:attrNameLst>
                                      </p:cBhvr>
                                      <p:to>
                                        <p:strVal val="visible"/>
                                      </p:to>
                                    </p:set>
                                    <p:animEffect transition="in" filter="fade">
                                      <p:cBhvr>
                                        <p:cTn id="427" dur="500"/>
                                        <p:tgtEl>
                                          <p:spTgt spid="151"/>
                                        </p:tgtEl>
                                      </p:cBhvr>
                                    </p:animEffect>
                                  </p:childTnLst>
                                </p:cTn>
                              </p:par>
                              <p:par>
                                <p:cTn id="428" presetID="10" presetClass="entr" presetSubtype="0" fill="hold" nodeType="withEffect">
                                  <p:stCondLst>
                                    <p:cond delay="0"/>
                                  </p:stCondLst>
                                  <p:childTnLst>
                                    <p:set>
                                      <p:cBhvr>
                                        <p:cTn id="429" dur="1" fill="hold">
                                          <p:stCondLst>
                                            <p:cond delay="0"/>
                                          </p:stCondLst>
                                        </p:cTn>
                                        <p:tgtEl>
                                          <p:spTgt spid="183"/>
                                        </p:tgtEl>
                                        <p:attrNameLst>
                                          <p:attrName>style.visibility</p:attrName>
                                        </p:attrNameLst>
                                      </p:cBhvr>
                                      <p:to>
                                        <p:strVal val="visible"/>
                                      </p:to>
                                    </p:set>
                                    <p:animEffect transition="in" filter="fade">
                                      <p:cBhvr>
                                        <p:cTn id="430" dur="500"/>
                                        <p:tgtEl>
                                          <p:spTgt spid="183"/>
                                        </p:tgtEl>
                                      </p:cBhvr>
                                    </p:animEffect>
                                  </p:childTnLst>
                                </p:cTn>
                              </p:par>
                              <p:par>
                                <p:cTn id="431" presetID="10" presetClass="entr" presetSubtype="0" fill="hold" nodeType="withEffect">
                                  <p:stCondLst>
                                    <p:cond delay="0"/>
                                  </p:stCondLst>
                                  <p:childTnLst>
                                    <p:set>
                                      <p:cBhvr>
                                        <p:cTn id="432" dur="1" fill="hold">
                                          <p:stCondLst>
                                            <p:cond delay="0"/>
                                          </p:stCondLst>
                                        </p:cTn>
                                        <p:tgtEl>
                                          <p:spTgt spid="185"/>
                                        </p:tgtEl>
                                        <p:attrNameLst>
                                          <p:attrName>style.visibility</p:attrName>
                                        </p:attrNameLst>
                                      </p:cBhvr>
                                      <p:to>
                                        <p:strVal val="visible"/>
                                      </p:to>
                                    </p:set>
                                    <p:animEffect transition="in" filter="fade">
                                      <p:cBhvr>
                                        <p:cTn id="433" dur="500"/>
                                        <p:tgtEl>
                                          <p:spTgt spid="185"/>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478"/>
                                        </p:tgtEl>
                                        <p:attrNameLst>
                                          <p:attrName>style.visibility</p:attrName>
                                        </p:attrNameLst>
                                      </p:cBhvr>
                                      <p:to>
                                        <p:strVal val="visible"/>
                                      </p:to>
                                    </p:set>
                                    <p:animEffect transition="in" filter="fade">
                                      <p:cBhvr>
                                        <p:cTn id="436" dur="500"/>
                                        <p:tgtEl>
                                          <p:spTgt spid="478"/>
                                        </p:tgtEl>
                                      </p:cBhvr>
                                    </p:animEffect>
                                  </p:childTnLst>
                                </p:cTn>
                              </p:par>
                              <p:par>
                                <p:cTn id="437" presetID="10" presetClass="entr" presetSubtype="0" fill="hold" nodeType="withEffect">
                                  <p:stCondLst>
                                    <p:cond delay="0"/>
                                  </p:stCondLst>
                                  <p:childTnLst>
                                    <p:set>
                                      <p:cBhvr>
                                        <p:cTn id="438" dur="1" fill="hold">
                                          <p:stCondLst>
                                            <p:cond delay="0"/>
                                          </p:stCondLst>
                                        </p:cTn>
                                        <p:tgtEl>
                                          <p:spTgt spid="191"/>
                                        </p:tgtEl>
                                        <p:attrNameLst>
                                          <p:attrName>style.visibility</p:attrName>
                                        </p:attrNameLst>
                                      </p:cBhvr>
                                      <p:to>
                                        <p:strVal val="visible"/>
                                      </p:to>
                                    </p:set>
                                    <p:animEffect transition="in" filter="fade">
                                      <p:cBhvr>
                                        <p:cTn id="43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2" grpId="0" animBg="1"/>
      <p:bldP spid="19" grpId="0"/>
      <p:bldP spid="20" grpId="0"/>
      <p:bldP spid="23" grpId="0"/>
      <p:bldP spid="25" grpId="0"/>
      <p:bldP spid="26" grpId="0" animBg="1"/>
      <p:bldP spid="29" grpId="0" animBg="1"/>
      <p:bldP spid="37" grpId="0"/>
      <p:bldP spid="61" grpId="0"/>
      <p:bldP spid="93" grpId="0" animBg="1"/>
      <p:bldP spid="103" grpId="0" animBg="1"/>
      <p:bldP spid="104" grpId="0" animBg="1"/>
      <p:bldP spid="105" grpId="0" animBg="1"/>
      <p:bldP spid="163" grpId="0"/>
      <p:bldP spid="164" grpId="0"/>
      <p:bldP spid="177" grpId="0" animBg="1"/>
      <p:bldP spid="246" grpId="0"/>
      <p:bldP spid="247" grpId="0"/>
      <p:bldP spid="252" grpId="0" animBg="1"/>
      <p:bldP spid="273" grpId="0"/>
      <p:bldP spid="275" grpId="0"/>
      <p:bldP spid="342" grpId="0"/>
      <p:bldP spid="499" grpId="0"/>
      <p:bldP spid="500" grpId="0"/>
      <p:bldP spid="501" grpId="0"/>
      <p:bldP spid="192" grpId="0" animBg="1"/>
      <p:bldP spid="255" grpId="0" animBg="1"/>
      <p:bldP spid="171" grpId="0" animBg="1"/>
      <p:bldP spid="292" grpId="0" animBg="1"/>
      <p:bldP spid="293" grpId="0" animBg="1"/>
      <p:bldP spid="323" grpId="0"/>
      <p:bldP spid="340" grpId="0" animBg="1"/>
      <p:bldP spid="359" grpId="0" animBg="1"/>
      <p:bldP spid="251" grpId="0" animBg="1"/>
      <p:bldP spid="391" grpId="0" animBg="1"/>
      <p:bldP spid="393" grpId="0" animBg="1"/>
      <p:bldP spid="250" grpId="0" animBg="1"/>
      <p:bldP spid="479" grpId="0" animBg="1"/>
      <p:bldP spid="313" grpId="0" animBg="1"/>
      <p:bldP spid="596" grpId="0" animBg="1"/>
      <p:bldP spid="480" grpId="0" animBg="1"/>
      <p:bldP spid="481" grpId="0" animBg="1"/>
      <p:bldP spid="274" grpId="0" animBg="1"/>
      <p:bldP spid="17" grpId="0" animBg="1"/>
      <p:bldP spid="4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57" r="1328" b="3602"/>
          <a:stretch/>
        </p:blipFill>
        <p:spPr bwMode="auto">
          <a:xfrm>
            <a:off x="1995256" y="1371601"/>
            <a:ext cx="5714301" cy="486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76200" y="-152400"/>
            <a:ext cx="8991600" cy="1143000"/>
          </a:xfrm>
        </p:spPr>
        <p:txBody>
          <a:bodyPr>
            <a:normAutofit/>
          </a:bodyPr>
          <a:lstStyle/>
          <a:p>
            <a:r>
              <a:rPr lang="en-US" sz="3000" b="1" dirty="0" smtClean="0"/>
              <a:t>Sub-Cohorts of STEMI Patients: </a:t>
            </a:r>
            <a:r>
              <a:rPr lang="en-US" sz="3000" b="1" dirty="0" smtClean="0">
                <a:solidFill>
                  <a:srgbClr val="C00000"/>
                </a:solidFill>
              </a:rPr>
              <a:t>Diagnosis</a:t>
            </a:r>
            <a:r>
              <a:rPr lang="en-US" sz="3000" b="1" dirty="0" smtClean="0"/>
              <a:t> to Treatment</a:t>
            </a:r>
            <a:endParaRPr lang="en-US" sz="3000" b="1" dirty="0"/>
          </a:p>
        </p:txBody>
      </p:sp>
      <p:sp>
        <p:nvSpPr>
          <p:cNvPr id="6" name="Rectangle 5"/>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 descr="Image result for pci, balloon"/>
          <p:cNvPicPr>
            <a:picLocks noChangeAspect="1" noChangeArrowheads="1"/>
          </p:cNvPicPr>
          <p:nvPr/>
        </p:nvPicPr>
        <p:blipFill rotWithShape="1">
          <a:blip r:embed="rId3">
            <a:extLst>
              <a:ext uri="{28A0092B-C50C-407E-A947-70E740481C1C}">
                <a14:useLocalDpi xmlns:a14="http://schemas.microsoft.com/office/drawing/2010/main" val="0"/>
              </a:ext>
            </a:extLst>
          </a:blip>
          <a:srcRect t="1" b="6303"/>
          <a:stretch/>
        </p:blipFill>
        <p:spPr bwMode="auto">
          <a:xfrm>
            <a:off x="7329256" y="3200400"/>
            <a:ext cx="1433744" cy="1007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200400"/>
            <a:ext cx="1588259" cy="9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876800" y="1261646"/>
            <a:ext cx="2362200" cy="338554"/>
          </a:xfrm>
          <a:prstGeom prst="rect">
            <a:avLst/>
          </a:prstGeom>
          <a:solidFill>
            <a:schemeClr val="bg1"/>
          </a:solidFill>
        </p:spPr>
        <p:txBody>
          <a:bodyPr wrap="square" rtlCol="0" anchor="ctr" anchorCtr="0">
            <a:spAutoFit/>
          </a:bodyPr>
          <a:lstStyle/>
          <a:p>
            <a:pPr algn="ctr"/>
            <a:r>
              <a:rPr lang="en-US" sz="1200" b="1" dirty="0" smtClean="0"/>
              <a:t>Diagnosis to Balloon Time</a:t>
            </a:r>
          </a:p>
          <a:p>
            <a:pPr algn="ctr"/>
            <a:endParaRPr lang="en-US" sz="400" b="1" dirty="0"/>
          </a:p>
        </p:txBody>
      </p:sp>
      <p:sp>
        <p:nvSpPr>
          <p:cNvPr id="10" name="TextBox 9"/>
          <p:cNvSpPr txBox="1"/>
          <p:nvPr/>
        </p:nvSpPr>
        <p:spPr>
          <a:xfrm>
            <a:off x="2514600" y="1261646"/>
            <a:ext cx="2362200" cy="338554"/>
          </a:xfrm>
          <a:prstGeom prst="rect">
            <a:avLst/>
          </a:prstGeom>
          <a:solidFill>
            <a:schemeClr val="bg1"/>
          </a:solidFill>
        </p:spPr>
        <p:txBody>
          <a:bodyPr wrap="square" rtlCol="0">
            <a:spAutoFit/>
          </a:bodyPr>
          <a:lstStyle/>
          <a:p>
            <a:pPr algn="ctr"/>
            <a:r>
              <a:rPr lang="en-US" sz="1200" b="1" dirty="0" smtClean="0"/>
              <a:t>Diagnosis to Cath Lab Arrival Time</a:t>
            </a:r>
          </a:p>
          <a:p>
            <a:pPr algn="ctr"/>
            <a:endParaRPr lang="en-US" sz="400" b="1" dirty="0"/>
          </a:p>
        </p:txBody>
      </p:sp>
      <p:sp>
        <p:nvSpPr>
          <p:cNvPr id="2" name="TextBox 1"/>
          <p:cNvSpPr txBox="1"/>
          <p:nvPr/>
        </p:nvSpPr>
        <p:spPr>
          <a:xfrm>
            <a:off x="2895600" y="6474023"/>
            <a:ext cx="3962400" cy="307777"/>
          </a:xfrm>
          <a:prstGeom prst="rect">
            <a:avLst/>
          </a:prstGeom>
          <a:noFill/>
        </p:spPr>
        <p:txBody>
          <a:bodyPr wrap="square" rtlCol="0">
            <a:spAutoFit/>
          </a:bodyPr>
          <a:lstStyle/>
          <a:p>
            <a:r>
              <a:rPr lang="en-US" sz="1400" dirty="0" smtClean="0"/>
              <a:t>Emergency Department STEMI Patient Sub-Cohorts</a:t>
            </a:r>
            <a:endParaRPr lang="en-US" sz="1400" dirty="0"/>
          </a:p>
        </p:txBody>
      </p:sp>
      <p:sp>
        <p:nvSpPr>
          <p:cNvPr id="3" name="TextBox 2"/>
          <p:cNvSpPr txBox="1"/>
          <p:nvPr/>
        </p:nvSpPr>
        <p:spPr>
          <a:xfrm>
            <a:off x="2590800" y="6132823"/>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11" name="TextBox 10"/>
          <p:cNvSpPr txBox="1"/>
          <p:nvPr/>
        </p:nvSpPr>
        <p:spPr>
          <a:xfrm>
            <a:off x="3352800" y="6132823"/>
            <a:ext cx="762000" cy="215444"/>
          </a:xfrm>
          <a:prstGeom prst="rect">
            <a:avLst/>
          </a:prstGeom>
          <a:solidFill>
            <a:schemeClr val="bg1"/>
          </a:solidFill>
        </p:spPr>
        <p:txBody>
          <a:bodyPr wrap="square" rtlCol="0">
            <a:spAutoFit/>
          </a:bodyPr>
          <a:lstStyle/>
          <a:p>
            <a:pPr algn="ctr"/>
            <a:r>
              <a:rPr lang="en-US" sz="800" b="1" dirty="0" smtClean="0"/>
              <a:t>REFERRED</a:t>
            </a:r>
            <a:endParaRPr lang="en-US" sz="800" b="1" dirty="0"/>
          </a:p>
        </p:txBody>
      </p:sp>
      <p:sp>
        <p:nvSpPr>
          <p:cNvPr id="12" name="TextBox 11"/>
          <p:cNvSpPr txBox="1"/>
          <p:nvPr/>
        </p:nvSpPr>
        <p:spPr>
          <a:xfrm>
            <a:off x="4029959" y="6139893"/>
            <a:ext cx="762000" cy="215444"/>
          </a:xfrm>
          <a:prstGeom prst="rect">
            <a:avLst/>
          </a:prstGeom>
          <a:solidFill>
            <a:schemeClr val="bg1"/>
          </a:solidFill>
        </p:spPr>
        <p:txBody>
          <a:bodyPr wrap="square" rtlCol="0">
            <a:spAutoFit/>
          </a:bodyPr>
          <a:lstStyle/>
          <a:p>
            <a:pPr algn="ctr"/>
            <a:r>
              <a:rPr lang="en-US" sz="800" b="1" dirty="0" smtClean="0"/>
              <a:t> EMS</a:t>
            </a:r>
            <a:endParaRPr lang="en-US" sz="800" b="1" dirty="0"/>
          </a:p>
        </p:txBody>
      </p:sp>
      <p:sp>
        <p:nvSpPr>
          <p:cNvPr id="13" name="TextBox 12"/>
          <p:cNvSpPr txBox="1"/>
          <p:nvPr/>
        </p:nvSpPr>
        <p:spPr>
          <a:xfrm>
            <a:off x="4887798" y="6144805"/>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14" name="TextBox 13"/>
          <p:cNvSpPr txBox="1"/>
          <p:nvPr/>
        </p:nvSpPr>
        <p:spPr>
          <a:xfrm>
            <a:off x="5656082" y="6144805"/>
            <a:ext cx="762000" cy="215444"/>
          </a:xfrm>
          <a:prstGeom prst="rect">
            <a:avLst/>
          </a:prstGeom>
          <a:solidFill>
            <a:schemeClr val="bg1"/>
          </a:solidFill>
        </p:spPr>
        <p:txBody>
          <a:bodyPr wrap="square" rtlCol="0">
            <a:spAutoFit/>
          </a:bodyPr>
          <a:lstStyle/>
          <a:p>
            <a:pPr algn="ctr"/>
            <a:r>
              <a:rPr lang="en-US" sz="800" b="1" dirty="0" smtClean="0"/>
              <a:t> REFERRED</a:t>
            </a:r>
            <a:endParaRPr lang="en-US" sz="800" b="1" dirty="0"/>
          </a:p>
        </p:txBody>
      </p:sp>
      <p:sp>
        <p:nvSpPr>
          <p:cNvPr id="15" name="TextBox 14"/>
          <p:cNvSpPr txBox="1"/>
          <p:nvPr/>
        </p:nvSpPr>
        <p:spPr>
          <a:xfrm>
            <a:off x="6400800" y="6151875"/>
            <a:ext cx="762000" cy="215444"/>
          </a:xfrm>
          <a:prstGeom prst="rect">
            <a:avLst/>
          </a:prstGeom>
          <a:solidFill>
            <a:schemeClr val="bg1"/>
          </a:solidFill>
        </p:spPr>
        <p:txBody>
          <a:bodyPr wrap="square" rtlCol="0">
            <a:spAutoFit/>
          </a:bodyPr>
          <a:lstStyle/>
          <a:p>
            <a:pPr algn="ctr"/>
            <a:r>
              <a:rPr lang="en-US" sz="800" b="1" dirty="0" smtClean="0"/>
              <a:t>EMS</a:t>
            </a:r>
            <a:endParaRPr lang="en-US" sz="800" b="1" dirty="0"/>
          </a:p>
        </p:txBody>
      </p:sp>
    </p:spTree>
    <p:extLst>
      <p:ext uri="{BB962C8B-B14F-4D97-AF65-F5344CB8AC3E}">
        <p14:creationId xmlns:p14="http://schemas.microsoft.com/office/powerpoint/2010/main" val="24315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5" b="5441"/>
          <a:stretch/>
        </p:blipFill>
        <p:spPr bwMode="auto">
          <a:xfrm>
            <a:off x="1995256" y="1419999"/>
            <a:ext cx="5159433" cy="482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 result for pci, balloon"/>
          <p:cNvPicPr>
            <a:picLocks noChangeAspect="1" noChangeArrowheads="1"/>
          </p:cNvPicPr>
          <p:nvPr/>
        </p:nvPicPr>
        <p:blipFill rotWithShape="1">
          <a:blip r:embed="rId3">
            <a:extLst>
              <a:ext uri="{28A0092B-C50C-407E-A947-70E740481C1C}">
                <a14:useLocalDpi xmlns:a14="http://schemas.microsoft.com/office/drawing/2010/main" val="0"/>
              </a:ext>
            </a:extLst>
          </a:blip>
          <a:srcRect t="1" b="6303"/>
          <a:stretch/>
        </p:blipFill>
        <p:spPr bwMode="auto">
          <a:xfrm>
            <a:off x="7253056" y="3231866"/>
            <a:ext cx="1433744" cy="10075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248799"/>
            <a:ext cx="1588259" cy="9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24400" y="1295400"/>
            <a:ext cx="2362200" cy="338554"/>
          </a:xfrm>
          <a:prstGeom prst="rect">
            <a:avLst/>
          </a:prstGeom>
          <a:solidFill>
            <a:schemeClr val="bg1"/>
          </a:solidFill>
        </p:spPr>
        <p:txBody>
          <a:bodyPr wrap="square" rtlCol="0">
            <a:spAutoFit/>
          </a:bodyPr>
          <a:lstStyle/>
          <a:p>
            <a:pPr algn="ctr"/>
            <a:r>
              <a:rPr lang="en-US" sz="1200" b="1" dirty="0" smtClean="0"/>
              <a:t>Door to Balloon Time</a:t>
            </a:r>
          </a:p>
          <a:p>
            <a:pPr algn="ctr"/>
            <a:endParaRPr lang="en-US" sz="400" b="1" dirty="0"/>
          </a:p>
        </p:txBody>
      </p:sp>
      <p:sp>
        <p:nvSpPr>
          <p:cNvPr id="8" name="TextBox 7"/>
          <p:cNvSpPr txBox="1"/>
          <p:nvPr/>
        </p:nvSpPr>
        <p:spPr>
          <a:xfrm>
            <a:off x="2438400" y="1295400"/>
            <a:ext cx="2362200" cy="338554"/>
          </a:xfrm>
          <a:prstGeom prst="rect">
            <a:avLst/>
          </a:prstGeom>
          <a:solidFill>
            <a:schemeClr val="bg1"/>
          </a:solidFill>
        </p:spPr>
        <p:txBody>
          <a:bodyPr wrap="square" rtlCol="0">
            <a:spAutoFit/>
          </a:bodyPr>
          <a:lstStyle/>
          <a:p>
            <a:pPr algn="ctr"/>
            <a:r>
              <a:rPr lang="en-US" sz="1200" b="1" dirty="0" smtClean="0"/>
              <a:t>Door to Cath Lab Arrival Time</a:t>
            </a:r>
          </a:p>
          <a:p>
            <a:pPr algn="ctr"/>
            <a:endParaRPr lang="en-US" sz="400" b="1" dirty="0"/>
          </a:p>
        </p:txBody>
      </p:sp>
      <p:sp>
        <p:nvSpPr>
          <p:cNvPr id="9" name="Title 1"/>
          <p:cNvSpPr txBox="1">
            <a:spLocks/>
          </p:cNvSpPr>
          <p:nvPr/>
        </p:nvSpPr>
        <p:spPr>
          <a:xfrm>
            <a:off x="76200" y="-152400"/>
            <a:ext cx="8991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t>Sub-Cohorts of STEMI Patients: </a:t>
            </a:r>
            <a:r>
              <a:rPr lang="en-US" sz="3000" b="1" dirty="0" smtClean="0">
                <a:solidFill>
                  <a:srgbClr val="C00000"/>
                </a:solidFill>
              </a:rPr>
              <a:t>Door</a:t>
            </a:r>
            <a:r>
              <a:rPr lang="en-US" sz="3000" b="1" dirty="0" smtClean="0"/>
              <a:t> to Treatment</a:t>
            </a:r>
            <a:endParaRPr lang="en-US" sz="3000" b="1" dirty="0"/>
          </a:p>
        </p:txBody>
      </p:sp>
      <p:sp>
        <p:nvSpPr>
          <p:cNvPr id="10" name="Rectangle 9"/>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p:cNvSpPr txBox="1"/>
          <p:nvPr/>
        </p:nvSpPr>
        <p:spPr>
          <a:xfrm>
            <a:off x="2438400" y="6132823"/>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12" name="TextBox 11"/>
          <p:cNvSpPr txBox="1"/>
          <p:nvPr/>
        </p:nvSpPr>
        <p:spPr>
          <a:xfrm>
            <a:off x="3200400" y="6132823"/>
            <a:ext cx="762000" cy="215444"/>
          </a:xfrm>
          <a:prstGeom prst="rect">
            <a:avLst/>
          </a:prstGeom>
          <a:solidFill>
            <a:schemeClr val="bg1"/>
          </a:solidFill>
        </p:spPr>
        <p:txBody>
          <a:bodyPr wrap="square" rtlCol="0">
            <a:spAutoFit/>
          </a:bodyPr>
          <a:lstStyle/>
          <a:p>
            <a:pPr algn="ctr"/>
            <a:r>
              <a:rPr lang="en-US" sz="800" b="1" dirty="0" smtClean="0"/>
              <a:t> REFERRED</a:t>
            </a:r>
            <a:endParaRPr lang="en-US" sz="800" b="1" dirty="0"/>
          </a:p>
        </p:txBody>
      </p:sp>
      <p:sp>
        <p:nvSpPr>
          <p:cNvPr id="13" name="TextBox 12"/>
          <p:cNvSpPr txBox="1"/>
          <p:nvPr/>
        </p:nvSpPr>
        <p:spPr>
          <a:xfrm>
            <a:off x="3886200" y="6139893"/>
            <a:ext cx="762000" cy="215444"/>
          </a:xfrm>
          <a:prstGeom prst="rect">
            <a:avLst/>
          </a:prstGeom>
          <a:solidFill>
            <a:schemeClr val="bg1"/>
          </a:solidFill>
        </p:spPr>
        <p:txBody>
          <a:bodyPr wrap="square" rtlCol="0">
            <a:spAutoFit/>
          </a:bodyPr>
          <a:lstStyle/>
          <a:p>
            <a:pPr algn="ctr"/>
            <a:r>
              <a:rPr lang="en-US" sz="800" b="1" dirty="0" smtClean="0"/>
              <a:t>   EMS</a:t>
            </a:r>
            <a:endParaRPr lang="en-US" sz="800" b="1" dirty="0"/>
          </a:p>
        </p:txBody>
      </p:sp>
      <p:sp>
        <p:nvSpPr>
          <p:cNvPr id="14" name="TextBox 13"/>
          <p:cNvSpPr txBox="1"/>
          <p:nvPr/>
        </p:nvSpPr>
        <p:spPr>
          <a:xfrm>
            <a:off x="4735398" y="6144805"/>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15" name="TextBox 14"/>
          <p:cNvSpPr txBox="1"/>
          <p:nvPr/>
        </p:nvSpPr>
        <p:spPr>
          <a:xfrm>
            <a:off x="5562600" y="6144805"/>
            <a:ext cx="762000" cy="215444"/>
          </a:xfrm>
          <a:prstGeom prst="rect">
            <a:avLst/>
          </a:prstGeom>
          <a:solidFill>
            <a:schemeClr val="bg1"/>
          </a:solidFill>
        </p:spPr>
        <p:txBody>
          <a:bodyPr wrap="square" rtlCol="0">
            <a:spAutoFit/>
          </a:bodyPr>
          <a:lstStyle/>
          <a:p>
            <a:pPr algn="ctr"/>
            <a:r>
              <a:rPr lang="en-US" sz="800" b="1" dirty="0" smtClean="0"/>
              <a:t> REFERRED</a:t>
            </a:r>
            <a:endParaRPr lang="en-US" sz="800" b="1" dirty="0"/>
          </a:p>
        </p:txBody>
      </p:sp>
      <p:sp>
        <p:nvSpPr>
          <p:cNvPr id="16" name="TextBox 15"/>
          <p:cNvSpPr txBox="1"/>
          <p:nvPr/>
        </p:nvSpPr>
        <p:spPr>
          <a:xfrm>
            <a:off x="6248400" y="6151875"/>
            <a:ext cx="762000" cy="215444"/>
          </a:xfrm>
          <a:prstGeom prst="rect">
            <a:avLst/>
          </a:prstGeom>
          <a:solidFill>
            <a:schemeClr val="bg1"/>
          </a:solidFill>
        </p:spPr>
        <p:txBody>
          <a:bodyPr wrap="square" rtlCol="0">
            <a:spAutoFit/>
          </a:bodyPr>
          <a:lstStyle/>
          <a:p>
            <a:pPr algn="ctr"/>
            <a:r>
              <a:rPr lang="en-US" sz="800" b="1" dirty="0" smtClean="0"/>
              <a:t> EMS</a:t>
            </a:r>
            <a:endParaRPr lang="en-US" sz="800" b="1" dirty="0"/>
          </a:p>
        </p:txBody>
      </p:sp>
    </p:spTree>
    <p:extLst>
      <p:ext uri="{BB962C8B-B14F-4D97-AF65-F5344CB8AC3E}">
        <p14:creationId xmlns:p14="http://schemas.microsoft.com/office/powerpoint/2010/main" val="133590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13" r="89765" b="3415"/>
          <a:stretch/>
        </p:blipFill>
        <p:spPr bwMode="auto">
          <a:xfrm>
            <a:off x="4548326" y="1659467"/>
            <a:ext cx="473476" cy="394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531" b="5184"/>
          <a:stretch/>
        </p:blipFill>
        <p:spPr bwMode="auto">
          <a:xfrm>
            <a:off x="4989304" y="1722827"/>
            <a:ext cx="1897602" cy="387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26" t="13213" r="2811" b="3415"/>
          <a:stretch/>
        </p:blipFill>
        <p:spPr bwMode="auto">
          <a:xfrm>
            <a:off x="2671438" y="1659467"/>
            <a:ext cx="2181688" cy="394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198" b="5184"/>
          <a:stretch/>
        </p:blipFill>
        <p:spPr bwMode="auto">
          <a:xfrm>
            <a:off x="0" y="1722827"/>
            <a:ext cx="2338526" cy="387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00" t="13213" r="51405" b="3415"/>
          <a:stretch/>
        </p:blipFill>
        <p:spPr bwMode="auto">
          <a:xfrm>
            <a:off x="7193555" y="1659467"/>
            <a:ext cx="1780659" cy="394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871926" y="4250267"/>
            <a:ext cx="419100" cy="246221"/>
          </a:xfrm>
          <a:prstGeom prst="rect">
            <a:avLst/>
          </a:prstGeom>
          <a:noFill/>
        </p:spPr>
        <p:txBody>
          <a:bodyPr wrap="square" rtlCol="0" anchor="ctr">
            <a:spAutoFit/>
          </a:bodyPr>
          <a:lstStyle/>
          <a:p>
            <a:r>
              <a:rPr lang="en-US" sz="1000" dirty="0" smtClean="0"/>
              <a:t>80</a:t>
            </a:r>
            <a:endParaRPr lang="en-US" sz="1000" dirty="0"/>
          </a:p>
        </p:txBody>
      </p:sp>
      <p:sp>
        <p:nvSpPr>
          <p:cNvPr id="22" name="TextBox 21"/>
          <p:cNvSpPr txBox="1"/>
          <p:nvPr/>
        </p:nvSpPr>
        <p:spPr>
          <a:xfrm>
            <a:off x="3405326" y="3775446"/>
            <a:ext cx="419100" cy="246221"/>
          </a:xfrm>
          <a:prstGeom prst="rect">
            <a:avLst/>
          </a:prstGeom>
          <a:noFill/>
        </p:spPr>
        <p:txBody>
          <a:bodyPr wrap="square" rtlCol="0" anchor="ctr">
            <a:spAutoFit/>
          </a:bodyPr>
          <a:lstStyle/>
          <a:p>
            <a:r>
              <a:rPr lang="en-US" sz="1000" dirty="0" smtClean="0"/>
              <a:t>123</a:t>
            </a:r>
            <a:endParaRPr lang="en-US" sz="1000" dirty="0"/>
          </a:p>
        </p:txBody>
      </p:sp>
      <p:sp>
        <p:nvSpPr>
          <p:cNvPr id="23" name="TextBox 22"/>
          <p:cNvSpPr txBox="1"/>
          <p:nvPr/>
        </p:nvSpPr>
        <p:spPr>
          <a:xfrm>
            <a:off x="4014926" y="4156446"/>
            <a:ext cx="419100" cy="246221"/>
          </a:xfrm>
          <a:prstGeom prst="rect">
            <a:avLst/>
          </a:prstGeom>
          <a:noFill/>
        </p:spPr>
        <p:txBody>
          <a:bodyPr wrap="square" rtlCol="0" anchor="ctr">
            <a:spAutoFit/>
          </a:bodyPr>
          <a:lstStyle/>
          <a:p>
            <a:r>
              <a:rPr lang="en-US" sz="1000" dirty="0" smtClean="0"/>
              <a:t>89</a:t>
            </a:r>
            <a:endParaRPr lang="en-US" sz="1000" dirty="0"/>
          </a:p>
        </p:txBody>
      </p:sp>
      <p:sp>
        <p:nvSpPr>
          <p:cNvPr id="24" name="TextBox 23"/>
          <p:cNvSpPr txBox="1"/>
          <p:nvPr/>
        </p:nvSpPr>
        <p:spPr>
          <a:xfrm>
            <a:off x="7361438" y="4651410"/>
            <a:ext cx="419100" cy="246221"/>
          </a:xfrm>
          <a:prstGeom prst="rect">
            <a:avLst/>
          </a:prstGeom>
          <a:noFill/>
        </p:spPr>
        <p:txBody>
          <a:bodyPr wrap="square" rtlCol="0" anchor="ctr">
            <a:spAutoFit/>
          </a:bodyPr>
          <a:lstStyle/>
          <a:p>
            <a:r>
              <a:rPr lang="en-US" sz="1000" dirty="0" smtClean="0"/>
              <a:t>46</a:t>
            </a:r>
            <a:endParaRPr lang="en-US" sz="1000" dirty="0"/>
          </a:p>
        </p:txBody>
      </p:sp>
      <p:sp>
        <p:nvSpPr>
          <p:cNvPr id="25" name="TextBox 24"/>
          <p:cNvSpPr txBox="1"/>
          <p:nvPr/>
        </p:nvSpPr>
        <p:spPr>
          <a:xfrm>
            <a:off x="7901126" y="4287828"/>
            <a:ext cx="419100" cy="246221"/>
          </a:xfrm>
          <a:prstGeom prst="rect">
            <a:avLst/>
          </a:prstGeom>
          <a:noFill/>
        </p:spPr>
        <p:txBody>
          <a:bodyPr wrap="square" rtlCol="0" anchor="ctr">
            <a:spAutoFit/>
          </a:bodyPr>
          <a:lstStyle/>
          <a:p>
            <a:pPr algn="ctr"/>
            <a:r>
              <a:rPr lang="en-US" sz="1000" dirty="0" smtClean="0"/>
              <a:t>74</a:t>
            </a:r>
            <a:endParaRPr lang="en-US" sz="1000" dirty="0"/>
          </a:p>
        </p:txBody>
      </p:sp>
      <p:sp>
        <p:nvSpPr>
          <p:cNvPr id="26" name="TextBox 25"/>
          <p:cNvSpPr txBox="1"/>
          <p:nvPr/>
        </p:nvSpPr>
        <p:spPr>
          <a:xfrm>
            <a:off x="8472626" y="4440228"/>
            <a:ext cx="419100" cy="246221"/>
          </a:xfrm>
          <a:prstGeom prst="rect">
            <a:avLst/>
          </a:prstGeom>
          <a:noFill/>
        </p:spPr>
        <p:txBody>
          <a:bodyPr wrap="square" rtlCol="0" anchor="ctr">
            <a:spAutoFit/>
          </a:bodyPr>
          <a:lstStyle/>
          <a:p>
            <a:pPr algn="ctr"/>
            <a:r>
              <a:rPr lang="en-US" sz="1000" dirty="0" smtClean="0"/>
              <a:t>89</a:t>
            </a:r>
            <a:endParaRPr lang="en-US" sz="1000" dirty="0"/>
          </a:p>
        </p:txBody>
      </p:sp>
      <p:sp>
        <p:nvSpPr>
          <p:cNvPr id="27" name="TextBox 26"/>
          <p:cNvSpPr txBox="1"/>
          <p:nvPr/>
        </p:nvSpPr>
        <p:spPr>
          <a:xfrm>
            <a:off x="5119826" y="4537446"/>
            <a:ext cx="419100" cy="246221"/>
          </a:xfrm>
          <a:prstGeom prst="rect">
            <a:avLst/>
          </a:prstGeom>
          <a:noFill/>
        </p:spPr>
        <p:txBody>
          <a:bodyPr wrap="square" rtlCol="0" anchor="ctr">
            <a:spAutoFit/>
          </a:bodyPr>
          <a:lstStyle/>
          <a:p>
            <a:pPr algn="ctr"/>
            <a:r>
              <a:rPr lang="en-US" sz="1000" dirty="0"/>
              <a:t>5</a:t>
            </a:r>
            <a:r>
              <a:rPr lang="en-US" sz="1000" dirty="0" smtClean="0"/>
              <a:t>4</a:t>
            </a:r>
            <a:endParaRPr lang="en-US" sz="1000" dirty="0"/>
          </a:p>
        </p:txBody>
      </p:sp>
      <p:sp>
        <p:nvSpPr>
          <p:cNvPr id="28" name="TextBox 27"/>
          <p:cNvSpPr txBox="1"/>
          <p:nvPr/>
        </p:nvSpPr>
        <p:spPr>
          <a:xfrm>
            <a:off x="5691326" y="4724400"/>
            <a:ext cx="419100" cy="246221"/>
          </a:xfrm>
          <a:prstGeom prst="rect">
            <a:avLst/>
          </a:prstGeom>
          <a:noFill/>
        </p:spPr>
        <p:txBody>
          <a:bodyPr wrap="square" rtlCol="0" anchor="ctr">
            <a:spAutoFit/>
          </a:bodyPr>
          <a:lstStyle/>
          <a:p>
            <a:pPr algn="ctr"/>
            <a:r>
              <a:rPr lang="en-US" sz="1000" dirty="0" smtClean="0"/>
              <a:t>30</a:t>
            </a:r>
            <a:endParaRPr lang="en-US" sz="1000" dirty="0"/>
          </a:p>
        </p:txBody>
      </p:sp>
      <p:sp>
        <p:nvSpPr>
          <p:cNvPr id="29" name="TextBox 28"/>
          <p:cNvSpPr txBox="1"/>
          <p:nvPr/>
        </p:nvSpPr>
        <p:spPr>
          <a:xfrm>
            <a:off x="6262826" y="4783667"/>
            <a:ext cx="419100" cy="246221"/>
          </a:xfrm>
          <a:prstGeom prst="rect">
            <a:avLst/>
          </a:prstGeom>
          <a:noFill/>
        </p:spPr>
        <p:txBody>
          <a:bodyPr wrap="square" rtlCol="0" anchor="ctr">
            <a:spAutoFit/>
          </a:bodyPr>
          <a:lstStyle/>
          <a:p>
            <a:pPr algn="ctr"/>
            <a:r>
              <a:rPr lang="en-US" sz="1000" dirty="0" smtClean="0"/>
              <a:t>32</a:t>
            </a:r>
            <a:endParaRPr lang="en-US" sz="1000" dirty="0"/>
          </a:p>
        </p:txBody>
      </p:sp>
      <p:sp>
        <p:nvSpPr>
          <p:cNvPr id="30" name="TextBox 29"/>
          <p:cNvSpPr txBox="1"/>
          <p:nvPr/>
        </p:nvSpPr>
        <p:spPr>
          <a:xfrm>
            <a:off x="647700" y="4156446"/>
            <a:ext cx="419100" cy="246221"/>
          </a:xfrm>
          <a:prstGeom prst="rect">
            <a:avLst/>
          </a:prstGeom>
          <a:noFill/>
        </p:spPr>
        <p:txBody>
          <a:bodyPr wrap="square" rtlCol="0" anchor="ctr">
            <a:spAutoFit/>
          </a:bodyPr>
          <a:lstStyle/>
          <a:p>
            <a:pPr algn="ctr"/>
            <a:r>
              <a:rPr lang="en-US" sz="1000" dirty="0" smtClean="0"/>
              <a:t>92</a:t>
            </a:r>
            <a:endParaRPr lang="en-US" sz="1000" dirty="0"/>
          </a:p>
        </p:txBody>
      </p:sp>
      <p:pic>
        <p:nvPicPr>
          <p:cNvPr id="3074" name="Picture 2" descr="Image result for pci, balloon"/>
          <p:cNvPicPr>
            <a:picLocks noChangeAspect="1" noChangeArrowheads="1"/>
          </p:cNvPicPr>
          <p:nvPr/>
        </p:nvPicPr>
        <p:blipFill rotWithShape="1">
          <a:blip r:embed="rId4">
            <a:extLst>
              <a:ext uri="{28A0092B-C50C-407E-A947-70E740481C1C}">
                <a14:useLocalDpi xmlns:a14="http://schemas.microsoft.com/office/drawing/2010/main" val="0"/>
              </a:ext>
            </a:extLst>
          </a:blip>
          <a:srcRect t="1" b="6303"/>
          <a:stretch/>
        </p:blipFill>
        <p:spPr bwMode="auto">
          <a:xfrm>
            <a:off x="1614256" y="5698067"/>
            <a:ext cx="1433744" cy="100753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5550" y="5784225"/>
            <a:ext cx="1392473" cy="83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itle 1"/>
          <p:cNvSpPr txBox="1">
            <a:spLocks/>
          </p:cNvSpPr>
          <p:nvPr/>
        </p:nvSpPr>
        <p:spPr>
          <a:xfrm>
            <a:off x="76200" y="-152400"/>
            <a:ext cx="8991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t>Sub-Cohorts of STEMI Patients: </a:t>
            </a:r>
            <a:r>
              <a:rPr lang="en-US" sz="3000" b="1" dirty="0" smtClean="0">
                <a:solidFill>
                  <a:srgbClr val="C00000"/>
                </a:solidFill>
              </a:rPr>
              <a:t>Door </a:t>
            </a:r>
            <a:r>
              <a:rPr lang="en-US" sz="3000" b="1" dirty="0" smtClean="0"/>
              <a:t>vs </a:t>
            </a:r>
            <a:r>
              <a:rPr lang="en-US" sz="3000" b="1" dirty="0" smtClean="0">
                <a:solidFill>
                  <a:srgbClr val="C00000"/>
                </a:solidFill>
              </a:rPr>
              <a:t>Diagnosis</a:t>
            </a:r>
            <a:endParaRPr lang="en-US" sz="3000" b="1" dirty="0">
              <a:solidFill>
                <a:srgbClr val="C00000"/>
              </a:solidFill>
            </a:endParaRPr>
          </a:p>
        </p:txBody>
      </p:sp>
      <p:sp>
        <p:nvSpPr>
          <p:cNvPr id="36" name="Rectangle 35"/>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TextBox 31"/>
          <p:cNvSpPr txBox="1"/>
          <p:nvPr/>
        </p:nvSpPr>
        <p:spPr>
          <a:xfrm>
            <a:off x="357326" y="5486400"/>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34" name="TextBox 33"/>
          <p:cNvSpPr txBox="1"/>
          <p:nvPr/>
        </p:nvSpPr>
        <p:spPr>
          <a:xfrm>
            <a:off x="1761241" y="5486400"/>
            <a:ext cx="448559" cy="215444"/>
          </a:xfrm>
          <a:prstGeom prst="rect">
            <a:avLst/>
          </a:prstGeom>
          <a:solidFill>
            <a:schemeClr val="bg1"/>
          </a:solidFill>
        </p:spPr>
        <p:txBody>
          <a:bodyPr wrap="square" rtlCol="0">
            <a:spAutoFit/>
          </a:bodyPr>
          <a:lstStyle/>
          <a:p>
            <a:pPr algn="ctr"/>
            <a:r>
              <a:rPr lang="en-US" sz="800" b="1" dirty="0" smtClean="0"/>
              <a:t> EMS</a:t>
            </a:r>
            <a:endParaRPr lang="en-US" sz="800" b="1" dirty="0"/>
          </a:p>
        </p:txBody>
      </p:sp>
      <p:sp>
        <p:nvSpPr>
          <p:cNvPr id="33" name="TextBox 32"/>
          <p:cNvSpPr txBox="1"/>
          <p:nvPr/>
        </p:nvSpPr>
        <p:spPr>
          <a:xfrm>
            <a:off x="1119326" y="5486400"/>
            <a:ext cx="635863" cy="215444"/>
          </a:xfrm>
          <a:prstGeom prst="rect">
            <a:avLst/>
          </a:prstGeom>
          <a:solidFill>
            <a:schemeClr val="bg1"/>
          </a:solidFill>
        </p:spPr>
        <p:txBody>
          <a:bodyPr wrap="square" rtlCol="0">
            <a:spAutoFit/>
          </a:bodyPr>
          <a:lstStyle/>
          <a:p>
            <a:pPr algn="ctr"/>
            <a:r>
              <a:rPr lang="en-US" sz="800" b="1" dirty="0" smtClean="0"/>
              <a:t>REFERRED</a:t>
            </a:r>
            <a:endParaRPr lang="en-US" sz="800" b="1" dirty="0"/>
          </a:p>
        </p:txBody>
      </p:sp>
      <p:sp>
        <p:nvSpPr>
          <p:cNvPr id="40" name="TextBox 39"/>
          <p:cNvSpPr txBox="1"/>
          <p:nvPr/>
        </p:nvSpPr>
        <p:spPr>
          <a:xfrm>
            <a:off x="2567126" y="5486400"/>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41" name="TextBox 40"/>
          <p:cNvSpPr txBox="1"/>
          <p:nvPr/>
        </p:nvSpPr>
        <p:spPr>
          <a:xfrm>
            <a:off x="3938726" y="5486400"/>
            <a:ext cx="448559" cy="215444"/>
          </a:xfrm>
          <a:prstGeom prst="rect">
            <a:avLst/>
          </a:prstGeom>
          <a:solidFill>
            <a:schemeClr val="bg1"/>
          </a:solidFill>
        </p:spPr>
        <p:txBody>
          <a:bodyPr wrap="square" rtlCol="0">
            <a:spAutoFit/>
          </a:bodyPr>
          <a:lstStyle/>
          <a:p>
            <a:pPr algn="ctr"/>
            <a:r>
              <a:rPr lang="en-US" sz="800" b="1" dirty="0" smtClean="0"/>
              <a:t> EMS</a:t>
            </a:r>
            <a:endParaRPr lang="en-US" sz="800" b="1" dirty="0"/>
          </a:p>
        </p:txBody>
      </p:sp>
      <p:sp>
        <p:nvSpPr>
          <p:cNvPr id="42" name="TextBox 41"/>
          <p:cNvSpPr txBox="1"/>
          <p:nvPr/>
        </p:nvSpPr>
        <p:spPr>
          <a:xfrm>
            <a:off x="3329126" y="5486400"/>
            <a:ext cx="635863" cy="215444"/>
          </a:xfrm>
          <a:prstGeom prst="rect">
            <a:avLst/>
          </a:prstGeom>
          <a:solidFill>
            <a:schemeClr val="bg1"/>
          </a:solidFill>
        </p:spPr>
        <p:txBody>
          <a:bodyPr wrap="square" rtlCol="0">
            <a:spAutoFit/>
          </a:bodyPr>
          <a:lstStyle/>
          <a:p>
            <a:pPr algn="ctr"/>
            <a:r>
              <a:rPr lang="en-US" sz="800" b="1" dirty="0" smtClean="0"/>
              <a:t>REFERRED</a:t>
            </a:r>
            <a:endParaRPr lang="en-US" sz="800" b="1" dirty="0"/>
          </a:p>
        </p:txBody>
      </p:sp>
      <p:sp>
        <p:nvSpPr>
          <p:cNvPr id="43" name="TextBox 42"/>
          <p:cNvSpPr txBox="1"/>
          <p:nvPr/>
        </p:nvSpPr>
        <p:spPr>
          <a:xfrm>
            <a:off x="4876800" y="5486400"/>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44" name="TextBox 43"/>
          <p:cNvSpPr txBox="1"/>
          <p:nvPr/>
        </p:nvSpPr>
        <p:spPr>
          <a:xfrm>
            <a:off x="6248400" y="5486400"/>
            <a:ext cx="448559" cy="215444"/>
          </a:xfrm>
          <a:prstGeom prst="rect">
            <a:avLst/>
          </a:prstGeom>
          <a:solidFill>
            <a:schemeClr val="bg1"/>
          </a:solidFill>
        </p:spPr>
        <p:txBody>
          <a:bodyPr wrap="square" rtlCol="0">
            <a:spAutoFit/>
          </a:bodyPr>
          <a:lstStyle/>
          <a:p>
            <a:pPr algn="ctr"/>
            <a:r>
              <a:rPr lang="en-US" sz="800" b="1" dirty="0" smtClean="0"/>
              <a:t> EMS</a:t>
            </a:r>
            <a:endParaRPr lang="en-US" sz="800" b="1" dirty="0"/>
          </a:p>
        </p:txBody>
      </p:sp>
      <p:sp>
        <p:nvSpPr>
          <p:cNvPr id="45" name="TextBox 44"/>
          <p:cNvSpPr txBox="1"/>
          <p:nvPr/>
        </p:nvSpPr>
        <p:spPr>
          <a:xfrm>
            <a:off x="5638800" y="5486400"/>
            <a:ext cx="635863" cy="215444"/>
          </a:xfrm>
          <a:prstGeom prst="rect">
            <a:avLst/>
          </a:prstGeom>
          <a:solidFill>
            <a:schemeClr val="bg1"/>
          </a:solidFill>
        </p:spPr>
        <p:txBody>
          <a:bodyPr wrap="square" rtlCol="0">
            <a:spAutoFit/>
          </a:bodyPr>
          <a:lstStyle/>
          <a:p>
            <a:pPr algn="ctr"/>
            <a:r>
              <a:rPr lang="en-US" sz="800" b="1" dirty="0" smtClean="0"/>
              <a:t>REFERRED</a:t>
            </a:r>
            <a:endParaRPr lang="en-US" sz="800" b="1" dirty="0"/>
          </a:p>
        </p:txBody>
      </p:sp>
      <p:sp>
        <p:nvSpPr>
          <p:cNvPr id="46" name="TextBox 45"/>
          <p:cNvSpPr txBox="1"/>
          <p:nvPr/>
        </p:nvSpPr>
        <p:spPr>
          <a:xfrm>
            <a:off x="7069214" y="5486400"/>
            <a:ext cx="838200" cy="215444"/>
          </a:xfrm>
          <a:prstGeom prst="rect">
            <a:avLst/>
          </a:prstGeom>
          <a:solidFill>
            <a:schemeClr val="bg1"/>
          </a:solidFill>
        </p:spPr>
        <p:txBody>
          <a:bodyPr wrap="square" rtlCol="0">
            <a:spAutoFit/>
          </a:bodyPr>
          <a:lstStyle/>
          <a:p>
            <a:r>
              <a:rPr lang="en-US" sz="800" b="1" dirty="0" smtClean="0"/>
              <a:t>ED DIAGNOSED</a:t>
            </a:r>
            <a:endParaRPr lang="en-US" sz="800" b="1" dirty="0"/>
          </a:p>
        </p:txBody>
      </p:sp>
      <p:sp>
        <p:nvSpPr>
          <p:cNvPr id="47" name="TextBox 46"/>
          <p:cNvSpPr txBox="1"/>
          <p:nvPr/>
        </p:nvSpPr>
        <p:spPr>
          <a:xfrm>
            <a:off x="8440814" y="5486400"/>
            <a:ext cx="448559" cy="215444"/>
          </a:xfrm>
          <a:prstGeom prst="rect">
            <a:avLst/>
          </a:prstGeom>
          <a:solidFill>
            <a:schemeClr val="bg1"/>
          </a:solidFill>
        </p:spPr>
        <p:txBody>
          <a:bodyPr wrap="square" rtlCol="0">
            <a:spAutoFit/>
          </a:bodyPr>
          <a:lstStyle/>
          <a:p>
            <a:pPr algn="ctr"/>
            <a:r>
              <a:rPr lang="en-US" sz="800" b="1" dirty="0" smtClean="0"/>
              <a:t> EMS</a:t>
            </a:r>
            <a:endParaRPr lang="en-US" sz="800" b="1" dirty="0"/>
          </a:p>
        </p:txBody>
      </p:sp>
      <p:sp>
        <p:nvSpPr>
          <p:cNvPr id="48" name="TextBox 47"/>
          <p:cNvSpPr txBox="1"/>
          <p:nvPr/>
        </p:nvSpPr>
        <p:spPr>
          <a:xfrm>
            <a:off x="7831214" y="5486400"/>
            <a:ext cx="635863" cy="215444"/>
          </a:xfrm>
          <a:prstGeom prst="rect">
            <a:avLst/>
          </a:prstGeom>
          <a:solidFill>
            <a:schemeClr val="bg1"/>
          </a:solidFill>
        </p:spPr>
        <p:txBody>
          <a:bodyPr wrap="square" rtlCol="0">
            <a:spAutoFit/>
          </a:bodyPr>
          <a:lstStyle/>
          <a:p>
            <a:pPr algn="ctr"/>
            <a:r>
              <a:rPr lang="en-US" sz="800" b="1" dirty="0" smtClean="0"/>
              <a:t>REFERRED</a:t>
            </a:r>
            <a:endParaRPr lang="en-US" sz="800" b="1" dirty="0"/>
          </a:p>
        </p:txBody>
      </p:sp>
      <p:sp>
        <p:nvSpPr>
          <p:cNvPr id="2" name="TextBox 1"/>
          <p:cNvSpPr txBox="1"/>
          <p:nvPr/>
        </p:nvSpPr>
        <p:spPr>
          <a:xfrm>
            <a:off x="152400" y="1600200"/>
            <a:ext cx="228600" cy="307777"/>
          </a:xfrm>
          <a:prstGeom prst="rect">
            <a:avLst/>
          </a:prstGeom>
          <a:noFill/>
        </p:spPr>
        <p:txBody>
          <a:bodyPr wrap="square" rtlCol="0">
            <a:spAutoFit/>
          </a:bodyPr>
          <a:lstStyle/>
          <a:p>
            <a:pPr algn="ctr"/>
            <a:r>
              <a:rPr lang="en-US" sz="1400" dirty="0" smtClean="0"/>
              <a:t>A</a:t>
            </a:r>
            <a:endParaRPr lang="en-US" sz="1400" dirty="0"/>
          </a:p>
        </p:txBody>
      </p:sp>
      <p:sp>
        <p:nvSpPr>
          <p:cNvPr id="49" name="TextBox 48"/>
          <p:cNvSpPr txBox="1"/>
          <p:nvPr/>
        </p:nvSpPr>
        <p:spPr>
          <a:xfrm>
            <a:off x="4648200" y="1600200"/>
            <a:ext cx="228600" cy="307777"/>
          </a:xfrm>
          <a:prstGeom prst="rect">
            <a:avLst/>
          </a:prstGeom>
          <a:noFill/>
        </p:spPr>
        <p:txBody>
          <a:bodyPr wrap="square" rtlCol="0">
            <a:spAutoFit/>
          </a:bodyPr>
          <a:lstStyle/>
          <a:p>
            <a:pPr algn="ctr"/>
            <a:r>
              <a:rPr lang="en-US" sz="1400" dirty="0"/>
              <a:t>B</a:t>
            </a:r>
          </a:p>
        </p:txBody>
      </p:sp>
      <p:sp>
        <p:nvSpPr>
          <p:cNvPr id="50" name="TextBox 49"/>
          <p:cNvSpPr txBox="1"/>
          <p:nvPr/>
        </p:nvSpPr>
        <p:spPr>
          <a:xfrm>
            <a:off x="4989304" y="1643390"/>
            <a:ext cx="1897602" cy="261610"/>
          </a:xfrm>
          <a:prstGeom prst="rect">
            <a:avLst/>
          </a:prstGeom>
          <a:solidFill>
            <a:schemeClr val="bg1"/>
          </a:solidFill>
        </p:spPr>
        <p:txBody>
          <a:bodyPr wrap="square" rtlCol="0">
            <a:spAutoFit/>
          </a:bodyPr>
          <a:lstStyle/>
          <a:p>
            <a:pPr algn="ctr"/>
            <a:r>
              <a:rPr lang="en-US" sz="1100" b="1" dirty="0" smtClean="0"/>
              <a:t>Door to Cath Lab Arrival Time</a:t>
            </a:r>
          </a:p>
        </p:txBody>
      </p:sp>
      <p:sp>
        <p:nvSpPr>
          <p:cNvPr id="51" name="TextBox 50"/>
          <p:cNvSpPr txBox="1"/>
          <p:nvPr/>
        </p:nvSpPr>
        <p:spPr>
          <a:xfrm>
            <a:off x="509726" y="1643390"/>
            <a:ext cx="1828800" cy="261610"/>
          </a:xfrm>
          <a:prstGeom prst="rect">
            <a:avLst/>
          </a:prstGeom>
          <a:solidFill>
            <a:schemeClr val="bg1"/>
          </a:solidFill>
        </p:spPr>
        <p:txBody>
          <a:bodyPr wrap="square" rtlCol="0">
            <a:spAutoFit/>
          </a:bodyPr>
          <a:lstStyle/>
          <a:p>
            <a:pPr algn="ctr"/>
            <a:r>
              <a:rPr lang="en-US" sz="1100" b="1" dirty="0" smtClean="0"/>
              <a:t>Door to Balloon Time</a:t>
            </a:r>
          </a:p>
        </p:txBody>
      </p:sp>
      <p:sp>
        <p:nvSpPr>
          <p:cNvPr id="52" name="TextBox 51"/>
          <p:cNvSpPr txBox="1"/>
          <p:nvPr/>
        </p:nvSpPr>
        <p:spPr>
          <a:xfrm>
            <a:off x="2643326" y="1643390"/>
            <a:ext cx="1905000" cy="261610"/>
          </a:xfrm>
          <a:prstGeom prst="rect">
            <a:avLst/>
          </a:prstGeom>
          <a:solidFill>
            <a:schemeClr val="bg1"/>
          </a:solidFill>
        </p:spPr>
        <p:txBody>
          <a:bodyPr wrap="square" rtlCol="0">
            <a:spAutoFit/>
          </a:bodyPr>
          <a:lstStyle/>
          <a:p>
            <a:pPr algn="ctr"/>
            <a:r>
              <a:rPr lang="en-US" sz="1100" b="1" dirty="0" smtClean="0"/>
              <a:t>Diagnosis to Balloon Time</a:t>
            </a:r>
          </a:p>
        </p:txBody>
      </p:sp>
      <p:sp>
        <p:nvSpPr>
          <p:cNvPr id="53" name="TextBox 52"/>
          <p:cNvSpPr txBox="1"/>
          <p:nvPr/>
        </p:nvSpPr>
        <p:spPr>
          <a:xfrm>
            <a:off x="6986726" y="1643390"/>
            <a:ext cx="2209800" cy="261610"/>
          </a:xfrm>
          <a:prstGeom prst="rect">
            <a:avLst/>
          </a:prstGeom>
          <a:solidFill>
            <a:schemeClr val="bg1"/>
          </a:solidFill>
        </p:spPr>
        <p:txBody>
          <a:bodyPr wrap="square" rtlCol="0">
            <a:spAutoFit/>
          </a:bodyPr>
          <a:lstStyle/>
          <a:p>
            <a:pPr algn="ctr"/>
            <a:r>
              <a:rPr lang="en-US" sz="1100" b="1" dirty="0" smtClean="0"/>
              <a:t>Diagnosis to Cath Lab Arrival Time</a:t>
            </a:r>
          </a:p>
        </p:txBody>
      </p:sp>
      <p:sp>
        <p:nvSpPr>
          <p:cNvPr id="54" name="TextBox 53"/>
          <p:cNvSpPr txBox="1"/>
          <p:nvPr/>
        </p:nvSpPr>
        <p:spPr>
          <a:xfrm>
            <a:off x="1219200" y="4572000"/>
            <a:ext cx="419100" cy="246221"/>
          </a:xfrm>
          <a:prstGeom prst="rect">
            <a:avLst/>
          </a:prstGeom>
          <a:noFill/>
        </p:spPr>
        <p:txBody>
          <a:bodyPr wrap="square" rtlCol="0" anchor="b">
            <a:spAutoFit/>
          </a:bodyPr>
          <a:lstStyle/>
          <a:p>
            <a:pPr algn="ctr"/>
            <a:r>
              <a:rPr lang="en-US" sz="1000" dirty="0" smtClean="0"/>
              <a:t>48</a:t>
            </a:r>
            <a:endParaRPr lang="en-US" sz="1000" dirty="0"/>
          </a:p>
        </p:txBody>
      </p:sp>
      <p:sp>
        <p:nvSpPr>
          <p:cNvPr id="55" name="TextBox 54"/>
          <p:cNvSpPr txBox="1"/>
          <p:nvPr/>
        </p:nvSpPr>
        <p:spPr>
          <a:xfrm>
            <a:off x="1790700" y="4419600"/>
            <a:ext cx="419100" cy="246221"/>
          </a:xfrm>
          <a:prstGeom prst="rect">
            <a:avLst/>
          </a:prstGeom>
          <a:noFill/>
        </p:spPr>
        <p:txBody>
          <a:bodyPr wrap="square" rtlCol="0" anchor="ctr">
            <a:spAutoFit/>
          </a:bodyPr>
          <a:lstStyle/>
          <a:p>
            <a:pPr algn="ctr"/>
            <a:r>
              <a:rPr lang="en-US" sz="1000" dirty="0" smtClean="0"/>
              <a:t>64</a:t>
            </a:r>
            <a:endParaRPr lang="en-US" sz="1000" dirty="0"/>
          </a:p>
        </p:txBody>
      </p:sp>
    </p:spTree>
    <p:extLst>
      <p:ext uri="{BB962C8B-B14F-4D97-AF65-F5344CB8AC3E}">
        <p14:creationId xmlns:p14="http://schemas.microsoft.com/office/powerpoint/2010/main" val="192308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152400"/>
            <a:ext cx="8991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C00000"/>
                </a:solidFill>
              </a:rPr>
              <a:t>Sub-Intervals</a:t>
            </a:r>
            <a:r>
              <a:rPr lang="en-US" sz="3000" b="1" dirty="0" smtClean="0"/>
              <a:t> of Care for STEMI: By </a:t>
            </a:r>
            <a:r>
              <a:rPr lang="en-US" sz="3000" b="1" dirty="0" smtClean="0">
                <a:solidFill>
                  <a:srgbClr val="C00000"/>
                </a:solidFill>
              </a:rPr>
              <a:t>Sub-Cohort</a:t>
            </a:r>
            <a:endParaRPr lang="en-US" sz="3000" b="1" dirty="0">
              <a:solidFill>
                <a:srgbClr val="C00000"/>
              </a:solidFill>
            </a:endParaRPr>
          </a:p>
        </p:txBody>
      </p:sp>
      <p:sp>
        <p:nvSpPr>
          <p:cNvPr id="6" name="Rectangle 5"/>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7158" r="64243" b="2533"/>
          <a:stretch/>
        </p:blipFill>
        <p:spPr bwMode="auto">
          <a:xfrm>
            <a:off x="1219200" y="1447800"/>
            <a:ext cx="1976642" cy="483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4" t="17158" r="36521" b="2533"/>
          <a:stretch/>
        </p:blipFill>
        <p:spPr bwMode="auto">
          <a:xfrm>
            <a:off x="3945466" y="1447800"/>
            <a:ext cx="1540934" cy="483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65" t="17158" r="8188" b="2533"/>
          <a:stretch/>
        </p:blipFill>
        <p:spPr bwMode="auto">
          <a:xfrm>
            <a:off x="6172200" y="1447800"/>
            <a:ext cx="1600200" cy="483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219200" y="1399401"/>
            <a:ext cx="2362200" cy="276999"/>
          </a:xfrm>
          <a:prstGeom prst="rect">
            <a:avLst/>
          </a:prstGeom>
          <a:solidFill>
            <a:schemeClr val="bg1"/>
          </a:solidFill>
        </p:spPr>
        <p:txBody>
          <a:bodyPr wrap="square" rtlCol="0">
            <a:spAutoFit/>
          </a:bodyPr>
          <a:lstStyle/>
          <a:p>
            <a:pPr algn="ctr"/>
            <a:r>
              <a:rPr lang="en-US" sz="1200" b="1" dirty="0" smtClean="0"/>
              <a:t>Diagnosis to Cath Lab Activation</a:t>
            </a:r>
          </a:p>
        </p:txBody>
      </p:sp>
      <p:sp>
        <p:nvSpPr>
          <p:cNvPr id="14" name="TextBox 13"/>
          <p:cNvSpPr txBox="1"/>
          <p:nvPr/>
        </p:nvSpPr>
        <p:spPr>
          <a:xfrm>
            <a:off x="3505200" y="1399401"/>
            <a:ext cx="2362200" cy="276999"/>
          </a:xfrm>
          <a:prstGeom prst="rect">
            <a:avLst/>
          </a:prstGeom>
          <a:solidFill>
            <a:schemeClr val="bg1"/>
          </a:solidFill>
        </p:spPr>
        <p:txBody>
          <a:bodyPr wrap="square" rtlCol="0">
            <a:spAutoFit/>
          </a:bodyPr>
          <a:lstStyle/>
          <a:p>
            <a:pPr algn="ctr"/>
            <a:r>
              <a:rPr lang="en-US" sz="1200" b="1" dirty="0" smtClean="0"/>
              <a:t>Cath Lab Activation to Lab Arrival</a:t>
            </a:r>
          </a:p>
        </p:txBody>
      </p:sp>
      <p:sp>
        <p:nvSpPr>
          <p:cNvPr id="15" name="TextBox 14"/>
          <p:cNvSpPr txBox="1"/>
          <p:nvPr/>
        </p:nvSpPr>
        <p:spPr>
          <a:xfrm>
            <a:off x="5791200" y="1399401"/>
            <a:ext cx="2362200" cy="276999"/>
          </a:xfrm>
          <a:prstGeom prst="rect">
            <a:avLst/>
          </a:prstGeom>
          <a:solidFill>
            <a:schemeClr val="bg1"/>
          </a:solidFill>
        </p:spPr>
        <p:txBody>
          <a:bodyPr wrap="square" rtlCol="0">
            <a:spAutoFit/>
          </a:bodyPr>
          <a:lstStyle/>
          <a:p>
            <a:pPr algn="ctr"/>
            <a:r>
              <a:rPr lang="en-US" sz="1200" b="1" dirty="0" smtClean="0"/>
              <a:t>Cath Lab Arrival to Balloon Time</a:t>
            </a:r>
          </a:p>
        </p:txBody>
      </p:sp>
      <p:sp>
        <p:nvSpPr>
          <p:cNvPr id="12" name="TextBox 11"/>
          <p:cNvSpPr txBox="1"/>
          <p:nvPr/>
        </p:nvSpPr>
        <p:spPr>
          <a:xfrm>
            <a:off x="1524000" y="6103070"/>
            <a:ext cx="1371600" cy="307777"/>
          </a:xfrm>
          <a:prstGeom prst="rect">
            <a:avLst/>
          </a:prstGeom>
          <a:solidFill>
            <a:schemeClr val="bg1"/>
          </a:solidFill>
        </p:spPr>
        <p:txBody>
          <a:bodyPr wrap="square" rtlCol="0">
            <a:spAutoFit/>
          </a:bodyPr>
          <a:lstStyle/>
          <a:p>
            <a:r>
              <a:rPr lang="en-US" sz="700" b="1" dirty="0" smtClean="0"/>
              <a:t> ED DIAGNOSED   REFERRED</a:t>
            </a:r>
            <a:endParaRPr lang="en-US" sz="700" b="1" dirty="0"/>
          </a:p>
          <a:p>
            <a:endParaRPr lang="en-US" sz="700" b="1" dirty="0"/>
          </a:p>
        </p:txBody>
      </p:sp>
      <p:sp>
        <p:nvSpPr>
          <p:cNvPr id="17" name="TextBox 16"/>
          <p:cNvSpPr txBox="1"/>
          <p:nvPr/>
        </p:nvSpPr>
        <p:spPr>
          <a:xfrm>
            <a:off x="2667000" y="6103070"/>
            <a:ext cx="457200" cy="200055"/>
          </a:xfrm>
          <a:prstGeom prst="rect">
            <a:avLst/>
          </a:prstGeom>
          <a:solidFill>
            <a:schemeClr val="bg1"/>
          </a:solidFill>
        </p:spPr>
        <p:txBody>
          <a:bodyPr wrap="square" rtlCol="0">
            <a:spAutoFit/>
          </a:bodyPr>
          <a:lstStyle/>
          <a:p>
            <a:r>
              <a:rPr lang="en-US" sz="700" b="1" dirty="0" smtClean="0"/>
              <a:t>   EMS</a:t>
            </a:r>
            <a:endParaRPr lang="en-US" sz="700" b="1" dirty="0"/>
          </a:p>
        </p:txBody>
      </p:sp>
      <p:sp>
        <p:nvSpPr>
          <p:cNvPr id="18" name="TextBox 17"/>
          <p:cNvSpPr txBox="1"/>
          <p:nvPr/>
        </p:nvSpPr>
        <p:spPr>
          <a:xfrm>
            <a:off x="3810000" y="6096000"/>
            <a:ext cx="1371600" cy="307777"/>
          </a:xfrm>
          <a:prstGeom prst="rect">
            <a:avLst/>
          </a:prstGeom>
          <a:solidFill>
            <a:schemeClr val="bg1"/>
          </a:solidFill>
        </p:spPr>
        <p:txBody>
          <a:bodyPr wrap="square" rtlCol="0">
            <a:spAutoFit/>
          </a:bodyPr>
          <a:lstStyle/>
          <a:p>
            <a:r>
              <a:rPr lang="en-US" sz="700" b="1" dirty="0" smtClean="0"/>
              <a:t>  ED DIAGNOSED   REFERRED</a:t>
            </a:r>
            <a:endParaRPr lang="en-US" sz="700" b="1" dirty="0"/>
          </a:p>
          <a:p>
            <a:endParaRPr lang="en-US" sz="700" b="1" dirty="0"/>
          </a:p>
        </p:txBody>
      </p:sp>
      <p:sp>
        <p:nvSpPr>
          <p:cNvPr id="19" name="TextBox 18"/>
          <p:cNvSpPr txBox="1"/>
          <p:nvPr/>
        </p:nvSpPr>
        <p:spPr>
          <a:xfrm>
            <a:off x="4953000" y="6096000"/>
            <a:ext cx="457200" cy="200055"/>
          </a:xfrm>
          <a:prstGeom prst="rect">
            <a:avLst/>
          </a:prstGeom>
          <a:solidFill>
            <a:schemeClr val="bg1"/>
          </a:solidFill>
        </p:spPr>
        <p:txBody>
          <a:bodyPr wrap="square" rtlCol="0">
            <a:spAutoFit/>
          </a:bodyPr>
          <a:lstStyle/>
          <a:p>
            <a:r>
              <a:rPr lang="en-US" sz="700" b="1" dirty="0" smtClean="0"/>
              <a:t>   EMS</a:t>
            </a:r>
            <a:endParaRPr lang="en-US" sz="700" b="1" dirty="0"/>
          </a:p>
        </p:txBody>
      </p:sp>
      <p:sp>
        <p:nvSpPr>
          <p:cNvPr id="20" name="TextBox 19"/>
          <p:cNvSpPr txBox="1"/>
          <p:nvPr/>
        </p:nvSpPr>
        <p:spPr>
          <a:xfrm>
            <a:off x="6019800" y="6096000"/>
            <a:ext cx="1371600" cy="307777"/>
          </a:xfrm>
          <a:prstGeom prst="rect">
            <a:avLst/>
          </a:prstGeom>
          <a:solidFill>
            <a:schemeClr val="bg1"/>
          </a:solidFill>
        </p:spPr>
        <p:txBody>
          <a:bodyPr wrap="square" rtlCol="0">
            <a:spAutoFit/>
          </a:bodyPr>
          <a:lstStyle/>
          <a:p>
            <a:r>
              <a:rPr lang="en-US" sz="700" b="1" dirty="0"/>
              <a:t> </a:t>
            </a:r>
            <a:r>
              <a:rPr lang="en-US" sz="700" b="1" dirty="0" smtClean="0"/>
              <a:t>  ED DIAGNOSED   REFERRED</a:t>
            </a:r>
            <a:endParaRPr lang="en-US" sz="700" b="1" dirty="0"/>
          </a:p>
          <a:p>
            <a:endParaRPr lang="en-US" sz="700" b="1" dirty="0"/>
          </a:p>
        </p:txBody>
      </p:sp>
      <p:sp>
        <p:nvSpPr>
          <p:cNvPr id="21" name="TextBox 20"/>
          <p:cNvSpPr txBox="1"/>
          <p:nvPr/>
        </p:nvSpPr>
        <p:spPr>
          <a:xfrm>
            <a:off x="7239000" y="6096000"/>
            <a:ext cx="457200" cy="200055"/>
          </a:xfrm>
          <a:prstGeom prst="rect">
            <a:avLst/>
          </a:prstGeom>
          <a:solidFill>
            <a:schemeClr val="bg1"/>
          </a:solidFill>
        </p:spPr>
        <p:txBody>
          <a:bodyPr wrap="square" rtlCol="0">
            <a:spAutoFit/>
          </a:bodyPr>
          <a:lstStyle/>
          <a:p>
            <a:r>
              <a:rPr lang="en-US" sz="700" b="1" dirty="0" smtClean="0"/>
              <a:t>   EMS</a:t>
            </a:r>
            <a:endParaRPr lang="en-US" sz="700" b="1" dirty="0"/>
          </a:p>
        </p:txBody>
      </p:sp>
      <p:sp>
        <p:nvSpPr>
          <p:cNvPr id="22" name="TextBox 21"/>
          <p:cNvSpPr txBox="1"/>
          <p:nvPr/>
        </p:nvSpPr>
        <p:spPr>
          <a:xfrm>
            <a:off x="1219200" y="1699346"/>
            <a:ext cx="228600" cy="307777"/>
          </a:xfrm>
          <a:prstGeom prst="rect">
            <a:avLst/>
          </a:prstGeom>
          <a:noFill/>
        </p:spPr>
        <p:txBody>
          <a:bodyPr wrap="square" rtlCol="0">
            <a:spAutoFit/>
          </a:bodyPr>
          <a:lstStyle/>
          <a:p>
            <a:pPr algn="ctr"/>
            <a:r>
              <a:rPr lang="en-US" sz="1400" dirty="0" smtClean="0"/>
              <a:t>A</a:t>
            </a:r>
            <a:endParaRPr lang="en-US" sz="1400" dirty="0"/>
          </a:p>
        </p:txBody>
      </p:sp>
      <p:sp>
        <p:nvSpPr>
          <p:cNvPr id="23" name="TextBox 22"/>
          <p:cNvSpPr txBox="1"/>
          <p:nvPr/>
        </p:nvSpPr>
        <p:spPr>
          <a:xfrm>
            <a:off x="3657600" y="1699346"/>
            <a:ext cx="228600" cy="307777"/>
          </a:xfrm>
          <a:prstGeom prst="rect">
            <a:avLst/>
          </a:prstGeom>
          <a:noFill/>
        </p:spPr>
        <p:txBody>
          <a:bodyPr wrap="square" rtlCol="0">
            <a:spAutoFit/>
          </a:bodyPr>
          <a:lstStyle/>
          <a:p>
            <a:pPr algn="ctr"/>
            <a:r>
              <a:rPr lang="en-US" sz="1400" dirty="0"/>
              <a:t>B</a:t>
            </a:r>
          </a:p>
        </p:txBody>
      </p:sp>
      <p:sp>
        <p:nvSpPr>
          <p:cNvPr id="24" name="TextBox 23"/>
          <p:cNvSpPr txBox="1"/>
          <p:nvPr/>
        </p:nvSpPr>
        <p:spPr>
          <a:xfrm>
            <a:off x="5943600" y="1699346"/>
            <a:ext cx="228600" cy="307777"/>
          </a:xfrm>
          <a:prstGeom prst="rect">
            <a:avLst/>
          </a:prstGeom>
          <a:noFill/>
        </p:spPr>
        <p:txBody>
          <a:bodyPr wrap="square" rtlCol="0">
            <a:spAutoFit/>
          </a:bodyPr>
          <a:lstStyle/>
          <a:p>
            <a:pPr algn="ctr"/>
            <a:r>
              <a:rPr lang="en-US" sz="1400" dirty="0" smtClean="0"/>
              <a:t>C</a:t>
            </a:r>
            <a:endParaRPr lang="en-US" sz="1400" dirty="0"/>
          </a:p>
        </p:txBody>
      </p:sp>
    </p:spTree>
    <p:extLst>
      <p:ext uri="{BB962C8B-B14F-4D97-AF65-F5344CB8AC3E}">
        <p14:creationId xmlns:p14="http://schemas.microsoft.com/office/powerpoint/2010/main" val="3374247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onlinelibrary.wiley.com/store/10.1111/(ISSN)1553-2712/asset/olbannerleft.jpg?v=1&amp;s=9d7975279d4b267cf24fb3ccf4a4682cc75d4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70025"/>
            <a:ext cx="541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p:cNvSpPr txBox="1"/>
          <p:nvPr/>
        </p:nvSpPr>
        <p:spPr>
          <a:xfrm>
            <a:off x="533400" y="3900488"/>
            <a:ext cx="8382000" cy="2492375"/>
          </a:xfrm>
          <a:prstGeom prst="rect">
            <a:avLst/>
          </a:prstGeom>
          <a:noFill/>
        </p:spPr>
        <p:txBody>
          <a:bodyPr>
            <a:spAutoFit/>
          </a:bodyPr>
          <a:lstStyle/>
          <a:p>
            <a:pPr>
              <a:defRPr/>
            </a:pPr>
            <a:r>
              <a:rPr lang="en-US" sz="2400" dirty="0">
                <a:cs typeface="Arial" panose="020B0604020202020204" pitchFamily="34" charset="0"/>
              </a:rPr>
              <a:t>62 Emergency Departments</a:t>
            </a:r>
          </a:p>
          <a:p>
            <a:pPr>
              <a:defRPr/>
            </a:pPr>
            <a:endParaRPr lang="en-US" sz="2600" dirty="0">
              <a:cs typeface="Arial" panose="020B0604020202020204" pitchFamily="34" charset="0"/>
            </a:endParaRPr>
          </a:p>
          <a:p>
            <a:pPr marL="457200" indent="-457200">
              <a:buFont typeface="Arial" panose="020B0604020202020204" pitchFamily="34" charset="0"/>
              <a:buChar char="•"/>
              <a:defRPr/>
            </a:pPr>
            <a:r>
              <a:rPr lang="en-US" sz="2600" dirty="0">
                <a:cs typeface="Arial" panose="020B0604020202020204" pitchFamily="34" charset="0"/>
              </a:rPr>
              <a:t>15% do not have formal STEMI screening</a:t>
            </a:r>
          </a:p>
          <a:p>
            <a:pPr marL="457200" indent="-457200">
              <a:buFont typeface="Arial" panose="020B0604020202020204" pitchFamily="34" charset="0"/>
              <a:buChar char="•"/>
              <a:defRPr/>
            </a:pPr>
            <a:endParaRPr lang="en-US" sz="500" dirty="0">
              <a:cs typeface="Arial" panose="020B0604020202020204" pitchFamily="34" charset="0"/>
            </a:endParaRPr>
          </a:p>
          <a:p>
            <a:pPr marL="457200" indent="-457200">
              <a:buFont typeface="Arial" panose="020B0604020202020204" pitchFamily="34" charset="0"/>
              <a:buChar char="•"/>
              <a:defRPr/>
            </a:pPr>
            <a:r>
              <a:rPr lang="en-US" sz="2600" dirty="0">
                <a:cs typeface="Arial" panose="020B0604020202020204" pitchFamily="34" charset="0"/>
              </a:rPr>
              <a:t>14% use “chest pain” as the </a:t>
            </a:r>
            <a:r>
              <a:rPr lang="en-US" sz="2600" u="sng" dirty="0">
                <a:cs typeface="Arial" panose="020B0604020202020204" pitchFamily="34" charset="0"/>
              </a:rPr>
              <a:t>sole</a:t>
            </a:r>
            <a:r>
              <a:rPr lang="en-US" sz="2600" dirty="0">
                <a:cs typeface="Arial" panose="020B0604020202020204" pitchFamily="34" charset="0"/>
              </a:rPr>
              <a:t> criteria</a:t>
            </a:r>
          </a:p>
          <a:p>
            <a:pPr marL="457200" indent="-457200">
              <a:buFont typeface="Arial" panose="020B0604020202020204" pitchFamily="34" charset="0"/>
              <a:buChar char="•"/>
              <a:defRPr/>
            </a:pPr>
            <a:endParaRPr lang="en-US" dirty="0">
              <a:cs typeface="Arial" panose="020B0604020202020204" pitchFamily="34" charset="0"/>
            </a:endParaRPr>
          </a:p>
          <a:p>
            <a:pPr>
              <a:defRPr/>
            </a:pPr>
            <a:r>
              <a:rPr lang="en-US" sz="2000" dirty="0">
                <a:cs typeface="Arial" panose="020B0604020202020204" pitchFamily="34" charset="0"/>
              </a:rPr>
              <a:t>           </a:t>
            </a:r>
            <a:r>
              <a:rPr lang="en-US" sz="2600" b="1" dirty="0">
                <a:cs typeface="Arial" panose="020B0604020202020204" pitchFamily="34" charset="0"/>
              </a:rPr>
              <a:t>Suggests nearly </a:t>
            </a:r>
            <a:r>
              <a:rPr lang="en-US" sz="2600" b="1" dirty="0">
                <a:solidFill>
                  <a:srgbClr val="C00000"/>
                </a:solidFill>
                <a:cs typeface="Arial" panose="020B0604020202020204" pitchFamily="34" charset="0"/>
              </a:rPr>
              <a:t>30% </a:t>
            </a:r>
            <a:r>
              <a:rPr lang="en-US" sz="2600" b="1" dirty="0">
                <a:cs typeface="Arial" panose="020B0604020202020204" pitchFamily="34" charset="0"/>
              </a:rPr>
              <a:t>have inadequate screening</a:t>
            </a:r>
          </a:p>
        </p:txBody>
      </p:sp>
      <p:pic>
        <p:nvPicPr>
          <p:cNvPr id="7174" name="Picture 9" descr="The Emergency Department Operations Study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3748088"/>
            <a:ext cx="37274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8674230-5823-40A7-83A1-C3151C301C34}"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
        <p:nvSpPr>
          <p:cNvPr id="7176" name="TextBox 10"/>
          <p:cNvSpPr txBox="1">
            <a:spLocks noChangeArrowheads="1"/>
          </p:cNvSpPr>
          <p:nvPr/>
        </p:nvSpPr>
        <p:spPr bwMode="auto">
          <a:xfrm>
            <a:off x="304800" y="2459038"/>
            <a:ext cx="8763000" cy="1062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n-US" sz="1800" b="1" dirty="0" smtClean="0">
                <a:latin typeface="Arial" charset="0"/>
              </a:rPr>
              <a:t> Acute Coronary Syndrome Screening and Diagnostic Practice Variation</a:t>
            </a:r>
          </a:p>
          <a:p>
            <a:pPr>
              <a:spcBef>
                <a:spcPct val="0"/>
              </a:spcBef>
              <a:buFontTx/>
              <a:buNone/>
              <a:defRPr/>
            </a:pPr>
            <a:endParaRPr lang="en-US" altLang="en-US" sz="500" b="1" dirty="0" smtClean="0">
              <a:latin typeface="Arial" charset="0"/>
            </a:endParaRPr>
          </a:p>
          <a:p>
            <a:pPr>
              <a:spcBef>
                <a:spcPct val="0"/>
              </a:spcBef>
              <a:buFontTx/>
              <a:buNone/>
              <a:defRPr/>
            </a:pPr>
            <a:r>
              <a:rPr lang="en-US" altLang="en-US" sz="1250" b="1" dirty="0" smtClean="0">
                <a:latin typeface="Arial" charset="0"/>
              </a:rPr>
              <a:t> Maame </a:t>
            </a:r>
            <a:r>
              <a:rPr lang="en-US" altLang="en-US" sz="1250" b="1" dirty="0" err="1" smtClean="0">
                <a:latin typeface="Arial" charset="0"/>
              </a:rPr>
              <a:t>Yaa</a:t>
            </a:r>
            <a:r>
              <a:rPr lang="en-US" altLang="en-US" sz="1250" b="1" dirty="0" smtClean="0">
                <a:latin typeface="Arial" charset="0"/>
              </a:rPr>
              <a:t> A. B. Yiadom MD MPH</a:t>
            </a:r>
            <a:r>
              <a:rPr lang="en-US" altLang="en-US" sz="1250" dirty="0" smtClean="0">
                <a:latin typeface="Arial" charset="0"/>
              </a:rPr>
              <a:t>, </a:t>
            </a:r>
            <a:r>
              <a:rPr lang="en-US" altLang="en-US" sz="1250" dirty="0" err="1" smtClean="0">
                <a:latin typeface="Arial" charset="0"/>
              </a:rPr>
              <a:t>Xiulei</a:t>
            </a:r>
            <a:r>
              <a:rPr lang="en-US" altLang="en-US" sz="1250" dirty="0" smtClean="0">
                <a:latin typeface="Arial" charset="0"/>
              </a:rPr>
              <a:t> Liu MSc, Conor M. McWade MPH, Dandan Liu PhD, </a:t>
            </a:r>
            <a:r>
              <a:rPr lang="en-US" altLang="en-US" sz="1250" b="1" dirty="0" smtClean="0">
                <a:latin typeface="Arial" charset="0"/>
              </a:rPr>
              <a:t>Alan B. Storrow, MD</a:t>
            </a:r>
          </a:p>
          <a:p>
            <a:pPr>
              <a:spcBef>
                <a:spcPct val="0"/>
              </a:spcBef>
              <a:buFontTx/>
              <a:buNone/>
              <a:defRPr/>
            </a:pPr>
            <a:r>
              <a:rPr lang="en-US" altLang="en-US" sz="1250" dirty="0" smtClean="0">
                <a:latin typeface="Arial" charset="0"/>
              </a:rPr>
              <a:t> The ED Operations Study Group</a:t>
            </a:r>
          </a:p>
          <a:p>
            <a:pPr>
              <a:spcBef>
                <a:spcPct val="0"/>
              </a:spcBef>
              <a:buFontTx/>
              <a:buNone/>
              <a:defRPr/>
            </a:pPr>
            <a:r>
              <a:rPr lang="en-US" altLang="en-US" sz="300" dirty="0" smtClean="0">
                <a:latin typeface="Arial" charset="0"/>
              </a:rPr>
              <a:t> </a:t>
            </a:r>
          </a:p>
          <a:p>
            <a:pPr>
              <a:spcBef>
                <a:spcPct val="0"/>
              </a:spcBef>
              <a:buFontTx/>
              <a:buNone/>
              <a:defRPr/>
            </a:pPr>
            <a:r>
              <a:rPr lang="en-US" altLang="en-US" sz="1250" dirty="0" smtClean="0">
                <a:latin typeface="Arial" charset="0"/>
              </a:rPr>
              <a:t> March 2017</a:t>
            </a:r>
          </a:p>
        </p:txBody>
      </p:sp>
      <p:sp>
        <p:nvSpPr>
          <p:cNvPr id="8" name="TextBox 7"/>
          <p:cNvSpPr txBox="1"/>
          <p:nvPr/>
        </p:nvSpPr>
        <p:spPr>
          <a:xfrm>
            <a:off x="800100" y="180201"/>
            <a:ext cx="7543800" cy="553998"/>
          </a:xfrm>
          <a:prstGeom prst="rect">
            <a:avLst/>
          </a:prstGeom>
          <a:noFill/>
        </p:spPr>
        <p:txBody>
          <a:bodyPr wrap="square" rtlCol="0">
            <a:spAutoFit/>
          </a:bodyPr>
          <a:lstStyle/>
          <a:p>
            <a:pPr algn="ctr"/>
            <a:r>
              <a:rPr lang="en-US" sz="3000" b="1" dirty="0" smtClean="0"/>
              <a:t>National Practice Epidemiology</a:t>
            </a:r>
            <a:endParaRPr lang="en-US" sz="3000" b="1" dirty="0"/>
          </a:p>
        </p:txBody>
      </p:sp>
    </p:spTree>
    <p:extLst>
      <p:ext uri="{BB962C8B-B14F-4D97-AF65-F5344CB8AC3E}">
        <p14:creationId xmlns:p14="http://schemas.microsoft.com/office/powerpoint/2010/main" val="73048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5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250"/>
                                        <p:tgtEl>
                                          <p:spTgt spid="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198438" y="1752600"/>
            <a:ext cx="8716962" cy="549275"/>
            <a:chOff x="198438" y="1524000"/>
            <a:chExt cx="8716962" cy="549275"/>
          </a:xfrm>
        </p:grpSpPr>
        <p:pic>
          <p:nvPicPr>
            <p:cNvPr id="8205" name="Picture 3"/>
            <p:cNvPicPr>
              <a:picLocks noChangeAspect="1" noChangeArrowheads="1"/>
            </p:cNvPicPr>
            <p:nvPr/>
          </p:nvPicPr>
          <p:blipFill>
            <a:blip r:embed="rId3">
              <a:extLst>
                <a:ext uri="{28A0092B-C50C-407E-A947-70E740481C1C}">
                  <a14:useLocalDpi xmlns:a14="http://schemas.microsoft.com/office/drawing/2010/main" val="0"/>
                </a:ext>
              </a:extLst>
            </a:blip>
            <a:srcRect t="14761" b="28215"/>
            <a:stretch>
              <a:fillRect/>
            </a:stretch>
          </p:blipFill>
          <p:spPr bwMode="auto">
            <a:xfrm>
              <a:off x="198438" y="1524000"/>
              <a:ext cx="8716962"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98438" y="2017713"/>
              <a:ext cx="7650162" cy="396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195" name="Picture 2"/>
          <p:cNvPicPr>
            <a:picLocks noChangeAspect="1" noChangeArrowheads="1"/>
          </p:cNvPicPr>
          <p:nvPr/>
        </p:nvPicPr>
        <p:blipFill>
          <a:blip r:embed="rId4">
            <a:extLst>
              <a:ext uri="{28A0092B-C50C-407E-A947-70E740481C1C}">
                <a14:useLocalDpi xmlns:a14="http://schemas.microsoft.com/office/drawing/2010/main" val="0"/>
              </a:ext>
            </a:extLst>
          </a:blip>
          <a:srcRect b="73361"/>
          <a:stretch>
            <a:fillRect/>
          </a:stretch>
        </p:blipFill>
        <p:spPr bwMode="auto">
          <a:xfrm>
            <a:off x="76200" y="2244725"/>
            <a:ext cx="6934200" cy="118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1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1CD1D69-4970-499E-82CF-578427744811}" type="slidenum">
              <a:rPr lang="en-US" altLang="en-US" sz="1200" smtClean="0">
                <a:solidFill>
                  <a:srgbClr val="898989"/>
                </a:solidFill>
              </a:rPr>
              <a:pPr>
                <a:spcBef>
                  <a:spcPct val="0"/>
                </a:spcBef>
                <a:buFontTx/>
                <a:buNone/>
              </a:pPr>
              <a:t>3</a:t>
            </a:fld>
            <a:endParaRPr lang="en-US" altLang="en-US" sz="1200" smtClean="0">
              <a:solidFill>
                <a:srgbClr val="898989"/>
              </a:solidFill>
            </a:endParaRPr>
          </a:p>
        </p:txBody>
      </p:sp>
      <p:sp>
        <p:nvSpPr>
          <p:cNvPr id="8199" name="TextBox 2"/>
          <p:cNvSpPr txBox="1">
            <a:spLocks noChangeArrowheads="1"/>
          </p:cNvSpPr>
          <p:nvPr/>
        </p:nvSpPr>
        <p:spPr bwMode="auto">
          <a:xfrm>
            <a:off x="76200" y="2871788"/>
            <a:ext cx="9067800"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b="1">
                <a:latin typeface="Arial" charset="0"/>
              </a:rPr>
              <a:t>Maame Yaa A. B. Yiadom MD MPH</a:t>
            </a:r>
            <a:r>
              <a:rPr lang="en-US" altLang="en-US" sz="1200">
                <a:latin typeface="Arial" charset="0"/>
              </a:rPr>
              <a:t>, Christopher W. Baugh MD MBA, Conor M. McWade MPH, Xulei Lu MSc, Kyoung Jun Song MD, Brian Patterson MD MPH, Cathy Jenkins MSc, Mary Tanski MD MBA, Gilberto Salazar MD, Thomas J. Wang MD, </a:t>
            </a:r>
          </a:p>
          <a:p>
            <a:pPr>
              <a:spcBef>
                <a:spcPct val="0"/>
              </a:spcBef>
              <a:buFontTx/>
              <a:buNone/>
            </a:pPr>
            <a:r>
              <a:rPr lang="en-US" altLang="en-US" sz="1200" u="sng">
                <a:latin typeface="Arial" charset="0"/>
              </a:rPr>
              <a:t>Robert S. Dittus MD MPH</a:t>
            </a:r>
            <a:r>
              <a:rPr lang="en-US" altLang="en-US" sz="1200">
                <a:latin typeface="Arial" charset="0"/>
              </a:rPr>
              <a:t>, Dandan Liu PhD, </a:t>
            </a:r>
            <a:r>
              <a:rPr lang="en-US" altLang="en-US" sz="1200" b="1">
                <a:latin typeface="Arial" charset="0"/>
              </a:rPr>
              <a:t>Alan B. Storrow MD</a:t>
            </a:r>
          </a:p>
          <a:p>
            <a:pPr>
              <a:spcBef>
                <a:spcPct val="0"/>
              </a:spcBef>
              <a:buFontTx/>
              <a:buNone/>
            </a:pPr>
            <a:endParaRPr lang="en-US" altLang="en-US" sz="200">
              <a:latin typeface="Arial" charset="0"/>
            </a:endParaRPr>
          </a:p>
          <a:p>
            <a:pPr>
              <a:spcBef>
                <a:spcPct val="0"/>
              </a:spcBef>
              <a:buFontTx/>
              <a:buNone/>
            </a:pPr>
            <a:r>
              <a:rPr lang="en-US" altLang="en-US" sz="1200">
                <a:latin typeface="Arial" charset="0"/>
              </a:rPr>
              <a:t>March 2017</a:t>
            </a:r>
          </a:p>
        </p:txBody>
      </p:sp>
      <p:pic>
        <p:nvPicPr>
          <p:cNvPr id="820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424238"/>
            <a:ext cx="61722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
          <p:cNvSpPr>
            <a:spLocks noChangeArrowheads="1"/>
          </p:cNvSpPr>
          <p:nvPr/>
        </p:nvSpPr>
        <p:spPr bwMode="auto">
          <a:xfrm>
            <a:off x="1066800" y="966788"/>
            <a:ext cx="74517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t>Variable Emergency Department (ED) STEMI Screening</a:t>
            </a:r>
          </a:p>
          <a:p>
            <a:pPr algn="ctr" eaLnBrk="1" hangingPunct="1">
              <a:spcBef>
                <a:spcPct val="0"/>
              </a:spcBef>
              <a:buFontTx/>
              <a:buNone/>
            </a:pPr>
            <a:r>
              <a:rPr lang="en-US" altLang="en-US" sz="2600" b="1"/>
              <a:t>Performance</a:t>
            </a:r>
            <a:r>
              <a:rPr lang="en-US" altLang="en-US" sz="2600"/>
              <a:t> </a:t>
            </a:r>
            <a:r>
              <a:rPr lang="en-US" altLang="en-US" sz="2400"/>
              <a:t>and </a:t>
            </a:r>
            <a:r>
              <a:rPr lang="en-US" altLang="en-US" sz="2600" b="1"/>
              <a:t>Patient Impact?</a:t>
            </a:r>
          </a:p>
        </p:txBody>
      </p:sp>
      <p:pic>
        <p:nvPicPr>
          <p:cNvPr id="8202" name="Picture 14" descr="Logo of jaha"/>
          <p:cNvPicPr>
            <a:picLocks noChangeAspect="1" noChangeArrowheads="1"/>
          </p:cNvPicPr>
          <p:nvPr/>
        </p:nvPicPr>
        <p:blipFill>
          <a:blip r:embed="rId6">
            <a:extLst>
              <a:ext uri="{28A0092B-C50C-407E-A947-70E740481C1C}">
                <a14:useLocalDpi xmlns:a14="http://schemas.microsoft.com/office/drawing/2010/main" val="0"/>
              </a:ext>
            </a:extLst>
          </a:blip>
          <a:srcRect l="3459" t="15627" r="27702" b="46667"/>
          <a:stretch>
            <a:fillRect/>
          </a:stretch>
        </p:blipFill>
        <p:spPr bwMode="auto">
          <a:xfrm>
            <a:off x="2438400" y="1803400"/>
            <a:ext cx="42052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2"/>
          <p:cNvSpPr txBox="1">
            <a:spLocks noChangeArrowheads="1"/>
          </p:cNvSpPr>
          <p:nvPr/>
        </p:nvSpPr>
        <p:spPr bwMode="auto">
          <a:xfrm>
            <a:off x="2133600" y="2390775"/>
            <a:ext cx="451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pic>
        <p:nvPicPr>
          <p:cNvPr id="820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01813"/>
            <a:ext cx="6716713" cy="40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00100" y="180201"/>
            <a:ext cx="7543800" cy="553998"/>
          </a:xfrm>
          <a:prstGeom prst="rect">
            <a:avLst/>
          </a:prstGeom>
          <a:noFill/>
        </p:spPr>
        <p:txBody>
          <a:bodyPr wrap="square" rtlCol="0">
            <a:spAutoFit/>
          </a:bodyPr>
          <a:lstStyle/>
          <a:p>
            <a:pPr algn="ctr"/>
            <a:r>
              <a:rPr lang="en-US" sz="3000" b="1" dirty="0" smtClean="0"/>
              <a:t>STEMI Screening Performance</a:t>
            </a:r>
            <a:endParaRPr lang="en-US" sz="3000" b="1" dirty="0"/>
          </a:p>
        </p:txBody>
      </p:sp>
    </p:spTree>
    <p:extLst>
      <p:ext uri="{BB962C8B-B14F-4D97-AF65-F5344CB8AC3E}">
        <p14:creationId xmlns:p14="http://schemas.microsoft.com/office/powerpoint/2010/main" val="197678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p:cNvGrpSpPr>
            <a:grpSpLocks/>
          </p:cNvGrpSpPr>
          <p:nvPr/>
        </p:nvGrpSpPr>
        <p:grpSpPr bwMode="auto">
          <a:xfrm>
            <a:off x="198438" y="1752600"/>
            <a:ext cx="8716962" cy="549275"/>
            <a:chOff x="198438" y="1524000"/>
            <a:chExt cx="8716962" cy="549275"/>
          </a:xfrm>
        </p:grpSpPr>
        <p:pic>
          <p:nvPicPr>
            <p:cNvPr id="9230" name="Picture 3"/>
            <p:cNvPicPr>
              <a:picLocks noChangeAspect="1" noChangeArrowheads="1"/>
            </p:cNvPicPr>
            <p:nvPr/>
          </p:nvPicPr>
          <p:blipFill>
            <a:blip r:embed="rId3">
              <a:extLst>
                <a:ext uri="{28A0092B-C50C-407E-A947-70E740481C1C}">
                  <a14:useLocalDpi xmlns:a14="http://schemas.microsoft.com/office/drawing/2010/main" val="0"/>
                </a:ext>
              </a:extLst>
            </a:blip>
            <a:srcRect t="14761" b="28215"/>
            <a:stretch>
              <a:fillRect/>
            </a:stretch>
          </p:blipFill>
          <p:spPr bwMode="auto">
            <a:xfrm>
              <a:off x="198438" y="1524000"/>
              <a:ext cx="8716962"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98438" y="2017713"/>
              <a:ext cx="7650162" cy="396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219" name="Picture 2"/>
          <p:cNvPicPr>
            <a:picLocks noChangeAspect="1" noChangeArrowheads="1"/>
          </p:cNvPicPr>
          <p:nvPr/>
        </p:nvPicPr>
        <p:blipFill>
          <a:blip r:embed="rId4">
            <a:extLst>
              <a:ext uri="{28A0092B-C50C-407E-A947-70E740481C1C}">
                <a14:useLocalDpi xmlns:a14="http://schemas.microsoft.com/office/drawing/2010/main" val="0"/>
              </a:ext>
            </a:extLst>
          </a:blip>
          <a:srcRect b="73361"/>
          <a:stretch>
            <a:fillRect/>
          </a:stretch>
        </p:blipFill>
        <p:spPr bwMode="auto">
          <a:xfrm>
            <a:off x="76200" y="2244725"/>
            <a:ext cx="6934200" cy="118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24D5A8C-9DDD-4537-9ED5-76A8FCF9F005}"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sp>
        <p:nvSpPr>
          <p:cNvPr id="9223" name="TextBox 2"/>
          <p:cNvSpPr txBox="1">
            <a:spLocks noChangeArrowheads="1"/>
          </p:cNvSpPr>
          <p:nvPr/>
        </p:nvSpPr>
        <p:spPr bwMode="auto">
          <a:xfrm>
            <a:off x="76200" y="2871788"/>
            <a:ext cx="9067800"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b="1">
                <a:latin typeface="Arial" charset="0"/>
              </a:rPr>
              <a:t>Maame Yaa A. B. Yiadom MD MPH</a:t>
            </a:r>
            <a:r>
              <a:rPr lang="en-US" altLang="en-US" sz="1200">
                <a:latin typeface="Arial" charset="0"/>
              </a:rPr>
              <a:t>, Christopher W. Baugh MD MBA, Conor M. McWade MPH, Xulei Lu MSc, Kyoung Jun Song MD, Brian Patterson MD MPH, Cathy Jenkins MSc, Mary Tanski MD MBA, Gilberto Salazar MD, Thomas J. Wang MD, </a:t>
            </a:r>
          </a:p>
          <a:p>
            <a:pPr>
              <a:spcBef>
                <a:spcPct val="0"/>
              </a:spcBef>
              <a:buFontTx/>
              <a:buNone/>
            </a:pPr>
            <a:r>
              <a:rPr lang="en-US" altLang="en-US" sz="1200" u="sng">
                <a:latin typeface="Arial" charset="0"/>
              </a:rPr>
              <a:t>Robert S. Dittus MD MPH</a:t>
            </a:r>
            <a:r>
              <a:rPr lang="en-US" altLang="en-US" sz="1200">
                <a:latin typeface="Arial" charset="0"/>
              </a:rPr>
              <a:t>, Dandan Liu PhD, </a:t>
            </a:r>
            <a:r>
              <a:rPr lang="en-US" altLang="en-US" sz="1200" b="1">
                <a:latin typeface="Arial" charset="0"/>
              </a:rPr>
              <a:t>Alan B. Storrow MD</a:t>
            </a:r>
          </a:p>
          <a:p>
            <a:pPr>
              <a:spcBef>
                <a:spcPct val="0"/>
              </a:spcBef>
              <a:buFontTx/>
              <a:buNone/>
            </a:pPr>
            <a:endParaRPr lang="en-US" altLang="en-US" sz="200">
              <a:latin typeface="Arial" charset="0"/>
            </a:endParaRPr>
          </a:p>
          <a:p>
            <a:pPr>
              <a:spcBef>
                <a:spcPct val="0"/>
              </a:spcBef>
              <a:buFontTx/>
              <a:buNone/>
            </a:pPr>
            <a:r>
              <a:rPr lang="en-US" altLang="en-US" sz="1200">
                <a:latin typeface="Arial" charset="0"/>
              </a:rPr>
              <a:t>March 2017</a:t>
            </a:r>
          </a:p>
        </p:txBody>
      </p:sp>
      <p:sp>
        <p:nvSpPr>
          <p:cNvPr id="9224" name="Rectangle 1"/>
          <p:cNvSpPr>
            <a:spLocks noChangeArrowheads="1"/>
          </p:cNvSpPr>
          <p:nvPr/>
        </p:nvSpPr>
        <p:spPr bwMode="auto">
          <a:xfrm>
            <a:off x="1066800" y="966788"/>
            <a:ext cx="74517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t>Variable Emergency Department (ED) STEMI Screening</a:t>
            </a:r>
          </a:p>
          <a:p>
            <a:pPr algn="ctr" eaLnBrk="1" hangingPunct="1">
              <a:spcBef>
                <a:spcPct val="0"/>
              </a:spcBef>
              <a:buFontTx/>
              <a:buNone/>
            </a:pPr>
            <a:r>
              <a:rPr lang="en-US" altLang="en-US" sz="2600" b="1"/>
              <a:t>Performance</a:t>
            </a:r>
            <a:r>
              <a:rPr lang="en-US" altLang="en-US" sz="2600"/>
              <a:t> </a:t>
            </a:r>
            <a:r>
              <a:rPr lang="en-US" altLang="en-US" sz="2400"/>
              <a:t>and </a:t>
            </a:r>
            <a:r>
              <a:rPr lang="en-US" altLang="en-US" sz="2600" b="1"/>
              <a:t>Patient Impact?</a:t>
            </a:r>
          </a:p>
        </p:txBody>
      </p:sp>
      <p:pic>
        <p:nvPicPr>
          <p:cNvPr id="9225" name="Picture 14" descr="Logo of jaha"/>
          <p:cNvPicPr>
            <a:picLocks noChangeAspect="1" noChangeArrowheads="1"/>
          </p:cNvPicPr>
          <p:nvPr/>
        </p:nvPicPr>
        <p:blipFill>
          <a:blip r:embed="rId5">
            <a:extLst>
              <a:ext uri="{28A0092B-C50C-407E-A947-70E740481C1C}">
                <a14:useLocalDpi xmlns:a14="http://schemas.microsoft.com/office/drawing/2010/main" val="0"/>
              </a:ext>
            </a:extLst>
          </a:blip>
          <a:srcRect l="3459" t="15627" r="27702" b="46667"/>
          <a:stretch>
            <a:fillRect/>
          </a:stretch>
        </p:blipFill>
        <p:spPr bwMode="auto">
          <a:xfrm>
            <a:off x="2438400" y="1803400"/>
            <a:ext cx="42052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2"/>
          <p:cNvSpPr txBox="1">
            <a:spLocks noChangeArrowheads="1"/>
          </p:cNvSpPr>
          <p:nvPr/>
        </p:nvSpPr>
        <p:spPr bwMode="auto">
          <a:xfrm>
            <a:off x="2133600" y="2438400"/>
            <a:ext cx="451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14" name="TextBox 13"/>
          <p:cNvSpPr txBox="1">
            <a:spLocks noChangeArrowheads="1"/>
          </p:cNvSpPr>
          <p:nvPr/>
        </p:nvSpPr>
        <p:spPr bwMode="auto">
          <a:xfrm>
            <a:off x="677863" y="4003675"/>
            <a:ext cx="7704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600" b="1">
                <a:solidFill>
                  <a:srgbClr val="C00000"/>
                </a:solidFill>
              </a:rPr>
              <a:t>12.8%</a:t>
            </a:r>
            <a:r>
              <a:rPr lang="en-US" altLang="en-US" sz="2600" b="1"/>
              <a:t> (Range 3.4-32.6%) Missed at Screening </a:t>
            </a:r>
          </a:p>
        </p:txBody>
      </p:sp>
      <p:sp>
        <p:nvSpPr>
          <p:cNvPr id="15" name="Content Placeholder 2"/>
          <p:cNvSpPr>
            <a:spLocks noGrp="1"/>
          </p:cNvSpPr>
          <p:nvPr>
            <p:ph idx="1"/>
          </p:nvPr>
        </p:nvSpPr>
        <p:spPr>
          <a:xfrm>
            <a:off x="266700" y="4986338"/>
            <a:ext cx="8610600" cy="1185862"/>
          </a:xfrm>
        </p:spPr>
        <p:txBody>
          <a:bodyPr/>
          <a:lstStyle/>
          <a:p>
            <a:pPr marL="0" indent="0" algn="ctr" eaLnBrk="1" hangingPunct="1">
              <a:buFont typeface="Arial" charset="0"/>
              <a:buNone/>
            </a:pPr>
            <a:r>
              <a:rPr lang="en-US" altLang="en-US" sz="2600" b="1" smtClean="0"/>
              <a:t>Patients missed by initial ED screening experience                                                             </a:t>
            </a:r>
            <a:r>
              <a:rPr lang="en-US" altLang="en-US" sz="2600" b="1" smtClean="0">
                <a:solidFill>
                  <a:srgbClr val="C00000"/>
                </a:solidFill>
              </a:rPr>
              <a:t>14-80 minutes </a:t>
            </a:r>
            <a:r>
              <a:rPr lang="en-US" altLang="en-US" sz="2600" b="1" smtClean="0"/>
              <a:t>of additional myocardial ischemia time*</a:t>
            </a:r>
          </a:p>
        </p:txBody>
      </p:sp>
      <p:pic>
        <p:nvPicPr>
          <p:cNvPr id="92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801813"/>
            <a:ext cx="6716713" cy="40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800100" y="180201"/>
            <a:ext cx="7543800" cy="553998"/>
          </a:xfrm>
          <a:prstGeom prst="rect">
            <a:avLst/>
          </a:prstGeom>
          <a:noFill/>
        </p:spPr>
        <p:txBody>
          <a:bodyPr wrap="square" rtlCol="0">
            <a:spAutoFit/>
          </a:bodyPr>
          <a:lstStyle/>
          <a:p>
            <a:pPr algn="ctr"/>
            <a:r>
              <a:rPr lang="en-US" sz="3000" b="1" dirty="0" smtClean="0"/>
              <a:t>STEMI Screening Performance</a:t>
            </a:r>
            <a:endParaRPr lang="en-US" sz="3000" b="1" dirty="0"/>
          </a:p>
        </p:txBody>
      </p:sp>
    </p:spTree>
    <p:extLst>
      <p:ext uri="{BB962C8B-B14F-4D97-AF65-F5344CB8AC3E}">
        <p14:creationId xmlns:p14="http://schemas.microsoft.com/office/powerpoint/2010/main" val="3342057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24D5A8C-9DDD-4537-9ED5-76A8FCF9F005}"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
        <p:nvSpPr>
          <p:cNvPr id="9224" name="Rectangle 1"/>
          <p:cNvSpPr>
            <a:spLocks noChangeArrowheads="1"/>
          </p:cNvSpPr>
          <p:nvPr/>
        </p:nvSpPr>
        <p:spPr bwMode="auto">
          <a:xfrm>
            <a:off x="1066800" y="966788"/>
            <a:ext cx="74517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smtClean="0"/>
              <a:t>Demographic Differences</a:t>
            </a:r>
            <a:endParaRPr lang="en-US" altLang="en-US" sz="2400" dirty="0"/>
          </a:p>
          <a:p>
            <a:pPr algn="ctr" eaLnBrk="1" hangingPunct="1">
              <a:spcBef>
                <a:spcPct val="0"/>
              </a:spcBef>
              <a:buFontTx/>
              <a:buNone/>
            </a:pPr>
            <a:r>
              <a:rPr lang="en-US" altLang="en-US" sz="2600" b="1" dirty="0" smtClean="0"/>
              <a:t>Timely and Untimely Care</a:t>
            </a:r>
            <a:endParaRPr lang="en-US" altLang="en-US" sz="2600" b="1" dirty="0"/>
          </a:p>
        </p:txBody>
      </p:sp>
      <p:sp>
        <p:nvSpPr>
          <p:cNvPr id="9226" name="TextBox 2"/>
          <p:cNvSpPr txBox="1">
            <a:spLocks noChangeArrowheads="1"/>
          </p:cNvSpPr>
          <p:nvPr/>
        </p:nvSpPr>
        <p:spPr bwMode="auto">
          <a:xfrm>
            <a:off x="2133600" y="2438400"/>
            <a:ext cx="451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l="1282" r="2"/>
          <a:stretch>
            <a:fillRect/>
          </a:stretch>
        </p:blipFill>
        <p:spPr bwMode="auto">
          <a:xfrm>
            <a:off x="457200" y="1828800"/>
            <a:ext cx="5867400" cy="704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81000" y="2590800"/>
            <a:ext cx="86868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Helvetica"/>
                <a:ea typeface="Times New Roman" pitchFamily="18" charset="0"/>
                <a:cs typeface="Times New Roman" pitchFamily="18" charset="0"/>
              </a:rPr>
              <a:t>Outcome Differences Associated With STEMI Diagnostic Delay: Disparities on the Frontlines of STEMI Care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000000"/>
                </a:solidFill>
                <a:effectLst/>
                <a:latin typeface="Helvetica"/>
                <a:ea typeface="Times New Roman" pitchFamily="18" charset="0"/>
                <a:cs typeface="Times New Roman" pitchFamily="18" charset="0"/>
              </a:rPr>
              <a:t>Maame Y Yiadom, Christopher Baugh, Cathy A Jenkins, Mary Tanski, Bryn E. Mumma, Timothy J Vogus, Karen F Miller, Brittney E Jackson, Christoph U Lehmann, Stephen C Dorner, Jennifer L West, Olayemi O Olubowale, Thomas J Wang, Sean P Collins, Robert S Dittus, Gordon R Bernard, Alan B Storrow, Dandan Liu. </a:t>
            </a:r>
            <a:endParaRPr kumimoji="0" lang="en-US" altLang="en-US"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000000"/>
                </a:solidFill>
                <a:effectLst/>
                <a:latin typeface="Helvetica"/>
                <a:ea typeface="Times New Roman" pitchFamily="18" charset="0"/>
                <a:cs typeface="Times New Roman" pitchFamily="18" charset="0"/>
              </a:rPr>
              <a:t>Originally published.</a:t>
            </a:r>
            <a:r>
              <a:rPr kumimoji="0" lang="en-US" altLang="en-US" sz="1200" i="0" u="none" strike="noStrike" cap="none" normalizeH="0" dirty="0" smtClean="0">
                <a:ln>
                  <a:noFill/>
                </a:ln>
                <a:solidFill>
                  <a:srgbClr val="000000"/>
                </a:solidFill>
                <a:effectLst/>
                <a:latin typeface="Helvetica"/>
                <a:ea typeface="Times New Roman" pitchFamily="18" charset="0"/>
                <a:cs typeface="Times New Roman" pitchFamily="18" charset="0"/>
              </a:rPr>
              <a:t> </a:t>
            </a:r>
            <a:r>
              <a:rPr kumimoji="0" lang="en-US" altLang="en-US" sz="1200" b="0" i="0" u="none" strike="noStrike" cap="none" normalizeH="0" baseline="0" dirty="0" smtClean="0">
                <a:ln>
                  <a:noFill/>
                </a:ln>
                <a:solidFill>
                  <a:srgbClr val="000000"/>
                </a:solidFill>
                <a:effectLst/>
                <a:latin typeface="Helvetica"/>
                <a:ea typeface="Times New Roman" pitchFamily="18" charset="0"/>
                <a:cs typeface="Times New Roman" pitchFamily="18" charset="0"/>
              </a:rPr>
              <a:t>2018;11:A185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381000" y="4038600"/>
            <a:ext cx="8839200" cy="4525963"/>
          </a:xfrm>
        </p:spPr>
        <p:txBody>
          <a:bodyPr>
            <a:normAutofit/>
          </a:bodyPr>
          <a:lstStyle/>
          <a:p>
            <a:pPr marL="0" indent="0">
              <a:lnSpc>
                <a:spcPts val="2000"/>
              </a:lnSpc>
              <a:spcBef>
                <a:spcPts val="0"/>
              </a:spcBef>
              <a:buNone/>
            </a:pPr>
            <a:r>
              <a:rPr lang="en-US" sz="2000" dirty="0" smtClean="0"/>
              <a:t>Patients who did not receive and ECG within 10 minutes were </a:t>
            </a:r>
          </a:p>
          <a:p>
            <a:pPr marL="0" indent="0">
              <a:lnSpc>
                <a:spcPts val="500"/>
              </a:lnSpc>
              <a:spcBef>
                <a:spcPts val="0"/>
              </a:spcBef>
              <a:buNone/>
            </a:pPr>
            <a:endParaRPr lang="en-US" sz="500" dirty="0"/>
          </a:p>
          <a:p>
            <a:pPr marL="0" indent="0">
              <a:lnSpc>
                <a:spcPts val="2000"/>
              </a:lnSpc>
              <a:spcBef>
                <a:spcPts val="0"/>
              </a:spcBef>
              <a:buNone/>
            </a:pPr>
            <a:r>
              <a:rPr lang="en-US" sz="2000" dirty="0" smtClean="0"/>
              <a:t>More commonly</a:t>
            </a:r>
          </a:p>
          <a:p>
            <a:pPr>
              <a:lnSpc>
                <a:spcPts val="2000"/>
              </a:lnSpc>
              <a:spcBef>
                <a:spcPts val="0"/>
              </a:spcBef>
            </a:pPr>
            <a:r>
              <a:rPr lang="en-US" sz="2000" b="1" dirty="0" smtClean="0"/>
              <a:t>Female</a:t>
            </a:r>
            <a:r>
              <a:rPr lang="en-US" sz="2000" dirty="0" smtClean="0"/>
              <a:t> </a:t>
            </a:r>
            <a:r>
              <a:rPr lang="en-US" sz="2000" dirty="0"/>
              <a:t>(55% vs. 19%, p=0.001</a:t>
            </a:r>
            <a:r>
              <a:rPr lang="en-US" sz="2000" dirty="0" smtClean="0"/>
              <a:t>)</a:t>
            </a:r>
          </a:p>
          <a:p>
            <a:pPr>
              <a:lnSpc>
                <a:spcPts val="2000"/>
              </a:lnSpc>
              <a:spcBef>
                <a:spcPts val="0"/>
              </a:spcBef>
            </a:pPr>
            <a:r>
              <a:rPr lang="en-US" sz="2000" b="1" dirty="0" smtClean="0"/>
              <a:t>non-white</a:t>
            </a:r>
            <a:r>
              <a:rPr lang="en-US" sz="2000" dirty="0" smtClean="0"/>
              <a:t> </a:t>
            </a:r>
            <a:r>
              <a:rPr lang="en-US" sz="2000" dirty="0"/>
              <a:t>(87% vs. 65%, p =</a:t>
            </a:r>
            <a:r>
              <a:rPr lang="en-US" sz="2000" dirty="0" smtClean="0"/>
              <a:t>0.028)</a:t>
            </a:r>
          </a:p>
          <a:p>
            <a:pPr>
              <a:lnSpc>
                <a:spcPts val="2000"/>
              </a:lnSpc>
              <a:spcBef>
                <a:spcPts val="0"/>
              </a:spcBef>
            </a:pPr>
            <a:r>
              <a:rPr lang="en-US" sz="2000" dirty="0"/>
              <a:t>R</a:t>
            </a:r>
            <a:r>
              <a:rPr lang="en-US" sz="2000" dirty="0" smtClean="0"/>
              <a:t>eported </a:t>
            </a:r>
            <a:r>
              <a:rPr lang="en-US" sz="2000" b="1" dirty="0"/>
              <a:t>chest pain</a:t>
            </a:r>
            <a:r>
              <a:rPr lang="en-US" sz="2000" dirty="0"/>
              <a:t> or</a:t>
            </a:r>
            <a:r>
              <a:rPr lang="en-US" sz="2000" b="1" dirty="0"/>
              <a:t> shortness of breath less frequently</a:t>
            </a:r>
            <a:r>
              <a:rPr lang="en-US" sz="2000" dirty="0"/>
              <a:t> (55% vs. 94%, p&lt;0.001). </a:t>
            </a:r>
            <a:endParaRPr lang="en-US" sz="2000" dirty="0" smtClean="0"/>
          </a:p>
          <a:p>
            <a:pPr>
              <a:lnSpc>
                <a:spcPts val="500"/>
              </a:lnSpc>
              <a:spcBef>
                <a:spcPts val="0"/>
              </a:spcBef>
            </a:pPr>
            <a:endParaRPr lang="en-US" sz="1000" dirty="0" smtClean="0"/>
          </a:p>
          <a:p>
            <a:pPr marL="0" indent="0">
              <a:lnSpc>
                <a:spcPts val="2000"/>
              </a:lnSpc>
              <a:spcBef>
                <a:spcPts val="0"/>
              </a:spcBef>
              <a:buNone/>
            </a:pPr>
            <a:r>
              <a:rPr lang="en-US" sz="2000" dirty="0" smtClean="0"/>
              <a:t>Experienced longer </a:t>
            </a:r>
          </a:p>
          <a:p>
            <a:pPr>
              <a:lnSpc>
                <a:spcPts val="2000"/>
              </a:lnSpc>
              <a:spcBef>
                <a:spcPts val="0"/>
              </a:spcBef>
            </a:pPr>
            <a:r>
              <a:rPr lang="en-US" sz="2000" dirty="0" smtClean="0"/>
              <a:t>Median door-to-</a:t>
            </a:r>
            <a:r>
              <a:rPr lang="en-US" sz="2000" dirty="0" err="1" smtClean="0"/>
              <a:t>cathlab</a:t>
            </a:r>
            <a:r>
              <a:rPr lang="en-US" sz="2000" dirty="0" smtClean="0"/>
              <a:t>-arrival </a:t>
            </a:r>
            <a:r>
              <a:rPr lang="en-US" sz="2000" dirty="0"/>
              <a:t>(159 vs. 50 minutes, p=0.004) </a:t>
            </a:r>
            <a:endParaRPr lang="en-US" sz="2000" dirty="0" smtClean="0"/>
          </a:p>
          <a:p>
            <a:pPr>
              <a:lnSpc>
                <a:spcPts val="2000"/>
              </a:lnSpc>
              <a:spcBef>
                <a:spcPts val="0"/>
              </a:spcBef>
            </a:pPr>
            <a:r>
              <a:rPr lang="en-US" sz="2000" dirty="0" smtClean="0"/>
              <a:t>Median door-to-balloon time </a:t>
            </a:r>
            <a:r>
              <a:rPr lang="en-US" sz="2000" dirty="0"/>
              <a:t>(207 vs. 93 minutes, p=0.048).</a:t>
            </a:r>
          </a:p>
          <a:p>
            <a:endParaRPr lang="en-US" sz="2000" dirty="0"/>
          </a:p>
        </p:txBody>
      </p:sp>
      <p:sp>
        <p:nvSpPr>
          <p:cNvPr id="10" name="TextBox 9"/>
          <p:cNvSpPr txBox="1"/>
          <p:nvPr/>
        </p:nvSpPr>
        <p:spPr>
          <a:xfrm>
            <a:off x="800100" y="180201"/>
            <a:ext cx="7543800" cy="553998"/>
          </a:xfrm>
          <a:prstGeom prst="rect">
            <a:avLst/>
          </a:prstGeom>
          <a:noFill/>
        </p:spPr>
        <p:txBody>
          <a:bodyPr wrap="square" rtlCol="0">
            <a:spAutoFit/>
          </a:bodyPr>
          <a:lstStyle/>
          <a:p>
            <a:pPr algn="ctr"/>
            <a:r>
              <a:rPr lang="en-US" sz="3000" b="1" dirty="0" smtClean="0"/>
              <a:t>STEMI Screening Performance and Disparities</a:t>
            </a:r>
            <a:endParaRPr lang="en-US" sz="3000" b="1" dirty="0"/>
          </a:p>
        </p:txBody>
      </p:sp>
    </p:spTree>
    <p:extLst>
      <p:ext uri="{BB962C8B-B14F-4D97-AF65-F5344CB8AC3E}">
        <p14:creationId xmlns:p14="http://schemas.microsoft.com/office/powerpoint/2010/main" val="15021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6" name="TextBox 2"/>
          <p:cNvSpPr txBox="1">
            <a:spLocks noChangeArrowheads="1"/>
          </p:cNvSpPr>
          <p:nvPr/>
        </p:nvSpPr>
        <p:spPr bwMode="auto">
          <a:xfrm>
            <a:off x="2133600" y="2438400"/>
            <a:ext cx="451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64"/>
          <a:stretch/>
        </p:blipFill>
        <p:spPr bwMode="auto">
          <a:xfrm>
            <a:off x="304800" y="1219200"/>
            <a:ext cx="5640015" cy="483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0100" y="180201"/>
            <a:ext cx="7543800" cy="553998"/>
          </a:xfrm>
          <a:prstGeom prst="rect">
            <a:avLst/>
          </a:prstGeom>
          <a:noFill/>
        </p:spPr>
        <p:txBody>
          <a:bodyPr wrap="square" rtlCol="0">
            <a:spAutoFit/>
          </a:bodyPr>
          <a:lstStyle/>
          <a:p>
            <a:pPr algn="ctr"/>
            <a:r>
              <a:rPr lang="en-US" sz="3000" b="1" dirty="0" smtClean="0"/>
              <a:t>Emergency Care STEMI Registry</a:t>
            </a:r>
            <a:endParaRPr lang="en-US" sz="3000" b="1" dirty="0"/>
          </a:p>
        </p:txBody>
      </p:sp>
      <p:sp>
        <p:nvSpPr>
          <p:cNvPr id="4" name="TextBox 3"/>
          <p:cNvSpPr txBox="1"/>
          <p:nvPr/>
        </p:nvSpPr>
        <p:spPr>
          <a:xfrm>
            <a:off x="6019800" y="3018234"/>
            <a:ext cx="3048000" cy="3077766"/>
          </a:xfrm>
          <a:prstGeom prst="rect">
            <a:avLst/>
          </a:prstGeom>
          <a:noFill/>
        </p:spPr>
        <p:txBody>
          <a:bodyPr wrap="square" rtlCol="0">
            <a:spAutoFit/>
          </a:bodyPr>
          <a:lstStyle/>
          <a:p>
            <a:pPr marL="227013" indent="-227013">
              <a:buFont typeface="Arial" panose="020B0604020202020204" pitchFamily="34" charset="0"/>
              <a:buChar char="•"/>
            </a:pPr>
            <a:r>
              <a:rPr lang="en-US" sz="2400" dirty="0" smtClean="0"/>
              <a:t>ED Arrival</a:t>
            </a:r>
          </a:p>
          <a:p>
            <a:pPr marL="227013" indent="-227013">
              <a:buFont typeface="Arial" panose="020B0604020202020204" pitchFamily="34" charset="0"/>
              <a:buChar char="•"/>
            </a:pPr>
            <a:endParaRPr lang="en-US" sz="1000" dirty="0" smtClean="0"/>
          </a:p>
          <a:p>
            <a:pPr marL="227013" indent="-227013">
              <a:buFont typeface="Arial" panose="020B0604020202020204" pitchFamily="34" charset="0"/>
              <a:buChar char="•"/>
            </a:pPr>
            <a:r>
              <a:rPr lang="en-US" sz="2400" dirty="0" smtClean="0"/>
              <a:t>Screening</a:t>
            </a:r>
          </a:p>
          <a:p>
            <a:pPr marL="227013" indent="-227013">
              <a:buFont typeface="Arial" panose="020B0604020202020204" pitchFamily="34" charset="0"/>
              <a:buChar char="•"/>
            </a:pPr>
            <a:endParaRPr lang="en-US" sz="1000" dirty="0" smtClean="0"/>
          </a:p>
          <a:p>
            <a:pPr marL="227013" indent="-227013">
              <a:buFont typeface="Arial" panose="020B0604020202020204" pitchFamily="34" charset="0"/>
              <a:buChar char="•"/>
            </a:pPr>
            <a:r>
              <a:rPr lang="en-US" sz="2400" dirty="0" smtClean="0"/>
              <a:t>Diagnosis</a:t>
            </a:r>
          </a:p>
          <a:p>
            <a:pPr marL="227013" indent="-227013">
              <a:buFont typeface="Arial" panose="020B0604020202020204" pitchFamily="34" charset="0"/>
              <a:buChar char="•"/>
            </a:pPr>
            <a:endParaRPr lang="en-US" sz="1000" dirty="0" smtClean="0"/>
          </a:p>
          <a:p>
            <a:pPr marL="227013" indent="-227013">
              <a:buFont typeface="Arial" panose="020B0604020202020204" pitchFamily="34" charset="0"/>
              <a:buChar char="•"/>
            </a:pPr>
            <a:r>
              <a:rPr lang="en-US" sz="2400" dirty="0" smtClean="0"/>
              <a:t>Cath lab Activation</a:t>
            </a:r>
          </a:p>
          <a:p>
            <a:pPr marL="227013" indent="-227013">
              <a:buFont typeface="Arial" panose="020B0604020202020204" pitchFamily="34" charset="0"/>
              <a:buChar char="•"/>
            </a:pPr>
            <a:endParaRPr lang="en-US" sz="1000" dirty="0" smtClean="0"/>
          </a:p>
          <a:p>
            <a:pPr marL="227013" indent="-227013">
              <a:buFont typeface="Arial" panose="020B0604020202020204" pitchFamily="34" charset="0"/>
              <a:buChar char="•"/>
            </a:pPr>
            <a:r>
              <a:rPr lang="en-US" sz="2400" dirty="0" smtClean="0"/>
              <a:t>Cath lab Arrival</a:t>
            </a:r>
          </a:p>
          <a:p>
            <a:pPr marL="227013" indent="-227013">
              <a:buFont typeface="Arial" panose="020B0604020202020204" pitchFamily="34" charset="0"/>
              <a:buChar char="•"/>
            </a:pPr>
            <a:endParaRPr lang="en-US" sz="1000" dirty="0"/>
          </a:p>
          <a:p>
            <a:pPr marL="227013" indent="-227013">
              <a:buFont typeface="Arial" panose="020B0604020202020204" pitchFamily="34" charset="0"/>
              <a:buChar char="•"/>
            </a:pPr>
            <a:r>
              <a:rPr lang="en-US" sz="2400" dirty="0" smtClean="0"/>
              <a:t>Balloon Intervention</a:t>
            </a:r>
            <a:endParaRPr lang="en-US" sz="2400" dirty="0"/>
          </a:p>
        </p:txBody>
      </p:sp>
    </p:spTree>
    <p:extLst>
      <p:ext uri="{BB962C8B-B14F-4D97-AF65-F5344CB8AC3E}">
        <p14:creationId xmlns:p14="http://schemas.microsoft.com/office/powerpoint/2010/main" val="1041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Thrombolysis and PCI patients have different targets for “timely treatment.”</a:t>
            </a:r>
          </a:p>
          <a:p>
            <a:r>
              <a:rPr lang="en-US" dirty="0"/>
              <a:t>Challenged to study thrombolysis.</a:t>
            </a:r>
          </a:p>
          <a:p>
            <a:r>
              <a:rPr lang="en-US" dirty="0" smtClean="0"/>
              <a:t>From the perspective of the tertiary care center</a:t>
            </a:r>
          </a:p>
          <a:p>
            <a:pPr lvl="1"/>
            <a:r>
              <a:rPr lang="en-US" b="1" i="1" dirty="0"/>
              <a:t>S</a:t>
            </a:r>
            <a:r>
              <a:rPr lang="en-US" b="1" i="1" dirty="0" smtClean="0"/>
              <a:t>creening</a:t>
            </a:r>
            <a:r>
              <a:rPr lang="en-US" dirty="0" smtClean="0"/>
              <a:t> and </a:t>
            </a:r>
            <a:r>
              <a:rPr lang="en-US" b="1" i="1" dirty="0" smtClean="0"/>
              <a:t>diagnosis</a:t>
            </a:r>
            <a:r>
              <a:rPr lang="en-US" dirty="0" smtClean="0"/>
              <a:t> is generalizable to all EDs</a:t>
            </a:r>
          </a:p>
          <a:p>
            <a:pPr lvl="1"/>
            <a:r>
              <a:rPr lang="en-US" dirty="0" smtClean="0"/>
              <a:t>We can look back on the care of transferred PCI patients to understand care course from the referring facility to </a:t>
            </a:r>
            <a:r>
              <a:rPr lang="en-US" b="1" i="1" dirty="0" smtClean="0"/>
              <a:t>treatment</a:t>
            </a:r>
          </a:p>
        </p:txBody>
      </p:sp>
      <p:sp>
        <p:nvSpPr>
          <p:cNvPr id="4" name="Rectangle 3"/>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p:nvPr/>
        </p:nvSpPr>
        <p:spPr>
          <a:xfrm>
            <a:off x="800100" y="180201"/>
            <a:ext cx="7543800" cy="553998"/>
          </a:xfrm>
          <a:prstGeom prst="rect">
            <a:avLst/>
          </a:prstGeom>
          <a:noFill/>
        </p:spPr>
        <p:txBody>
          <a:bodyPr wrap="square" rtlCol="0">
            <a:spAutoFit/>
          </a:bodyPr>
          <a:lstStyle/>
          <a:p>
            <a:pPr algn="ctr"/>
            <a:r>
              <a:rPr lang="en-US" sz="3000" b="1" dirty="0" smtClean="0"/>
              <a:t>Emergency Care STEMI Registry</a:t>
            </a:r>
            <a:endParaRPr lang="en-US" sz="3000" b="1" dirty="0"/>
          </a:p>
        </p:txBody>
      </p:sp>
    </p:spTree>
    <p:extLst>
      <p:ext uri="{BB962C8B-B14F-4D97-AF65-F5344CB8AC3E}">
        <p14:creationId xmlns:p14="http://schemas.microsoft.com/office/powerpoint/2010/main" val="15454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mjopen.bmj.com/content/bmjopen/8/5/e022453/F1.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62373" cy="5265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914400"/>
            <a:ext cx="86106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p:nvPr/>
        </p:nvSpPr>
        <p:spPr>
          <a:xfrm>
            <a:off x="800100" y="180201"/>
            <a:ext cx="7543800" cy="553998"/>
          </a:xfrm>
          <a:prstGeom prst="rect">
            <a:avLst/>
          </a:prstGeom>
          <a:noFill/>
        </p:spPr>
        <p:txBody>
          <a:bodyPr wrap="square" rtlCol="0">
            <a:spAutoFit/>
          </a:bodyPr>
          <a:lstStyle/>
          <a:p>
            <a:pPr algn="ctr"/>
            <a:r>
              <a:rPr lang="en-US" sz="3000" b="1" dirty="0" smtClean="0"/>
              <a:t>Emergency Care STEMI Registry</a:t>
            </a:r>
            <a:endParaRPr lang="en-US" sz="3000" b="1" dirty="0"/>
          </a:p>
        </p:txBody>
      </p:sp>
    </p:spTree>
    <p:extLst>
      <p:ext uri="{BB962C8B-B14F-4D97-AF65-F5344CB8AC3E}">
        <p14:creationId xmlns:p14="http://schemas.microsoft.com/office/powerpoint/2010/main" val="4395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3"/>
                                        </p:tgtEl>
                                      </p:cBhvr>
                                    </p:animEffect>
                                    <p:set>
                                      <p:cBhvr>
                                        <p:cTn id="7" dur="1" fill="hold">
                                          <p:stCondLst>
                                            <p:cond delay="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b="1" dirty="0" smtClean="0"/>
              <a:t>Sub-Cohorts of STEMI Patients</a:t>
            </a:r>
            <a:endParaRPr lang="en-US" sz="3000" b="1" dirty="0"/>
          </a:p>
        </p:txBody>
      </p:sp>
      <p:sp>
        <p:nvSpPr>
          <p:cNvPr id="3" name="Content Placeholder 2"/>
          <p:cNvSpPr>
            <a:spLocks noGrp="1"/>
          </p:cNvSpPr>
          <p:nvPr>
            <p:ph idx="1"/>
          </p:nvPr>
        </p:nvSpPr>
        <p:spPr>
          <a:xfrm>
            <a:off x="457200" y="1295400"/>
            <a:ext cx="8382000" cy="3962400"/>
          </a:xfrm>
        </p:spPr>
        <p:txBody>
          <a:bodyPr>
            <a:normAutofit fontScale="47500" lnSpcReduction="20000"/>
          </a:bodyPr>
          <a:lstStyle/>
          <a:p>
            <a:r>
              <a:rPr lang="en-US" sz="4800" dirty="0" smtClean="0"/>
              <a:t>Patients transferred for PCI can see 2 EDs</a:t>
            </a:r>
          </a:p>
          <a:p>
            <a:pPr lvl="1"/>
            <a:r>
              <a:rPr lang="en-US" sz="4800" dirty="0" smtClean="0"/>
              <a:t>Produces </a:t>
            </a:r>
            <a:r>
              <a:rPr lang="en-US" sz="4800" b="1" dirty="0" smtClean="0"/>
              <a:t>“negative” door-to-balloon time </a:t>
            </a:r>
            <a:r>
              <a:rPr lang="en-US" sz="4800" dirty="0" smtClean="0"/>
              <a:t>for the 2</a:t>
            </a:r>
            <a:r>
              <a:rPr lang="en-US" sz="4800" baseline="30000" dirty="0" smtClean="0"/>
              <a:t>nd</a:t>
            </a:r>
            <a:r>
              <a:rPr lang="en-US" sz="4800" dirty="0" smtClean="0"/>
              <a:t> ED</a:t>
            </a:r>
          </a:p>
          <a:p>
            <a:pPr lvl="1"/>
            <a:r>
              <a:rPr lang="en-US" sz="4800" dirty="0" smtClean="0"/>
              <a:t>Artificially makes receiving facility D2B metrics look better than they may actually be </a:t>
            </a:r>
          </a:p>
          <a:p>
            <a:pPr lvl="1"/>
            <a:r>
              <a:rPr lang="en-US" sz="4800" dirty="0" smtClean="0"/>
              <a:t>At least 2 ED STEMI patient populations: </a:t>
            </a:r>
          </a:p>
          <a:p>
            <a:pPr lvl="2"/>
            <a:r>
              <a:rPr lang="en-US" sz="4800" dirty="0" smtClean="0"/>
              <a:t>Diagnosed elsewhere and referred for care</a:t>
            </a:r>
          </a:p>
          <a:p>
            <a:pPr lvl="2"/>
            <a:r>
              <a:rPr lang="en-US" sz="4800" dirty="0" smtClean="0"/>
              <a:t>ED diagnosed </a:t>
            </a:r>
          </a:p>
          <a:p>
            <a:pPr lvl="2"/>
            <a:endParaRPr lang="en-US" sz="3200" dirty="0" smtClean="0"/>
          </a:p>
          <a:p>
            <a:r>
              <a:rPr lang="en-US" sz="4800" dirty="0" smtClean="0"/>
              <a:t>“Diagnosed elsewhere” = Pre-arrival </a:t>
            </a:r>
            <a:r>
              <a:rPr lang="en-US" sz="4800" dirty="0" err="1" smtClean="0"/>
              <a:t>cath</a:t>
            </a:r>
            <a:r>
              <a:rPr lang="en-US" sz="4800" dirty="0" smtClean="0"/>
              <a:t> lab activation</a:t>
            </a:r>
          </a:p>
          <a:p>
            <a:pPr lvl="1"/>
            <a:r>
              <a:rPr lang="en-US" sz="4800" dirty="0" smtClean="0"/>
              <a:t>Referring physician provider</a:t>
            </a:r>
          </a:p>
          <a:p>
            <a:pPr lvl="1"/>
            <a:r>
              <a:rPr lang="en-US" sz="4800" dirty="0" smtClean="0"/>
              <a:t>EMS</a:t>
            </a:r>
          </a:p>
        </p:txBody>
      </p:sp>
      <p:sp>
        <p:nvSpPr>
          <p:cNvPr id="4" name="Rectangle 3"/>
          <p:cNvSpPr/>
          <p:nvPr/>
        </p:nvSpPr>
        <p:spPr>
          <a:xfrm>
            <a:off x="381000" y="5257800"/>
            <a:ext cx="8229600" cy="1200329"/>
          </a:xfrm>
          <a:prstGeom prst="rect">
            <a:avLst/>
          </a:prstGeom>
        </p:spPr>
        <p:txBody>
          <a:bodyPr wrap="square">
            <a:spAutoFit/>
          </a:bodyPr>
          <a:lstStyle/>
          <a:p>
            <a:pPr marL="3175" lvl="1" indent="0" algn="ctr">
              <a:buNone/>
            </a:pPr>
            <a:r>
              <a:rPr lang="en-US" sz="2400" b="1" dirty="0"/>
              <a:t>All STEMI patients may experience the same care steps, </a:t>
            </a:r>
          </a:p>
          <a:p>
            <a:pPr marL="3175" lvl="1" indent="0" algn="ctr">
              <a:buNone/>
            </a:pPr>
            <a:r>
              <a:rPr lang="en-US" sz="2400" b="1" dirty="0"/>
              <a:t>but they may not be initiated by the same provider </a:t>
            </a:r>
          </a:p>
          <a:p>
            <a:pPr marL="3175" lvl="1" indent="0" algn="ctr">
              <a:buNone/>
            </a:pPr>
            <a:r>
              <a:rPr lang="en-US" sz="2400" b="1" dirty="0"/>
              <a:t>or in the same order</a:t>
            </a:r>
          </a:p>
        </p:txBody>
      </p:sp>
      <p:sp>
        <p:nvSpPr>
          <p:cNvPr id="5" name="Rectangle 4"/>
          <p:cNvSpPr/>
          <p:nvPr/>
        </p:nvSpPr>
        <p:spPr>
          <a:xfrm>
            <a:off x="0" y="838200"/>
            <a:ext cx="91440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6364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1042</Words>
  <Application>Microsoft Office PowerPoint</Application>
  <PresentationFormat>On-screen Show (4:3)</PresentationFormat>
  <Paragraphs>277</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EDOSG National STEMI Initiatives In Partnership with the HSR-DCC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Sub-Cohorts of STEMI Patients</vt:lpstr>
      <vt:lpstr>Sub-Cohorts of STEMI Patients</vt:lpstr>
      <vt:lpstr>PowerPoint Presentation</vt:lpstr>
      <vt:lpstr>Sub-Cohorts of STEMI Patients: Diagnosis to Treatment</vt:lpstr>
      <vt:lpstr>PowerPoint Presentation</vt:lpstr>
      <vt:lpstr>PowerPoint Presentation</vt:lpstr>
      <vt:lpstr>PowerPoint Presentation</vt:lpstr>
    </vt:vector>
  </TitlesOfParts>
  <Company>VUMC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EDOSG National STEMI Initiatives In Partnership with the HSR-DCC</dc:title>
  <dc:creator>Yiadom, Maya</dc:creator>
  <cp:lastModifiedBy>Yiadom, Maya</cp:lastModifiedBy>
  <cp:revision>2</cp:revision>
  <dcterms:created xsi:type="dcterms:W3CDTF">2018-11-08T07:58:30Z</dcterms:created>
  <dcterms:modified xsi:type="dcterms:W3CDTF">2018-11-08T08:02:00Z</dcterms:modified>
</cp:coreProperties>
</file>