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A3851-DA88-41EC-9D79-A0CB961190B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86F67-ACBE-489C-A438-3C8594683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7138EDF-788D-49AA-917A-E2E751BFEE8F}" type="slidenum">
              <a:rPr lang="en-US" altLang="en-US">
                <a:latin typeface="Calibri" pitchFamily="34" charset="0"/>
              </a:rPr>
              <a:pPr/>
              <a:t>14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8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9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63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15"/>
          <p:cNvSpPr>
            <a:spLocks noGrp="1"/>
          </p:cNvSpPr>
          <p:nvPr>
            <p:ph sz="quarter" idx="10"/>
          </p:nvPr>
        </p:nvSpPr>
        <p:spPr>
          <a:xfrm>
            <a:off x="457200" y="92609"/>
            <a:ext cx="8229600" cy="91165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13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5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3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9B287-18A3-4BB5-9579-D7B89D68631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CE53-250E-4D31-9457-C5F6BDF7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-152400"/>
            <a:ext cx="86868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500" dirty="0" smtClean="0"/>
          </a:p>
          <a:p>
            <a:pPr marL="0" indent="0" algn="ctr">
              <a:buNone/>
            </a:pPr>
            <a:r>
              <a:rPr lang="en-US" sz="4500" dirty="0" smtClean="0"/>
              <a:t>Membership, Reach, and Advocacy</a:t>
            </a:r>
          </a:p>
          <a:p>
            <a:pPr marL="0" indent="0" algn="ctr">
              <a:buNone/>
            </a:pPr>
            <a:endParaRPr lang="en-US" sz="4500" dirty="0" smtClean="0"/>
          </a:p>
          <a:p>
            <a:pPr marL="0" indent="0" algn="ctr">
              <a:buNone/>
            </a:pPr>
            <a:endParaRPr lang="en-US" sz="4500" dirty="0" smtClean="0"/>
          </a:p>
          <a:p>
            <a:pPr marL="0" indent="0" algn="ctr">
              <a:buNone/>
            </a:pPr>
            <a:r>
              <a:rPr lang="en-US" sz="4500" dirty="0" smtClean="0"/>
              <a:t>2018 </a:t>
            </a:r>
            <a:r>
              <a:rPr lang="en-US" sz="4500" dirty="0" smtClean="0"/>
              <a:t>Update</a:t>
            </a:r>
          </a:p>
        </p:txBody>
      </p:sp>
      <p:pic>
        <p:nvPicPr>
          <p:cNvPr id="4" name="Picture 9" descr="The Emergency Department Operations Study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55822"/>
            <a:ext cx="5410200" cy="109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3434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Maame Yaa “Maya” A. B. Yiadom, MD, MPH, MSCI</a:t>
            </a:r>
          </a:p>
          <a:p>
            <a:pPr algn="ctr"/>
            <a:r>
              <a:rPr lang="en-US" sz="2500" dirty="0" smtClean="0"/>
              <a:t>Founding Director</a:t>
            </a:r>
          </a:p>
          <a:p>
            <a:pPr algn="ctr"/>
            <a:r>
              <a:rPr lang="en-US" sz="2500" dirty="0" smtClean="0"/>
              <a:t>EDOSG 2018 Conference</a:t>
            </a:r>
          </a:p>
          <a:p>
            <a:pPr algn="ctr"/>
            <a:r>
              <a:rPr lang="en-US" sz="2500" dirty="0" smtClean="0"/>
              <a:t>Nashville, Tennessee</a:t>
            </a:r>
            <a:endParaRPr lang="en-US" sz="25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4038600"/>
            <a:ext cx="822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524000"/>
            <a:ext cx="8229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National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52314"/>
            <a:ext cx="3667907" cy="1371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28153"/>
            <a:ext cx="4003288" cy="124336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11" y="4081114"/>
            <a:ext cx="4248539" cy="14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14" y="4346885"/>
            <a:ext cx="2352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Collaboration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351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Common Measures</a:t>
            </a:r>
            <a:endParaRPr lang="en-US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National</a:t>
            </a:r>
            <a:endParaRPr lang="en-US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9" y="1752600"/>
            <a:ext cx="5332141" cy="208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3"/>
          <a:stretch/>
        </p:blipFill>
        <p:spPr bwMode="auto">
          <a:xfrm>
            <a:off x="3588022" y="4783872"/>
            <a:ext cx="5290866" cy="182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44" y="4145697"/>
            <a:ext cx="2819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64519"/>
            <a:ext cx="2438400" cy="62168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2587782" cy="8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680"/>
            <a:ext cx="2325687" cy="4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Research Agenda</a:t>
            </a:r>
            <a:endParaRPr lang="en-US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National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12297"/>
          <a:stretch/>
        </p:blipFill>
        <p:spPr bwMode="auto">
          <a:xfrm>
            <a:off x="304800" y="1488688"/>
            <a:ext cx="6341327" cy="23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6310313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5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EDOSG National Conferences: 2014, 2017, 2018</a:t>
            </a:r>
          </a:p>
          <a:p>
            <a:endParaRPr lang="en-US" sz="1500" dirty="0" smtClean="0"/>
          </a:p>
          <a:p>
            <a:r>
              <a:rPr lang="en-US" dirty="0" smtClean="0"/>
              <a:t>Clinical Operations Research Didactics -     Society </a:t>
            </a:r>
            <a:r>
              <a:rPr lang="en-US" dirty="0"/>
              <a:t>for Academic Emergency </a:t>
            </a:r>
            <a:r>
              <a:rPr lang="en-US" dirty="0" smtClean="0"/>
              <a:t>Medicine</a:t>
            </a:r>
          </a:p>
          <a:p>
            <a:endParaRPr lang="en-US" sz="1500" dirty="0" smtClean="0"/>
          </a:p>
          <a:p>
            <a:r>
              <a:rPr lang="en-US" dirty="0" smtClean="0"/>
              <a:t>Poster Session                                                     EDBA’s Innovations </a:t>
            </a:r>
            <a:r>
              <a:rPr lang="en-US" dirty="0"/>
              <a:t>in ED </a:t>
            </a:r>
            <a:r>
              <a:rPr lang="en-US" dirty="0" smtClean="0"/>
              <a:t>Management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838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/>
              <a:t>Didactics</a:t>
            </a:r>
            <a:endParaRPr lang="en-US" b="1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National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63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033463"/>
            <a:ext cx="9144000" cy="55197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68500" y="1447800"/>
            <a:ext cx="19145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Brittney Jackson </a:t>
            </a:r>
            <a:r>
              <a:rPr lang="en-US" sz="1000" dirty="0"/>
              <a:t>Program Coordinator</a:t>
            </a:r>
            <a:endParaRPr lang="en-US" sz="1000" b="1" dirty="0"/>
          </a:p>
          <a:p>
            <a:pPr algn="ctr">
              <a:defRPr/>
            </a:pPr>
            <a:r>
              <a:rPr lang="en-US" sz="1200" dirty="0"/>
              <a:t>25%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01613" y="138113"/>
            <a:ext cx="181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500" b="1">
                <a:solidFill>
                  <a:schemeClr val="bg1"/>
                </a:solidFill>
              </a:rPr>
              <a:t>Maame Yaa Yiadom </a:t>
            </a:r>
          </a:p>
          <a:p>
            <a:pPr algn="ctr"/>
            <a:r>
              <a:rPr lang="en-US" altLang="en-US" sz="1500" b="1">
                <a:solidFill>
                  <a:schemeClr val="bg1"/>
                </a:solidFill>
              </a:rPr>
              <a:t>MD MPH</a:t>
            </a:r>
          </a:p>
          <a:p>
            <a:pPr algn="ctr"/>
            <a:r>
              <a:rPr lang="en-US" altLang="en-US" sz="1000" b="1" i="1">
                <a:solidFill>
                  <a:schemeClr val="bg1"/>
                </a:solidFill>
              </a:rPr>
              <a:t>Principal Investigator</a:t>
            </a:r>
          </a:p>
        </p:txBody>
      </p:sp>
      <p:sp>
        <p:nvSpPr>
          <p:cNvPr id="36" name="Down Arrow 35"/>
          <p:cNvSpPr/>
          <p:nvPr/>
        </p:nvSpPr>
        <p:spPr>
          <a:xfrm rot="5400000" flipV="1">
            <a:off x="831850" y="3811588"/>
            <a:ext cx="377825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2" name="Picture 8" descr="The Emergency Department Operations Study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2997200"/>
            <a:ext cx="20208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0" y="6550025"/>
            <a:ext cx="2076450" cy="3079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400"/>
              <a:t>Non-Profit Organization</a:t>
            </a: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0"/>
            <a:ext cx="3579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4387850" y="5257800"/>
            <a:ext cx="1914525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Karen Miller, RN</a:t>
            </a:r>
          </a:p>
          <a:p>
            <a:pPr algn="ctr">
              <a:defRPr/>
            </a:pPr>
            <a:r>
              <a:rPr lang="en-US" sz="1000" dirty="0"/>
              <a:t>(Data Integrity Officer)</a:t>
            </a:r>
            <a:endParaRPr lang="en-US" sz="1000" b="1" dirty="0"/>
          </a:p>
        </p:txBody>
      </p:sp>
      <p:sp>
        <p:nvSpPr>
          <p:cNvPr id="27" name="Oval 26"/>
          <p:cNvSpPr/>
          <p:nvPr/>
        </p:nvSpPr>
        <p:spPr>
          <a:xfrm>
            <a:off x="4352925" y="1479550"/>
            <a:ext cx="1914525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Dandan Liu, PhD</a:t>
            </a:r>
          </a:p>
          <a:p>
            <a:pPr algn="ctr">
              <a:defRPr/>
            </a:pPr>
            <a:r>
              <a:rPr lang="en-US" sz="950" dirty="0" err="1"/>
              <a:t>Biostatistical</a:t>
            </a:r>
            <a:r>
              <a:rPr lang="en-US" sz="950" dirty="0"/>
              <a:t> </a:t>
            </a:r>
          </a:p>
          <a:p>
            <a:pPr algn="ctr">
              <a:defRPr/>
            </a:pPr>
            <a:r>
              <a:rPr lang="en-US" sz="950" dirty="0"/>
              <a:t>Co-Investigator</a:t>
            </a:r>
          </a:p>
          <a:p>
            <a:pPr algn="ctr">
              <a:defRPr/>
            </a:pPr>
            <a:r>
              <a:rPr lang="en-US" sz="1200" dirty="0"/>
              <a:t>5%</a:t>
            </a:r>
          </a:p>
        </p:txBody>
      </p:sp>
      <p:sp>
        <p:nvSpPr>
          <p:cNvPr id="29" name="Oval 28"/>
          <p:cNvSpPr/>
          <p:nvPr/>
        </p:nvSpPr>
        <p:spPr>
          <a:xfrm>
            <a:off x="6427788" y="3057525"/>
            <a:ext cx="1219200" cy="534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Whitney Hucks</a:t>
            </a:r>
          </a:p>
          <a:p>
            <a:pPr algn="ctr">
              <a:defRPr/>
            </a:pPr>
            <a:r>
              <a:rPr lang="en-US" sz="700" dirty="0"/>
              <a:t>MS2 Meharry</a:t>
            </a:r>
          </a:p>
        </p:txBody>
      </p:sp>
      <p:sp>
        <p:nvSpPr>
          <p:cNvPr id="30" name="Oval 29"/>
          <p:cNvSpPr/>
          <p:nvPr/>
        </p:nvSpPr>
        <p:spPr>
          <a:xfrm>
            <a:off x="7113588" y="1514475"/>
            <a:ext cx="1219200" cy="53498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/>
              <a:t>Monisha Bhatia JD/MPH</a:t>
            </a:r>
          </a:p>
          <a:p>
            <a:pPr algn="ctr">
              <a:defRPr/>
            </a:pPr>
            <a:r>
              <a:rPr lang="en-US" sz="800" dirty="0"/>
              <a:t>MS4 Vanderbilt</a:t>
            </a:r>
          </a:p>
          <a:p>
            <a:pPr algn="ctr">
              <a:defRPr/>
            </a:pPr>
            <a:r>
              <a:rPr lang="en-US" sz="800" b="1" dirty="0"/>
              <a:t>Lead Intern</a:t>
            </a:r>
          </a:p>
        </p:txBody>
      </p:sp>
      <p:sp>
        <p:nvSpPr>
          <p:cNvPr id="31" name="Oval 30"/>
          <p:cNvSpPr/>
          <p:nvPr/>
        </p:nvSpPr>
        <p:spPr>
          <a:xfrm>
            <a:off x="7799388" y="2284413"/>
            <a:ext cx="1219200" cy="534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Devin Rickard </a:t>
            </a:r>
            <a:r>
              <a:rPr lang="en-US" sz="700" dirty="0"/>
              <a:t>MS2 Meharry</a:t>
            </a:r>
          </a:p>
        </p:txBody>
      </p:sp>
      <p:sp>
        <p:nvSpPr>
          <p:cNvPr id="32" name="Oval 31"/>
          <p:cNvSpPr/>
          <p:nvPr/>
        </p:nvSpPr>
        <p:spPr>
          <a:xfrm>
            <a:off x="6427788" y="2284413"/>
            <a:ext cx="1219200" cy="534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 err="1"/>
              <a:t>Yemi</a:t>
            </a:r>
            <a:r>
              <a:rPr lang="en-US" sz="700" b="1" dirty="0"/>
              <a:t> Olubowale  </a:t>
            </a:r>
            <a:r>
              <a:rPr lang="en-US" sz="700" dirty="0"/>
              <a:t>MS</a:t>
            </a:r>
            <a:r>
              <a:rPr lang="en-US" sz="700" b="1" dirty="0"/>
              <a:t> </a:t>
            </a:r>
            <a:r>
              <a:rPr lang="en-US" sz="700" dirty="0"/>
              <a:t>Vanderbilt</a:t>
            </a:r>
          </a:p>
        </p:txBody>
      </p:sp>
      <p:sp>
        <p:nvSpPr>
          <p:cNvPr id="33" name="Oval 32"/>
          <p:cNvSpPr/>
          <p:nvPr/>
        </p:nvSpPr>
        <p:spPr>
          <a:xfrm>
            <a:off x="4419600" y="2513013"/>
            <a:ext cx="1819275" cy="534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/>
              <a:t>Cathy Jenkins, MS </a:t>
            </a:r>
          </a:p>
          <a:p>
            <a:pPr algn="ctr">
              <a:defRPr/>
            </a:pPr>
            <a:r>
              <a:rPr lang="en-US" sz="800" dirty="0"/>
              <a:t>Staff Biostatistician</a:t>
            </a:r>
          </a:p>
          <a:p>
            <a:pPr algn="ctr">
              <a:defRPr/>
            </a:pPr>
            <a:r>
              <a:rPr lang="en-US" sz="800" dirty="0"/>
              <a:t>10%</a:t>
            </a:r>
          </a:p>
        </p:txBody>
      </p:sp>
      <p:sp>
        <p:nvSpPr>
          <p:cNvPr id="34" name="Oval 33"/>
          <p:cNvSpPr/>
          <p:nvPr/>
        </p:nvSpPr>
        <p:spPr>
          <a:xfrm>
            <a:off x="1987550" y="5181600"/>
            <a:ext cx="19145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Christy Kampe</a:t>
            </a:r>
          </a:p>
          <a:p>
            <a:pPr algn="ctr">
              <a:defRPr/>
            </a:pPr>
            <a:r>
              <a:rPr lang="en-US" sz="1000" dirty="0"/>
              <a:t>IRB Specialist and Research Study Compliance</a:t>
            </a:r>
            <a:endParaRPr lang="en-US" sz="1000" b="1" dirty="0"/>
          </a:p>
        </p:txBody>
      </p:sp>
      <p:sp>
        <p:nvSpPr>
          <p:cNvPr id="14353" name="AutoShape 4" descr="Image result for redc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54" name="AutoShape 6" descr="Image result for redca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55" name="TextBox 14"/>
          <p:cNvSpPr txBox="1">
            <a:spLocks noChangeArrowheads="1"/>
          </p:cNvSpPr>
          <p:nvPr/>
        </p:nvSpPr>
        <p:spPr bwMode="auto">
          <a:xfrm>
            <a:off x="1689100" y="1098550"/>
            <a:ext cx="247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1600" b="1"/>
              <a:t>Administrative Support</a:t>
            </a:r>
          </a:p>
        </p:txBody>
      </p:sp>
      <p:sp>
        <p:nvSpPr>
          <p:cNvPr id="14356" name="TextBox 37"/>
          <p:cNvSpPr txBox="1">
            <a:spLocks noChangeArrowheads="1"/>
          </p:cNvSpPr>
          <p:nvPr/>
        </p:nvSpPr>
        <p:spPr bwMode="auto">
          <a:xfrm>
            <a:off x="4406900" y="1089025"/>
            <a:ext cx="1836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 b="1"/>
              <a:t>Scientific Staff</a:t>
            </a:r>
          </a:p>
        </p:txBody>
      </p:sp>
      <p:sp>
        <p:nvSpPr>
          <p:cNvPr id="14357" name="TextBox 38"/>
          <p:cNvSpPr txBox="1">
            <a:spLocks noChangeArrowheads="1"/>
          </p:cNvSpPr>
          <p:nvPr/>
        </p:nvSpPr>
        <p:spPr bwMode="auto">
          <a:xfrm>
            <a:off x="6483350" y="1071563"/>
            <a:ext cx="244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600" b="1"/>
              <a:t>Research Interns</a:t>
            </a:r>
          </a:p>
        </p:txBody>
      </p:sp>
      <p:sp>
        <p:nvSpPr>
          <p:cNvPr id="14358" name="TextBox 19"/>
          <p:cNvSpPr txBox="1">
            <a:spLocks noChangeArrowheads="1"/>
          </p:cNvSpPr>
          <p:nvPr/>
        </p:nvSpPr>
        <p:spPr bwMode="auto">
          <a:xfrm>
            <a:off x="-236538" y="3422650"/>
            <a:ext cx="2433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 dirty="0" smtClean="0"/>
              <a:t>90</a:t>
            </a:r>
            <a:endParaRPr lang="en-US" altLang="en-US" sz="1400" b="1" dirty="0"/>
          </a:p>
          <a:p>
            <a:pPr algn="ctr"/>
            <a:r>
              <a:rPr lang="en-US" altLang="en-US" sz="1000" dirty="0"/>
              <a:t>Emergency Department Members</a:t>
            </a:r>
          </a:p>
        </p:txBody>
      </p:sp>
      <p:sp>
        <p:nvSpPr>
          <p:cNvPr id="35" name="Oval 34"/>
          <p:cNvSpPr/>
          <p:nvPr/>
        </p:nvSpPr>
        <p:spPr>
          <a:xfrm>
            <a:off x="1998663" y="3200400"/>
            <a:ext cx="19145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Pam Watson</a:t>
            </a:r>
          </a:p>
          <a:p>
            <a:pPr algn="ctr">
              <a:defRPr/>
            </a:pPr>
            <a:r>
              <a:rPr lang="en-US" sz="1000" dirty="0"/>
              <a:t>Multi-Center Data Use Agreements and Contracts </a:t>
            </a:r>
            <a:endParaRPr lang="en-US" sz="1000" b="1" dirty="0"/>
          </a:p>
        </p:txBody>
      </p:sp>
      <p:sp>
        <p:nvSpPr>
          <p:cNvPr id="40" name="Oval 39"/>
          <p:cNvSpPr/>
          <p:nvPr/>
        </p:nvSpPr>
        <p:spPr>
          <a:xfrm>
            <a:off x="7799388" y="3897313"/>
            <a:ext cx="1219200" cy="534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Brandon McBay</a:t>
            </a:r>
          </a:p>
          <a:p>
            <a:pPr algn="ctr">
              <a:defRPr/>
            </a:pPr>
            <a:r>
              <a:rPr lang="en-US" sz="700" dirty="0"/>
              <a:t>4</a:t>
            </a:r>
            <a:r>
              <a:rPr lang="en-US" sz="700" baseline="30000" dirty="0"/>
              <a:t>th</a:t>
            </a:r>
            <a:r>
              <a:rPr lang="en-US" sz="700" dirty="0"/>
              <a:t> </a:t>
            </a:r>
            <a:r>
              <a:rPr lang="en-US" sz="700" dirty="0" err="1"/>
              <a:t>Yr</a:t>
            </a:r>
            <a:r>
              <a:rPr lang="en-US" sz="700" dirty="0"/>
              <a:t> Undergrad</a:t>
            </a:r>
          </a:p>
          <a:p>
            <a:pPr algn="ctr">
              <a:defRPr/>
            </a:pPr>
            <a:r>
              <a:rPr lang="en-US" sz="700" dirty="0"/>
              <a:t>Vanderbilt</a:t>
            </a:r>
          </a:p>
        </p:txBody>
      </p:sp>
      <p:sp>
        <p:nvSpPr>
          <p:cNvPr id="41" name="Oval 40"/>
          <p:cNvSpPr/>
          <p:nvPr/>
        </p:nvSpPr>
        <p:spPr>
          <a:xfrm>
            <a:off x="6427788" y="3886200"/>
            <a:ext cx="1219200" cy="534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Victoria Antonello  </a:t>
            </a:r>
          </a:p>
          <a:p>
            <a:pPr algn="ctr">
              <a:defRPr/>
            </a:pPr>
            <a:r>
              <a:rPr lang="en-US" sz="700" dirty="0"/>
              <a:t>2</a:t>
            </a:r>
            <a:r>
              <a:rPr lang="en-US" sz="700" baseline="30000" dirty="0"/>
              <a:t>nd</a:t>
            </a:r>
            <a:r>
              <a:rPr lang="en-US" sz="700" dirty="0"/>
              <a:t> </a:t>
            </a:r>
            <a:r>
              <a:rPr lang="en-US" sz="700" dirty="0" err="1"/>
              <a:t>Yr</a:t>
            </a:r>
            <a:r>
              <a:rPr lang="en-US" sz="700" dirty="0"/>
              <a:t> Undergrad Vanderbilt</a:t>
            </a:r>
          </a:p>
        </p:txBody>
      </p:sp>
      <p:sp>
        <p:nvSpPr>
          <p:cNvPr id="42" name="Oval 41"/>
          <p:cNvSpPr/>
          <p:nvPr/>
        </p:nvSpPr>
        <p:spPr>
          <a:xfrm>
            <a:off x="7799388" y="3048000"/>
            <a:ext cx="1219200" cy="534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Charles Latimore</a:t>
            </a:r>
          </a:p>
          <a:p>
            <a:pPr algn="ctr">
              <a:defRPr/>
            </a:pPr>
            <a:r>
              <a:rPr lang="en-US" sz="700" dirty="0"/>
              <a:t>MS2 Meharry</a:t>
            </a:r>
          </a:p>
        </p:txBody>
      </p:sp>
      <p:sp>
        <p:nvSpPr>
          <p:cNvPr id="43" name="Oval 42"/>
          <p:cNvSpPr/>
          <p:nvPr/>
        </p:nvSpPr>
        <p:spPr>
          <a:xfrm>
            <a:off x="6427788" y="4678363"/>
            <a:ext cx="1219200" cy="534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Dr. Cliff Freeman PGY1 </a:t>
            </a:r>
          </a:p>
          <a:p>
            <a:pPr algn="ctr">
              <a:defRPr/>
            </a:pPr>
            <a:r>
              <a:rPr lang="en-US" sz="700" dirty="0"/>
              <a:t>Vanderbilt EM</a:t>
            </a:r>
          </a:p>
        </p:txBody>
      </p:sp>
      <p:sp>
        <p:nvSpPr>
          <p:cNvPr id="45" name="Oval 44"/>
          <p:cNvSpPr/>
          <p:nvPr/>
        </p:nvSpPr>
        <p:spPr>
          <a:xfrm>
            <a:off x="7799388" y="4648200"/>
            <a:ext cx="1219200" cy="534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Dr. M. Roberson </a:t>
            </a:r>
          </a:p>
          <a:p>
            <a:pPr algn="ctr">
              <a:defRPr/>
            </a:pPr>
            <a:r>
              <a:rPr lang="en-US" sz="700" b="1" dirty="0"/>
              <a:t>PGY 2</a:t>
            </a:r>
          </a:p>
          <a:p>
            <a:pPr algn="ctr">
              <a:defRPr/>
            </a:pPr>
            <a:r>
              <a:rPr lang="en-US" sz="700" dirty="0"/>
              <a:t>Vanderbilt EM</a:t>
            </a:r>
          </a:p>
        </p:txBody>
      </p:sp>
      <p:sp>
        <p:nvSpPr>
          <p:cNvPr id="46" name="Oval 45"/>
          <p:cNvSpPr/>
          <p:nvPr/>
        </p:nvSpPr>
        <p:spPr>
          <a:xfrm>
            <a:off x="7113588" y="5408613"/>
            <a:ext cx="1219200" cy="534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" b="1" dirty="0"/>
              <a:t>Dr. David Xu</a:t>
            </a:r>
          </a:p>
          <a:p>
            <a:pPr algn="ctr">
              <a:defRPr/>
            </a:pPr>
            <a:r>
              <a:rPr lang="en-US" sz="700" b="1" dirty="0"/>
              <a:t>PGY2</a:t>
            </a:r>
          </a:p>
          <a:p>
            <a:pPr algn="ctr">
              <a:defRPr/>
            </a:pPr>
            <a:r>
              <a:rPr lang="en-US" sz="700" dirty="0"/>
              <a:t>Vanderbilt 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6450" y="6172200"/>
            <a:ext cx="706755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ea typeface="ＭＳ Ｐゴシック" pitchFamily="34" charset="-128"/>
              </a:rPr>
              <a:t>Scientific Advisory Committee (SAC)</a:t>
            </a:r>
            <a:r>
              <a:rPr lang="en-US" sz="1000" dirty="0">
                <a:ea typeface="ＭＳ Ｐゴシック" pitchFamily="34" charset="-128"/>
              </a:rPr>
              <a:t>:</a:t>
            </a:r>
            <a:r>
              <a:rPr lang="en-US" sz="1000" b="1" dirty="0">
                <a:ea typeface="ＭＳ Ｐゴシック" pitchFamily="34" charset="-128"/>
              </a:rPr>
              <a:t>   </a:t>
            </a:r>
            <a:r>
              <a:rPr lang="en-US" sz="800" dirty="0">
                <a:ea typeface="ＭＳ Ｐゴシック" pitchFamily="34" charset="-128"/>
              </a:rPr>
              <a:t>Alan Storrow MD, Gordon Bernard MD, Sean Collins MD </a:t>
            </a:r>
            <a:r>
              <a:rPr lang="en-US" sz="800" dirty="0" err="1">
                <a:ea typeface="ＭＳ Ｐゴシック" pitchFamily="34" charset="-128"/>
              </a:rPr>
              <a:t>Msci</a:t>
            </a:r>
            <a:r>
              <a:rPr lang="en-US" sz="800" dirty="0">
                <a:ea typeface="ＭＳ Ｐゴシック" pitchFamily="34" charset="-128"/>
              </a:rPr>
              <a:t>, Thomas Wang MD, Robert Dittus MD MPH, </a:t>
            </a:r>
          </a:p>
          <a:p>
            <a:pPr>
              <a:defRPr/>
            </a:pPr>
            <a:r>
              <a:rPr lang="en-US" sz="800" dirty="0">
                <a:ea typeface="ＭＳ Ｐゴシック" pitchFamily="34" charset="-128"/>
              </a:rPr>
              <a:t>		        Christianne Roumie MD MPH, Christoph Lehmann MD, Vikram Tiwari PhD, Timothy Vogus PhD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41800" y="3200400"/>
            <a:ext cx="2085975" cy="1952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76450" y="6553200"/>
            <a:ext cx="7067550" cy="3079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ea typeface="ＭＳ Ｐゴシック" pitchFamily="34" charset="-128"/>
              </a:rPr>
              <a:t>Vanderbilt University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0" name="TextBox 7"/>
          <p:cNvSpPr txBox="1">
            <a:spLocks noChangeArrowheads="1"/>
          </p:cNvSpPr>
          <p:nvPr/>
        </p:nvSpPr>
        <p:spPr bwMode="auto">
          <a:xfrm>
            <a:off x="4435475" y="3240088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200" b="1"/>
              <a:t>Data Management System</a:t>
            </a:r>
          </a:p>
          <a:p>
            <a:pPr algn="ctr"/>
            <a:r>
              <a:rPr lang="en-US" altLang="en-US" sz="1200" b="1"/>
              <a:t>(DMS)</a:t>
            </a:r>
          </a:p>
        </p:txBody>
      </p:sp>
      <p:pic>
        <p:nvPicPr>
          <p:cNvPr id="1437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3886200"/>
            <a:ext cx="5508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18"/>
          <p:cNvSpPr>
            <a:spLocks noChangeArrowheads="1"/>
          </p:cNvSpPr>
          <p:nvPr/>
        </p:nvSpPr>
        <p:spPr bwMode="auto">
          <a:xfrm>
            <a:off x="4054475" y="4443413"/>
            <a:ext cx="25050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1"/>
              <a:t>HSR-DCC WORK PLAN</a:t>
            </a:r>
          </a:p>
          <a:p>
            <a:pPr algn="ctr"/>
            <a:endParaRPr lang="en-US" altLang="en-US" sz="300"/>
          </a:p>
          <a:p>
            <a:pPr algn="ctr"/>
            <a:r>
              <a:rPr lang="en-US" altLang="en-US" sz="1000"/>
              <a:t>Scientific Aims Driven </a:t>
            </a:r>
          </a:p>
          <a:p>
            <a:pPr algn="ctr"/>
            <a:r>
              <a:rPr lang="en-US" altLang="en-US" sz="1000"/>
              <a:t>Clinical Research Studies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21088" y="2260600"/>
            <a:ext cx="938212" cy="1193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925888" y="4914900"/>
            <a:ext cx="633412" cy="7239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5" name="TextBox 46"/>
          <p:cNvSpPr txBox="1">
            <a:spLocks noChangeArrowheads="1"/>
          </p:cNvSpPr>
          <p:nvPr/>
        </p:nvSpPr>
        <p:spPr bwMode="auto">
          <a:xfrm>
            <a:off x="7620000" y="206375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</a:rPr>
              <a:t>2018</a:t>
            </a:r>
          </a:p>
        </p:txBody>
      </p:sp>
      <p:cxnSp>
        <p:nvCxnSpPr>
          <p:cNvPr id="60" name="Straight Arrow Connector 59"/>
          <p:cNvCxnSpPr>
            <a:stCxn id="35" idx="4"/>
            <a:endCxn id="34" idx="0"/>
          </p:cNvCxnSpPr>
          <p:nvPr/>
        </p:nvCxnSpPr>
        <p:spPr>
          <a:xfrm flipH="1">
            <a:off x="2944813" y="4114800"/>
            <a:ext cx="11112" cy="1066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400550"/>
            <a:ext cx="1257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Arrow Connector 69"/>
          <p:cNvCxnSpPr/>
          <p:nvPr/>
        </p:nvCxnSpPr>
        <p:spPr>
          <a:xfrm flipH="1">
            <a:off x="2940050" y="2335213"/>
            <a:ext cx="0" cy="8509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26880" r="7536" b="23779"/>
          <a:stretch>
            <a:fillRect/>
          </a:stretch>
        </p:blipFill>
        <p:spPr bwMode="auto">
          <a:xfrm>
            <a:off x="2373313" y="2590800"/>
            <a:ext cx="1143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International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977024"/>
            <a:ext cx="4953000" cy="166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404081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1" y="1295400"/>
            <a:ext cx="1137076" cy="7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42915"/>
            <a:ext cx="1466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197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International  Member ED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93462"/>
            <a:ext cx="169545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3893462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Balram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Doodnauth</a:t>
            </a:r>
            <a:r>
              <a:rPr lang="en-US" sz="1600" b="1" dirty="0" smtClean="0"/>
              <a:t>, MD</a:t>
            </a:r>
          </a:p>
          <a:p>
            <a:r>
              <a:rPr lang="en-US" sz="1600" dirty="0" smtClean="0"/>
              <a:t>Associate Medical Director</a:t>
            </a:r>
          </a:p>
          <a:p>
            <a:r>
              <a:rPr lang="en-US" sz="1600" dirty="0" smtClean="0"/>
              <a:t>Georgetown Public Hospital Corporation</a:t>
            </a:r>
          </a:p>
          <a:p>
            <a:r>
              <a:rPr lang="en-US" sz="1600" dirty="0" smtClean="0"/>
              <a:t>Emergency Department</a:t>
            </a:r>
          </a:p>
          <a:p>
            <a:r>
              <a:rPr lang="en-US" sz="1600" dirty="0" smtClean="0"/>
              <a:t>Georgetown, Guyana</a:t>
            </a:r>
          </a:p>
          <a:p>
            <a:endParaRPr lang="en-US" sz="1600" dirty="0"/>
          </a:p>
          <a:p>
            <a:r>
              <a:rPr lang="en-US" sz="1600" dirty="0" smtClean="0"/>
              <a:t>Recipient of the ED Benchmarking Alliance  Sponsored Scholarship to attend the EDOSG Conference</a:t>
            </a:r>
            <a:endParaRPr lang="en-US" sz="1600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"/>
          <a:stretch/>
        </p:blipFill>
        <p:spPr bwMode="auto">
          <a:xfrm>
            <a:off x="6096001" y="4052975"/>
            <a:ext cx="2705100" cy="190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Scope our Breadth…</a:t>
            </a:r>
            <a:endParaRPr lang="en-US" dirty="0"/>
          </a:p>
        </p:txBody>
      </p:sp>
      <p:pic>
        <p:nvPicPr>
          <p:cNvPr id="10244" name="Picture 4" descr="Image result for scope, hori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781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… Fill our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What the EDOSG is About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Mission and Vision</a:t>
            </a:r>
          </a:p>
          <a:p>
            <a:r>
              <a:rPr lang="en-US" dirty="0" smtClean="0"/>
              <a:t>Members</a:t>
            </a:r>
          </a:p>
          <a:p>
            <a:r>
              <a:rPr lang="en-US" dirty="0" smtClean="0"/>
              <a:t>Objective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25" y="1295400"/>
            <a:ext cx="3100387" cy="203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" y="5029200"/>
            <a:ext cx="8972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clinical team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43" y="2971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Evidence-Based Medicine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777074"/>
            <a:ext cx="914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943600" y="777074"/>
            <a:ext cx="914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929474"/>
            <a:ext cx="914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71853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Clinical Practice</a:t>
            </a:r>
            <a:endParaRPr lang="en-US" sz="4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0712" y="123427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/>
          <a:stretch/>
        </p:blipFill>
        <p:spPr bwMode="auto">
          <a:xfrm>
            <a:off x="1447800" y="2262866"/>
            <a:ext cx="6447263" cy="444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Approach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84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Evidence-Based Medicine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777074"/>
            <a:ext cx="914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943600" y="777074"/>
            <a:ext cx="914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929474"/>
            <a:ext cx="914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171853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Clinical Practice</a:t>
            </a:r>
            <a:endParaRPr lang="en-US" sz="4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0712" y="123427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Approach</a:t>
            </a:r>
            <a:endParaRPr lang="en-US" b="1" dirty="0"/>
          </a:p>
        </p:txBody>
      </p:sp>
      <p:sp>
        <p:nvSpPr>
          <p:cNvPr id="3" name="AutoShape 2" descr="Image result for the s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Image result for the sa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1"/>
          <a:stretch/>
        </p:blipFill>
        <p:spPr bwMode="auto">
          <a:xfrm>
            <a:off x="400050" y="3124201"/>
            <a:ext cx="4248150" cy="17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 descr="Image result for same and different, man wom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1765397" cy="176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r="18545"/>
          <a:stretch/>
        </p:blipFill>
        <p:spPr bwMode="auto">
          <a:xfrm>
            <a:off x="6758380" y="3124200"/>
            <a:ext cx="1852220" cy="176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Image result for hosp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41997"/>
            <a:ext cx="35433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2775" y="2578817"/>
            <a:ext cx="807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Understanding what is common among patients or facilities…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21712" y="6412468"/>
            <a:ext cx="324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…In addition to what is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Collecting and disseminating comparative emergency department data across facilities</a:t>
            </a:r>
          </a:p>
          <a:p>
            <a:pPr marL="514350" indent="-514350">
              <a:buAutoNum type="arabicPeriod"/>
            </a:pPr>
            <a:endParaRPr lang="en-US" sz="15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Participating in the development of ED clinical operations research methods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AutoNum type="arabicPeriod" startAt="3"/>
            </a:pPr>
            <a:r>
              <a:rPr lang="en-US" sz="2800" dirty="0" smtClean="0"/>
              <a:t>Advocating for standard data reporting</a:t>
            </a:r>
          </a:p>
          <a:p>
            <a:pPr marL="514350" indent="-514350">
              <a:buAutoNum type="arabicPeriod" startAt="3"/>
            </a:pPr>
            <a:endParaRPr lang="en-US" sz="2000" dirty="0"/>
          </a:p>
          <a:p>
            <a:pPr marL="514350" indent="-514350">
              <a:buAutoNum type="arabicPeriod" startAt="3"/>
            </a:pPr>
            <a:r>
              <a:rPr lang="en-US" sz="2800" dirty="0" smtClean="0"/>
              <a:t>Serving as a data sharing networ</a:t>
            </a:r>
            <a:r>
              <a:rPr lang="en-US" sz="2800" dirty="0"/>
              <a:t>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Approach</a:t>
            </a:r>
            <a:endParaRPr lang="en-US" b="1" dirty="0"/>
          </a:p>
        </p:txBody>
      </p:sp>
      <p:pic>
        <p:nvPicPr>
          <p:cNvPr id="4098" name="Picture 2" descr="Image result for collecting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76400"/>
            <a:ext cx="1295400" cy="8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347023"/>
            <a:ext cx="1914525" cy="8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8" b="5691"/>
          <a:stretch/>
        </p:blipFill>
        <p:spPr bwMode="auto">
          <a:xfrm>
            <a:off x="6477000" y="4650795"/>
            <a:ext cx="1818693" cy="136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58340"/>
            <a:ext cx="1766887" cy="13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8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-236538"/>
            <a:ext cx="8229600" cy="16414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Comparative Data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54" b="22521"/>
          <a:stretch/>
        </p:blipFill>
        <p:spPr bwMode="auto">
          <a:xfrm>
            <a:off x="1530349" y="1"/>
            <a:ext cx="5973763" cy="17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05000"/>
            <a:ext cx="518001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r="-2"/>
          <a:stretch>
            <a:fillRect/>
          </a:stretch>
        </p:blipFill>
        <p:spPr bwMode="auto">
          <a:xfrm>
            <a:off x="3911600" y="2220912"/>
            <a:ext cx="51228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982912"/>
            <a:ext cx="51562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30575"/>
            <a:ext cx="5003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679825"/>
            <a:ext cx="506571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064125"/>
            <a:ext cx="500697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4340225"/>
            <a:ext cx="51244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638800"/>
            <a:ext cx="5005387" cy="51196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0350" y="304800"/>
            <a:ext cx="2736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Comparative Report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1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Clinical Priorities</a:t>
            </a:r>
            <a:endParaRPr lang="en-US" b="1" dirty="0"/>
          </a:p>
        </p:txBody>
      </p:sp>
      <p:sp>
        <p:nvSpPr>
          <p:cNvPr id="5" name="AutoShape 2" descr="Image result for emergency depar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34" y="1134637"/>
            <a:ext cx="33207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143000"/>
            <a:ext cx="3388702" cy="225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03" y="3555728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8390"/>
            <a:ext cx="320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638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Time-sensitive emergency conditions, with time-limited interventions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172200"/>
            <a:ext cx="388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STEMI = Prototype Disease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6305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2011</a:t>
            </a:r>
          </a:p>
          <a:p>
            <a:endParaRPr lang="en-US" dirty="0" smtClean="0"/>
          </a:p>
          <a:p>
            <a:endParaRPr lang="en-US" sz="2500" dirty="0"/>
          </a:p>
          <a:p>
            <a:r>
              <a:rPr lang="en-US" dirty="0" smtClean="0"/>
              <a:t>2014	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History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786" b="2307"/>
          <a:stretch/>
        </p:blipFill>
        <p:spPr bwMode="auto">
          <a:xfrm>
            <a:off x="2438400" y="1524000"/>
            <a:ext cx="2077844" cy="133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07272"/>
            <a:ext cx="1752600" cy="13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EXPAN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44" y="3207854"/>
            <a:ext cx="2057400" cy="136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Image result for vanderbilt university histo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6" b="27327"/>
          <a:stretch/>
        </p:blipFill>
        <p:spPr bwMode="auto">
          <a:xfrm>
            <a:off x="2458844" y="4873083"/>
            <a:ext cx="2143125" cy="9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Image result for NHLB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1" b="14835"/>
          <a:stretch/>
        </p:blipFill>
        <p:spPr bwMode="auto">
          <a:xfrm>
            <a:off x="5791200" y="4796040"/>
            <a:ext cx="1609829" cy="114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0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History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2018	90 </a:t>
            </a:r>
            <a:r>
              <a:rPr lang="en-US" dirty="0"/>
              <a:t>Emergency Department</a:t>
            </a:r>
          </a:p>
          <a:p>
            <a:pPr marL="2179638" lvl="1">
              <a:defRPr/>
            </a:pPr>
            <a:r>
              <a:rPr lang="en-US" sz="3200" dirty="0"/>
              <a:t>50% Academic</a:t>
            </a:r>
          </a:p>
          <a:p>
            <a:pPr marL="2179638" lvl="1">
              <a:defRPr/>
            </a:pPr>
            <a:r>
              <a:rPr lang="en-US" sz="3200" dirty="0"/>
              <a:t>50% Community Practice</a:t>
            </a:r>
          </a:p>
          <a:p>
            <a:pPr marL="2179638" lvl="1">
              <a:defRPr/>
            </a:pPr>
            <a:r>
              <a:rPr lang="en-US" sz="3200" dirty="0"/>
              <a:t>10% Critical Access Centers</a:t>
            </a:r>
          </a:p>
          <a:p>
            <a:endParaRPr lang="en-US" dirty="0"/>
          </a:p>
        </p:txBody>
      </p:sp>
      <p:pic>
        <p:nvPicPr>
          <p:cNvPr id="10" name="Picture 9" descr="C:\Users\yiadomma\Downloads\IMG_3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48389"/>
            <a:ext cx="3710782" cy="278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377</Words>
  <Application>Microsoft Office PowerPoint</Application>
  <PresentationFormat>On-screen Show (4:3)</PresentationFormat>
  <Paragraphs>131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What the EDOSG is About</vt:lpstr>
      <vt:lpstr>Evidence-Based Medicine</vt:lpstr>
      <vt:lpstr>Evidence-Based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Scope our Breadth…</vt:lpstr>
    </vt:vector>
  </TitlesOfParts>
  <Company>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Yiadom, Maya</dc:creator>
  <cp:lastModifiedBy>Yiadom, Maya</cp:lastModifiedBy>
  <cp:revision>1</cp:revision>
  <dcterms:created xsi:type="dcterms:W3CDTF">2018-11-08T07:54:44Z</dcterms:created>
  <dcterms:modified xsi:type="dcterms:W3CDTF">2018-11-08T07:57:25Z</dcterms:modified>
</cp:coreProperties>
</file>