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86" r:id="rId2"/>
    <p:sldId id="302" r:id="rId3"/>
    <p:sldId id="287" r:id="rId4"/>
    <p:sldId id="296" r:id="rId5"/>
    <p:sldId id="310" r:id="rId6"/>
    <p:sldId id="297" r:id="rId7"/>
    <p:sldId id="303" r:id="rId8"/>
    <p:sldId id="294" r:id="rId9"/>
    <p:sldId id="305" r:id="rId10"/>
    <p:sldId id="288" r:id="rId11"/>
    <p:sldId id="295" r:id="rId12"/>
    <p:sldId id="298" r:id="rId13"/>
    <p:sldId id="299" r:id="rId14"/>
    <p:sldId id="311" r:id="rId15"/>
    <p:sldId id="290" r:id="rId16"/>
    <p:sldId id="291" r:id="rId17"/>
    <p:sldId id="306" r:id="rId18"/>
    <p:sldId id="307" r:id="rId19"/>
    <p:sldId id="309" r:id="rId20"/>
    <p:sldId id="300" r:id="rId21"/>
    <p:sldId id="308" r:id="rId22"/>
    <p:sldId id="292" r:id="rId23"/>
    <p:sldId id="293" r:id="rId24"/>
    <p:sldId id="301" r:id="rId25"/>
  </p:sldIdLst>
  <p:sldSz cx="12192000" cy="6858000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125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968"/>
    <a:srgbClr val="005288"/>
    <a:srgbClr val="004488"/>
    <a:srgbClr val="951100"/>
    <a:srgbClr val="5E0B00"/>
    <a:srgbClr val="D72D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5143" autoAdjust="0"/>
  </p:normalViewPr>
  <p:slideViewPr>
    <p:cSldViewPr snapToGrid="0" snapToObjects="1">
      <p:cViewPr varScale="1">
        <p:scale>
          <a:sx n="76" d="100"/>
          <a:sy n="76" d="100"/>
        </p:scale>
        <p:origin x="-120" y="-318"/>
      </p:cViewPr>
      <p:guideLst>
        <p:guide orient="horz" pos="4125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CC2E0E3C-C9D5-4385-9746-9A1B9783AE8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973CE32C-E036-4032-95A6-671DBBE559F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8263393-8796-4221-A73D-8A407B0A5B2C}" type="datetimeFigureOut">
              <a:rPr lang="en-US" altLang="en-US"/>
              <a:pPr>
                <a:defRPr/>
              </a:pPr>
              <a:t>11/8/2018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F8A89378-4F49-4839-8773-E74F57D7587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2D0A7E13-F52C-4709-8FB8-FE1E5890915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3FCB8047-B9AB-4FE5-B33F-41A1BB92E44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42792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244980FE-14A0-44EB-962F-7D8277B0689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48C1F53-81B5-4915-B9D9-9670ABA4DACC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509C930-479D-4E6D-959A-5C525F0B9735}" type="datetimeFigureOut">
              <a:rPr lang="en-US" altLang="en-US"/>
              <a:pPr>
                <a:defRPr/>
              </a:pPr>
              <a:t>11/8/2018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xmlns="" id="{0DFC746A-3827-4BE4-9151-CC46B63C3EB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xmlns="" id="{C503965B-40B1-49D8-ACA2-6732939917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0B49EDA6-3656-47BD-8A4B-F155DBAFFF6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0600985-EB1E-4BD0-8EA7-2E583A2433F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3EB1F033-05F5-4901-B237-16C71DA0468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757783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rbeeWalsh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8C549E2D-CE80-408C-93B0-961B24A1069B}"/>
              </a:ext>
            </a:extLst>
          </p:cNvPr>
          <p:cNvSpPr/>
          <p:nvPr userDrawn="1"/>
        </p:nvSpPr>
        <p:spPr>
          <a:xfrm>
            <a:off x="8510588" y="5611813"/>
            <a:ext cx="3648075" cy="123983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FFFF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686E2277-467C-4C9C-B71C-7FF1140DC293}"/>
              </a:ext>
            </a:extLst>
          </p:cNvPr>
          <p:cNvSpPr/>
          <p:nvPr userDrawn="1"/>
        </p:nvSpPr>
        <p:spPr>
          <a:xfrm>
            <a:off x="0" y="6648450"/>
            <a:ext cx="12192000" cy="225425"/>
          </a:xfrm>
          <a:prstGeom prst="rect">
            <a:avLst/>
          </a:prstGeom>
          <a:solidFill>
            <a:srgbClr val="9511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cap="small" dirty="0">
                <a:solidFill>
                  <a:schemeClr val="bg1"/>
                </a:solidFill>
                <a:latin typeface="Adobe Garamond Pro" charset="0"/>
                <a:ea typeface="Adobe Garamond Pro" charset="0"/>
                <a:cs typeface="Adobe Garamond Pro" charset="0"/>
              </a:rPr>
              <a:t> </a:t>
            </a:r>
          </a:p>
        </p:txBody>
      </p:sp>
      <p:pic>
        <p:nvPicPr>
          <p:cNvPr id="6" name="Picture 9" descr="BerbeeWalsh Emergency_color-center.png">
            <a:extLst>
              <a:ext uri="{FF2B5EF4-FFF2-40B4-BE49-F238E27FC236}">
                <a16:creationId xmlns:a16="http://schemas.microsoft.com/office/drawing/2014/main" xmlns="" id="{22A6B3C2-4FC4-4C1A-B474-C5858E26626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4975" y="357188"/>
            <a:ext cx="3709988" cy="206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2836333"/>
            <a:ext cx="8534400" cy="316088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4302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24699"/>
            <a:ext cx="10972800" cy="4525963"/>
          </a:xfrm>
        </p:spPr>
        <p:txBody>
          <a:bodyPr/>
          <a:lstStyle>
            <a:lvl1pPr>
              <a:defRPr b="0"/>
            </a:lvl1pPr>
            <a:lvl2pPr>
              <a:defRPr b="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0" y="5"/>
            <a:ext cx="12192000" cy="132619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9312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xmlns="" id="{161C68A2-641E-458C-B3A8-3F87C9E59D3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0" y="0"/>
            <a:ext cx="12192000" cy="1325563"/>
          </a:xfrm>
          <a:prstGeom prst="rect">
            <a:avLst/>
          </a:prstGeom>
          <a:gradFill rotWithShape="1">
            <a:gsLst>
              <a:gs pos="0">
                <a:srgbClr val="D72D2D"/>
              </a:gs>
              <a:gs pos="100000">
                <a:srgbClr val="5E0B00"/>
              </a:gs>
            </a:gsLst>
            <a:lin ang="498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xmlns="" id="{152F4F9C-D1FE-4B59-B038-84D70FCB1F5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525588"/>
            <a:ext cx="10972800" cy="455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46A3996-FE9C-489C-9606-238447DDBCDF}"/>
              </a:ext>
            </a:extLst>
          </p:cNvPr>
          <p:cNvSpPr/>
          <p:nvPr userDrawn="1"/>
        </p:nvSpPr>
        <p:spPr>
          <a:xfrm>
            <a:off x="0" y="6788150"/>
            <a:ext cx="12192000" cy="90488"/>
          </a:xfrm>
          <a:prstGeom prst="rect">
            <a:avLst/>
          </a:prstGeom>
          <a:solidFill>
            <a:srgbClr val="9511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FFFF"/>
              </a:solidFill>
              <a:ea typeface="ＭＳ Ｐゴシック" charset="0"/>
              <a:cs typeface="ＭＳ Ｐゴシック" charset="0"/>
            </a:endParaRPr>
          </a:p>
        </p:txBody>
      </p:sp>
      <p:pic>
        <p:nvPicPr>
          <p:cNvPr id="1029" name="Picture 5" descr="BerbeeWalsh Emergency_color-flush.png">
            <a:extLst>
              <a:ext uri="{FF2B5EF4-FFF2-40B4-BE49-F238E27FC236}">
                <a16:creationId xmlns:a16="http://schemas.microsoft.com/office/drawing/2014/main" xmlns="" id="{FDA58BAB-FB58-4EE2-BF8F-064D737600A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17050" y="5962650"/>
            <a:ext cx="2755900" cy="814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48" r:id="rId2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bg1"/>
          </a:solidFill>
          <a:latin typeface="Helvetica Neue"/>
          <a:ea typeface="MS PGothic" panose="020B0600070205080204" pitchFamily="34" charset="-128"/>
          <a:cs typeface="Helvetica Neue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Helvetica Neue" charset="0"/>
          <a:ea typeface="MS PGothic" panose="020B0600070205080204" pitchFamily="34" charset="-128"/>
          <a:cs typeface="Helvetica Neue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Helvetica Neue" charset="0"/>
          <a:ea typeface="MS PGothic" panose="020B0600070205080204" pitchFamily="34" charset="-128"/>
          <a:cs typeface="Helvetica Neue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Helvetica Neue" charset="0"/>
          <a:ea typeface="MS PGothic" panose="020B0600070205080204" pitchFamily="34" charset="-128"/>
          <a:cs typeface="Helvetica Neue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Helvetica Neue" charset="0"/>
          <a:ea typeface="MS PGothic" panose="020B0600070205080204" pitchFamily="34" charset="-128"/>
          <a:cs typeface="Helvetica Neue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Helvetica Neue" charset="0"/>
          <a:ea typeface="ＭＳ Ｐゴシック" charset="0"/>
          <a:cs typeface="Helvetica Neue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Helvetica Neue" charset="0"/>
          <a:ea typeface="ＭＳ Ｐゴシック" charset="0"/>
          <a:cs typeface="Helvetica Neue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Helvetica Neue" charset="0"/>
          <a:ea typeface="ＭＳ Ｐゴシック" charset="0"/>
          <a:cs typeface="Helvetica Neue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Helvetica Neue" charset="0"/>
          <a:ea typeface="ＭＳ Ｐゴシック" charset="0"/>
          <a:cs typeface="Helvetica Neue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Helvetica Neue Light"/>
          <a:ea typeface="MS PGothic" panose="020B0600070205080204" pitchFamily="34" charset="-128"/>
          <a:cs typeface="Helvetica Neue Light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Helvetica Neue Light"/>
          <a:ea typeface="Helvetica Neue Light" charset="0"/>
          <a:cs typeface="Helvetica Neue Light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Helvetica Neue Light"/>
          <a:ea typeface="Helvetica Neue Light" charset="0"/>
          <a:cs typeface="Helvetica Neue Light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Helvetica Neue Light"/>
          <a:ea typeface="Helvetica Neue Light" charset="0"/>
          <a:cs typeface="Helvetica Neue Light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Helvetica Neue Light"/>
          <a:ea typeface="Helvetica Neue Light" charset="0"/>
          <a:cs typeface="Helvetica Neue Light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ubtitle 2">
            <a:extLst>
              <a:ext uri="{FF2B5EF4-FFF2-40B4-BE49-F238E27FC236}">
                <a16:creationId xmlns:a16="http://schemas.microsoft.com/office/drawing/2014/main" xmlns="" id="{FCC05B59-E0EC-4C7B-B81C-3582E9F74C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0088" y="2736850"/>
            <a:ext cx="10494962" cy="3457575"/>
          </a:xfrm>
        </p:spPr>
        <p:txBody>
          <a:bodyPr/>
          <a:lstStyle/>
          <a:p>
            <a:pPr eaLnBrk="1" hangingPunct="1"/>
            <a:r>
              <a:rPr lang="en-US" altLang="en-US" dirty="0">
                <a:solidFill>
                  <a:schemeClr val="tx1"/>
                </a:solidFill>
              </a:rPr>
              <a:t>Clinical Decision Support and Predictive Analytics</a:t>
            </a:r>
          </a:p>
          <a:p>
            <a:pPr eaLnBrk="1" hangingPunct="1"/>
            <a:r>
              <a:rPr lang="en-US" altLang="en-US" dirty="0">
                <a:solidFill>
                  <a:schemeClr val="tx1"/>
                </a:solidFill>
              </a:rPr>
              <a:t>11/4/2018</a:t>
            </a:r>
          </a:p>
          <a:p>
            <a:pPr eaLnBrk="1" hangingPunct="1"/>
            <a:endParaRPr lang="en-US" altLang="en-US" dirty="0">
              <a:solidFill>
                <a:schemeClr val="tx1"/>
              </a:solidFill>
            </a:endParaRPr>
          </a:p>
          <a:p>
            <a:pPr eaLnBrk="1" hangingPunct="1"/>
            <a:r>
              <a:rPr lang="en-US" altLang="en-US" dirty="0">
                <a:solidFill>
                  <a:schemeClr val="tx1"/>
                </a:solidFill>
              </a:rPr>
              <a:t>Brian Patterson MD MPH</a:t>
            </a:r>
          </a:p>
          <a:p>
            <a:pPr eaLnBrk="1" hangingPunct="1"/>
            <a:r>
              <a:rPr lang="en-US" altLang="en-US" sz="2000" dirty="0">
                <a:solidFill>
                  <a:schemeClr val="tx1"/>
                </a:solidFill>
              </a:rPr>
              <a:t>Medical Director, Clinical Informatics</a:t>
            </a:r>
          </a:p>
          <a:p>
            <a:pPr eaLnBrk="1" hangingPunct="1"/>
            <a:r>
              <a:rPr lang="en-US" altLang="en-US" sz="2000" dirty="0" err="1">
                <a:solidFill>
                  <a:schemeClr val="tx1"/>
                </a:solidFill>
              </a:rPr>
              <a:t>BerbeeWalsh</a:t>
            </a:r>
            <a:r>
              <a:rPr lang="en-US" altLang="en-US" sz="2000" dirty="0">
                <a:solidFill>
                  <a:schemeClr val="tx1"/>
                </a:solidFill>
              </a:rPr>
              <a:t> Department of Emergency Medicine</a:t>
            </a:r>
          </a:p>
        </p:txBody>
      </p:sp>
      <p:sp>
        <p:nvSpPr>
          <p:cNvPr id="5123" name="TextBox 8">
            <a:extLst>
              <a:ext uri="{FF2B5EF4-FFF2-40B4-BE49-F238E27FC236}">
                <a16:creationId xmlns:a16="http://schemas.microsoft.com/office/drawing/2014/main" xmlns="" id="{C11F99F7-DD57-4A47-877D-6D05DB392C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96213" y="6718300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Helvetica Neue Light"/>
                <a:ea typeface="MS PGothic" panose="020B0600070205080204" pitchFamily="34" charset="-128"/>
                <a:cs typeface="Helvetica Neue Light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Helvetica Neue Light"/>
                <a:ea typeface="Helvetica Neue Light"/>
                <a:cs typeface="Helvetica Neue Light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Helvetica Neue Light"/>
                <a:ea typeface="Helvetica Neue Light"/>
                <a:cs typeface="Helvetica Neue Light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Helvetica Neue Light"/>
                <a:ea typeface="Helvetica Neue Light"/>
                <a:cs typeface="Helvetica Neue Light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Helvetica Neue Light"/>
                <a:ea typeface="Helvetica Neue Light"/>
                <a:cs typeface="Helvetica Neue Light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Helvetica Neue Light"/>
                <a:ea typeface="Helvetica Neue Light"/>
                <a:cs typeface="Helvetica Neue Light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Helvetica Neue Light"/>
                <a:ea typeface="Helvetica Neue Light"/>
                <a:cs typeface="Helvetica Neue Light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Helvetica Neue Light"/>
                <a:ea typeface="Helvetica Neue Light"/>
                <a:cs typeface="Helvetica Neue Light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Helvetica Neue Light"/>
                <a:ea typeface="Helvetica Neue Light"/>
                <a:cs typeface="Helvetica Neue Light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124" name="TextBox 7">
            <a:extLst>
              <a:ext uri="{FF2B5EF4-FFF2-40B4-BE49-F238E27FC236}">
                <a16:creationId xmlns:a16="http://schemas.microsoft.com/office/drawing/2014/main" xmlns="" id="{B839151E-A4CD-4CCB-BB5E-CAC6613BBE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29638" y="2254250"/>
            <a:ext cx="20256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Helvetica Neue Light"/>
                <a:ea typeface="MS PGothic" panose="020B0600070205080204" pitchFamily="34" charset="-128"/>
                <a:cs typeface="Helvetica Neue Light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Helvetica Neue Light"/>
                <a:ea typeface="Helvetica Neue Light"/>
                <a:cs typeface="Helvetica Neue Light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Helvetica Neue Light"/>
                <a:ea typeface="Helvetica Neue Light"/>
                <a:cs typeface="Helvetica Neue Light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Helvetica Neue Light"/>
                <a:ea typeface="Helvetica Neue Light"/>
                <a:cs typeface="Helvetica Neue Light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Helvetica Neue Light"/>
                <a:ea typeface="Helvetica Neue Light"/>
                <a:cs typeface="Helvetica Neue Light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Helvetica Neue Light"/>
                <a:ea typeface="Helvetica Neue Light"/>
                <a:cs typeface="Helvetica Neue Light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Helvetica Neue Light"/>
                <a:ea typeface="Helvetica Neue Light"/>
                <a:cs typeface="Helvetica Neue Light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Helvetica Neue Light"/>
                <a:ea typeface="Helvetica Neue Light"/>
                <a:cs typeface="Helvetica Neue Light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Helvetica Neue Light"/>
                <a:ea typeface="Helvetica Neue Light"/>
                <a:cs typeface="Helvetica Neue Light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1">
            <a:extLst>
              <a:ext uri="{FF2B5EF4-FFF2-40B4-BE49-F238E27FC236}">
                <a16:creationId xmlns:a16="http://schemas.microsoft.com/office/drawing/2014/main" xmlns="" id="{96816412-9DE2-481D-9943-F2ADEDAAF0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8288" y="1524000"/>
            <a:ext cx="11684000" cy="4525963"/>
          </a:xfrm>
        </p:spPr>
        <p:txBody>
          <a:bodyPr/>
          <a:lstStyle/>
          <a:p>
            <a:r>
              <a:rPr lang="en-US" altLang="en-US" dirty="0"/>
              <a:t> “5 rights” of decision support </a:t>
            </a:r>
          </a:p>
          <a:p>
            <a:pPr lvl="1"/>
            <a:r>
              <a:rPr lang="en-US" altLang="en-US" dirty="0">
                <a:ea typeface="Helvetica Neue Light"/>
              </a:rPr>
              <a:t>the right information</a:t>
            </a:r>
          </a:p>
          <a:p>
            <a:pPr lvl="1"/>
            <a:r>
              <a:rPr lang="en-US" altLang="en-US" dirty="0">
                <a:ea typeface="Helvetica Neue Light"/>
              </a:rPr>
              <a:t>to the right person (physicians, nurses, residents?)</a:t>
            </a:r>
          </a:p>
          <a:p>
            <a:pPr lvl="1"/>
            <a:r>
              <a:rPr lang="en-US" altLang="en-US" dirty="0">
                <a:ea typeface="Helvetica Neue Light"/>
              </a:rPr>
              <a:t>in the right format (mode and delivery format)</a:t>
            </a:r>
          </a:p>
          <a:p>
            <a:pPr lvl="1"/>
            <a:r>
              <a:rPr lang="en-US" altLang="en-US" dirty="0">
                <a:ea typeface="Helvetica Neue Light"/>
              </a:rPr>
              <a:t>through the right channel (i.e. not necessarily GUI of an EHR)</a:t>
            </a:r>
          </a:p>
          <a:p>
            <a:pPr lvl="1"/>
            <a:r>
              <a:rPr lang="en-US" altLang="en-US" dirty="0">
                <a:ea typeface="Helvetica Neue Light"/>
              </a:rPr>
              <a:t>at the right time in the workflow (Triggers vs. On demand)</a:t>
            </a:r>
          </a:p>
        </p:txBody>
      </p:sp>
      <p:sp>
        <p:nvSpPr>
          <p:cNvPr id="14339" name="Title 2">
            <a:extLst>
              <a:ext uri="{FF2B5EF4-FFF2-40B4-BE49-F238E27FC236}">
                <a16:creationId xmlns:a16="http://schemas.microsoft.com/office/drawing/2014/main" xmlns="" id="{DCB81050-8789-42F1-A4E3-E897C1DE9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r>
              <a:rPr lang="en-US" altLang="en-US"/>
              <a:t>CDS Design Principles</a:t>
            </a:r>
          </a:p>
        </p:txBody>
      </p:sp>
      <p:sp>
        <p:nvSpPr>
          <p:cNvPr id="14340" name="TextBox 2">
            <a:extLst>
              <a:ext uri="{FF2B5EF4-FFF2-40B4-BE49-F238E27FC236}">
                <a16:creationId xmlns:a16="http://schemas.microsoft.com/office/drawing/2014/main" xmlns="" id="{FDEBA3A7-0A7F-4FB6-AD83-A7C096276A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8288" y="5448300"/>
            <a:ext cx="864393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/>
              <a:t>https://healthit.ahrq.gov/ahrq-funded-projects/current-health-it-priorities/clinical-decision-support-cds/chapter-1-approaching-clinical-decision/section-2-overview-cds-five-rights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1">
            <a:extLst>
              <a:ext uri="{FF2B5EF4-FFF2-40B4-BE49-F238E27FC236}">
                <a16:creationId xmlns:a16="http://schemas.microsoft.com/office/drawing/2014/main" xmlns="" id="{DBA5CFA6-75B5-49FB-9540-4A3AE0E38B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447800"/>
            <a:ext cx="11684000" cy="4525963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altLang="en-US" dirty="0"/>
              <a:t>1. Speed Is Everything.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dirty="0"/>
              <a:t>2. Anticipate Needs and Deliver in Real Time.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dirty="0"/>
              <a:t>3. Fit into the User's Workflow.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dirty="0"/>
              <a:t>4. Little Things Can Make a Big Difference. (Do usability testing)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dirty="0"/>
              <a:t>5. Recognize that Physicians Will Strongly Resist Stopping.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altLang="en-US" dirty="0"/>
          </a:p>
        </p:txBody>
      </p:sp>
      <p:sp>
        <p:nvSpPr>
          <p:cNvPr id="15363" name="Title 2">
            <a:extLst>
              <a:ext uri="{FF2B5EF4-FFF2-40B4-BE49-F238E27FC236}">
                <a16:creationId xmlns:a16="http://schemas.microsoft.com/office/drawing/2014/main" xmlns="" id="{A8868EE9-3160-4F75-B856-8562E8743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r>
              <a:rPr lang="en-US" altLang="en-US"/>
              <a:t>10 Commandments for Effective CDS</a:t>
            </a:r>
          </a:p>
        </p:txBody>
      </p:sp>
      <p:sp>
        <p:nvSpPr>
          <p:cNvPr id="15364" name="Rectangle 1">
            <a:extLst>
              <a:ext uri="{FF2B5EF4-FFF2-40B4-BE49-F238E27FC236}">
                <a16:creationId xmlns:a16="http://schemas.microsoft.com/office/drawing/2014/main" xmlns="" id="{605A33BC-83A4-427C-9F01-9FA9548806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786438"/>
            <a:ext cx="8323263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>
                <a:solidFill>
                  <a:srgbClr val="303030"/>
                </a:solidFill>
              </a:rPr>
              <a:t>Bates DW, Kuperman GJ, Wang S, et al. Ten commandments for effective clinical decision support: making the practice of evidence-based medicine a reality. </a:t>
            </a:r>
            <a:r>
              <a:rPr lang="en-US" altLang="en-US" i="1">
                <a:solidFill>
                  <a:srgbClr val="303030"/>
                </a:solidFill>
              </a:rPr>
              <a:t>J Am Med Inform Assoc</a:t>
            </a:r>
            <a:r>
              <a:rPr lang="en-US" altLang="en-US">
                <a:solidFill>
                  <a:srgbClr val="303030"/>
                </a:solidFill>
              </a:rPr>
              <a:t>. 2003;10(6):523-30.</a:t>
            </a:r>
            <a:endParaRPr lang="en-US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ontent Placeholder 1">
            <a:extLst>
              <a:ext uri="{FF2B5EF4-FFF2-40B4-BE49-F238E27FC236}">
                <a16:creationId xmlns:a16="http://schemas.microsoft.com/office/drawing/2014/main" xmlns="" id="{D5C2C282-7980-4F3C-ADBE-F920577555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413" y="1401763"/>
            <a:ext cx="11684000" cy="4525962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altLang="en-US" dirty="0"/>
              <a:t>6. Changing Direction Is Easier than Stopping.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dirty="0"/>
              <a:t>7. Simple Interventions Work Best.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dirty="0"/>
              <a:t>8. Ask for Additional Information Only When You Really Need It.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dirty="0"/>
              <a:t>9. Monitor Impact, Get Feedback, and Respond.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dirty="0"/>
              <a:t>10. Manage and Maintain Your Knowledge-based Systems.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alt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altLang="en-US" dirty="0"/>
          </a:p>
        </p:txBody>
      </p:sp>
      <p:sp>
        <p:nvSpPr>
          <p:cNvPr id="16387" name="Title 2">
            <a:extLst>
              <a:ext uri="{FF2B5EF4-FFF2-40B4-BE49-F238E27FC236}">
                <a16:creationId xmlns:a16="http://schemas.microsoft.com/office/drawing/2014/main" xmlns="" id="{29124438-09F2-44B8-9D8C-75BF244241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r>
              <a:rPr lang="en-US" altLang="en-US"/>
              <a:t>10 Commandments for Effective CDS</a:t>
            </a:r>
          </a:p>
        </p:txBody>
      </p:sp>
      <p:sp>
        <p:nvSpPr>
          <p:cNvPr id="16388" name="Rectangle 1">
            <a:extLst>
              <a:ext uri="{FF2B5EF4-FFF2-40B4-BE49-F238E27FC236}">
                <a16:creationId xmlns:a16="http://schemas.microsoft.com/office/drawing/2014/main" xmlns="" id="{D1DCD545-A7AE-49CE-9D56-3A92D6DE77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786438"/>
            <a:ext cx="8323263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>
                <a:solidFill>
                  <a:srgbClr val="303030"/>
                </a:solidFill>
              </a:rPr>
              <a:t>Bates DW, Kuperman GJ, Wang S, et al. Ten commandments for effective clinical decision support: making the practice of evidence-based medicine a reality. </a:t>
            </a:r>
            <a:r>
              <a:rPr lang="en-US" altLang="en-US" i="1">
                <a:solidFill>
                  <a:srgbClr val="303030"/>
                </a:solidFill>
              </a:rPr>
              <a:t>J Am Med Inform Assoc</a:t>
            </a:r>
            <a:r>
              <a:rPr lang="en-US" altLang="en-US">
                <a:solidFill>
                  <a:srgbClr val="303030"/>
                </a:solidFill>
              </a:rPr>
              <a:t>. 2003;10(6):523-30.</a:t>
            </a:r>
            <a:endParaRPr lang="en-US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Content Placeholder 1">
            <a:extLst>
              <a:ext uri="{FF2B5EF4-FFF2-40B4-BE49-F238E27FC236}">
                <a16:creationId xmlns:a16="http://schemas.microsoft.com/office/drawing/2014/main" xmlns="" id="{57D67C1C-0ED0-47C6-A9B4-F0215DBFD0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524000"/>
            <a:ext cx="11684000" cy="4525963"/>
          </a:xfrm>
        </p:spPr>
        <p:txBody>
          <a:bodyPr/>
          <a:lstStyle/>
          <a:p>
            <a:r>
              <a:rPr lang="en-US" altLang="en-US" dirty="0"/>
              <a:t>Bad CDS is often worse than none at all</a:t>
            </a:r>
          </a:p>
        </p:txBody>
      </p:sp>
      <p:sp>
        <p:nvSpPr>
          <p:cNvPr id="17411" name="Title 2">
            <a:extLst>
              <a:ext uri="{FF2B5EF4-FFF2-40B4-BE49-F238E27FC236}">
                <a16:creationId xmlns:a16="http://schemas.microsoft.com/office/drawing/2014/main" xmlns="" id="{3FC636EB-A060-4570-B474-9A2387008C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r>
              <a:rPr lang="en-US" altLang="en-US" dirty="0"/>
              <a:t>CDS Design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ontent Placeholder 1">
            <a:extLst>
              <a:ext uri="{FF2B5EF4-FFF2-40B4-BE49-F238E27FC236}">
                <a16:creationId xmlns:a16="http://schemas.microsoft.com/office/drawing/2014/main" xmlns="" id="{ADF7E982-7E07-4292-A162-3B735B6A7D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524000"/>
            <a:ext cx="11684000" cy="4525963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altLang="en-US" dirty="0"/>
              <a:t> </a:t>
            </a:r>
          </a:p>
          <a:p>
            <a:pPr lvl="1"/>
            <a:r>
              <a:rPr lang="en-US" altLang="en-US" dirty="0">
                <a:ea typeface="Helvetica Neue Light"/>
              </a:rPr>
              <a:t>Ensure all stakeholders in CDS are represented before implementation	</a:t>
            </a:r>
          </a:p>
          <a:p>
            <a:pPr lvl="2"/>
            <a:r>
              <a:rPr lang="en-US" altLang="en-US" dirty="0">
                <a:ea typeface="Helvetica Neue Light"/>
              </a:rPr>
              <a:t>Avoids “cardiology wants a popup to stop ED docs from doing x” scenario</a:t>
            </a:r>
          </a:p>
          <a:p>
            <a:pPr lvl="1"/>
            <a:r>
              <a:rPr lang="en-US" altLang="en-US" dirty="0">
                <a:ea typeface="Helvetica Neue Light"/>
              </a:rPr>
              <a:t>Allows leveraging of institutional experience</a:t>
            </a:r>
          </a:p>
          <a:p>
            <a:pPr lvl="1"/>
            <a:r>
              <a:rPr lang="en-US" altLang="en-US" dirty="0">
                <a:ea typeface="Helvetica Neue Light"/>
              </a:rPr>
              <a:t>Ensure those proposing CDS have a pre-implementation bar to meet</a:t>
            </a:r>
          </a:p>
          <a:p>
            <a:pPr lvl="2"/>
            <a:r>
              <a:rPr lang="en-US" altLang="en-US" dirty="0">
                <a:ea typeface="Helvetica Neue Light"/>
              </a:rPr>
              <a:t>Approved clinical workflow (i.e. does a transfusion threshold of Hb 7 work everywhere?)</a:t>
            </a:r>
          </a:p>
          <a:p>
            <a:pPr lvl="2"/>
            <a:r>
              <a:rPr lang="en-US" altLang="en-US" dirty="0">
                <a:ea typeface="Helvetica Neue Light"/>
              </a:rPr>
              <a:t>Firing rate, expected effect</a:t>
            </a:r>
          </a:p>
          <a:p>
            <a:pPr lvl="3"/>
            <a:r>
              <a:rPr lang="en-US" altLang="en-US" dirty="0">
                <a:ea typeface="Helvetica Neue Light"/>
              </a:rPr>
              <a:t>Analysis by “dry-firing”</a:t>
            </a:r>
          </a:p>
          <a:p>
            <a:pPr lvl="2"/>
            <a:r>
              <a:rPr lang="en-US" altLang="en-US" dirty="0">
                <a:ea typeface="Helvetica Neue Light"/>
              </a:rPr>
              <a:t>Clinical Workflow effects</a:t>
            </a:r>
          </a:p>
        </p:txBody>
      </p:sp>
      <p:sp>
        <p:nvSpPr>
          <p:cNvPr id="18435" name="Title 2">
            <a:extLst>
              <a:ext uri="{FF2B5EF4-FFF2-40B4-BE49-F238E27FC236}">
                <a16:creationId xmlns:a16="http://schemas.microsoft.com/office/drawing/2014/main" xmlns="" id="{4D855EA7-45C0-43A4-9CC0-A05110BDBA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r>
              <a:rPr lang="en-US" altLang="en-US" dirty="0"/>
              <a:t>CDS Governance</a:t>
            </a:r>
          </a:p>
        </p:txBody>
      </p:sp>
    </p:spTree>
    <p:extLst>
      <p:ext uri="{BB962C8B-B14F-4D97-AF65-F5344CB8AC3E}">
        <p14:creationId xmlns:p14="http://schemas.microsoft.com/office/powerpoint/2010/main" val="36574671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Content Placeholder 1">
            <a:extLst>
              <a:ext uri="{FF2B5EF4-FFF2-40B4-BE49-F238E27FC236}">
                <a16:creationId xmlns:a16="http://schemas.microsoft.com/office/drawing/2014/main" xmlns="" id="{7C43D1BD-B0CD-473A-ADB4-46354761CA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524000"/>
            <a:ext cx="11684000" cy="4525963"/>
          </a:xfrm>
        </p:spPr>
        <p:txBody>
          <a:bodyPr/>
          <a:lstStyle/>
          <a:p>
            <a:pPr marL="0" indent="0">
              <a:buNone/>
            </a:pPr>
            <a:endParaRPr lang="en-US" altLang="en-US" dirty="0"/>
          </a:p>
          <a:p>
            <a:pPr lvl="1"/>
            <a:r>
              <a:rPr lang="en-US" altLang="en-US" dirty="0">
                <a:ea typeface="Helvetica Neue Light"/>
              </a:rPr>
              <a:t>Ensure total burden of CDS is managed/coordinated</a:t>
            </a:r>
          </a:p>
          <a:p>
            <a:pPr lvl="1"/>
            <a:r>
              <a:rPr lang="en-US" altLang="en-US" dirty="0">
                <a:ea typeface="Helvetica Neue Light"/>
              </a:rPr>
              <a:t>Ensure post-implementation monitoring/evaluation occurs</a:t>
            </a:r>
          </a:p>
          <a:p>
            <a:pPr lvl="1"/>
            <a:r>
              <a:rPr lang="en-US" altLang="en-US" dirty="0">
                <a:ea typeface="Helvetica Neue Light"/>
              </a:rPr>
              <a:t>Sundown old or ineffective CDS</a:t>
            </a:r>
          </a:p>
          <a:p>
            <a:pPr lvl="1"/>
            <a:endParaRPr lang="en-US" altLang="en-US" dirty="0">
              <a:ea typeface="Helvetica Neue Light"/>
            </a:endParaRPr>
          </a:p>
        </p:txBody>
      </p:sp>
      <p:sp>
        <p:nvSpPr>
          <p:cNvPr id="19459" name="Title 2">
            <a:extLst>
              <a:ext uri="{FF2B5EF4-FFF2-40B4-BE49-F238E27FC236}">
                <a16:creationId xmlns:a16="http://schemas.microsoft.com/office/drawing/2014/main" xmlns="" id="{72617671-4782-4EE3-8D66-8A62F7A596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r>
              <a:rPr lang="en-US" altLang="en-US" dirty="0"/>
              <a:t>CDS Governance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1">
            <a:extLst>
              <a:ext uri="{FF2B5EF4-FFF2-40B4-BE49-F238E27FC236}">
                <a16:creationId xmlns:a16="http://schemas.microsoft.com/office/drawing/2014/main" xmlns="" id="{11A70982-39F5-43AE-BCEE-EF0A5503B7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8288" y="1524000"/>
            <a:ext cx="11684000" cy="4525963"/>
          </a:xfrm>
        </p:spPr>
        <p:txBody>
          <a:bodyPr/>
          <a:lstStyle/>
          <a:p>
            <a:pPr>
              <a:defRPr/>
            </a:pPr>
            <a:r>
              <a:rPr lang="en-US" altLang="en-US" dirty="0">
                <a:latin typeface="Helvetica Neue Light" charset="0"/>
                <a:cs typeface="Helvetica Neue Light" charset="0"/>
              </a:rPr>
              <a:t>Predictive Analytics vs.  Artificial Intelligence vs. Machine Learning vs. Neural Networks vs. Deep Learning 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US" altLang="en-US" dirty="0">
              <a:latin typeface="Helvetica Neue Light" charset="0"/>
              <a:cs typeface="Helvetica Neue Light" charset="0"/>
            </a:endParaRPr>
          </a:p>
        </p:txBody>
      </p:sp>
      <p:sp>
        <p:nvSpPr>
          <p:cNvPr id="20483" name="Title 2">
            <a:extLst>
              <a:ext uri="{FF2B5EF4-FFF2-40B4-BE49-F238E27FC236}">
                <a16:creationId xmlns:a16="http://schemas.microsoft.com/office/drawing/2014/main" xmlns="" id="{F3EC8520-A97A-4B29-8D74-B6F3723B9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r>
              <a:rPr lang="en-US" altLang="en-US" dirty="0"/>
              <a:t>Cool New Stuff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1">
            <a:extLst>
              <a:ext uri="{FF2B5EF4-FFF2-40B4-BE49-F238E27FC236}">
                <a16:creationId xmlns:a16="http://schemas.microsoft.com/office/drawing/2014/main" xmlns="" id="{11A70982-39F5-43AE-BCEE-EF0A5503B7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8288" y="1524000"/>
            <a:ext cx="11684000" cy="4525963"/>
          </a:xfrm>
        </p:spPr>
        <p:txBody>
          <a:bodyPr/>
          <a:lstStyle/>
          <a:p>
            <a:pPr>
              <a:defRPr/>
            </a:pPr>
            <a:r>
              <a:rPr lang="en-US" altLang="en-US" dirty="0">
                <a:latin typeface="Helvetica Neue Light" charset="0"/>
                <a:cs typeface="Helvetica Neue Light" charset="0"/>
              </a:rPr>
              <a:t>Predictive Analytics: any time we use an algorithm to try to predict future risk based on past data</a:t>
            </a:r>
          </a:p>
          <a:p>
            <a:pPr lvl="1">
              <a:defRPr/>
            </a:pPr>
            <a:r>
              <a:rPr lang="en-US" altLang="en-US" dirty="0">
                <a:latin typeface="Helvetica Neue Light" charset="0"/>
                <a:cs typeface="Helvetica Neue Light" charset="0"/>
              </a:rPr>
              <a:t>Machine Learning: Allowing a computer algorithm to do more than simply solve a regression equation (often much more).  Generally in our context we’re looking at using these to risk stratify or classify patients</a:t>
            </a:r>
          </a:p>
          <a:p>
            <a:pPr lvl="2">
              <a:defRPr/>
            </a:pPr>
            <a:r>
              <a:rPr lang="en-US" altLang="en-US" dirty="0">
                <a:latin typeface="Helvetica Neue Light" charset="0"/>
                <a:cs typeface="Helvetica Neue Light" charset="0"/>
              </a:rPr>
              <a:t>Neural Networks: ML methods wherein we train the computer with a neural net</a:t>
            </a:r>
          </a:p>
          <a:p>
            <a:pPr lvl="3">
              <a:defRPr/>
            </a:pPr>
            <a:r>
              <a:rPr lang="en-US" altLang="en-US" dirty="0">
                <a:latin typeface="Helvetica Neue Light" charset="0"/>
                <a:cs typeface="Helvetica Neue Light" charset="0"/>
              </a:rPr>
              <a:t>Deep Learning: A specific subset of machine learning algorithms which everyone is particularly excited about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US" altLang="en-US" dirty="0">
              <a:latin typeface="Helvetica Neue Light" charset="0"/>
              <a:cs typeface="Helvetica Neue Light" charset="0"/>
            </a:endParaRPr>
          </a:p>
        </p:txBody>
      </p:sp>
      <p:sp>
        <p:nvSpPr>
          <p:cNvPr id="21507" name="Title 2">
            <a:extLst>
              <a:ext uri="{FF2B5EF4-FFF2-40B4-BE49-F238E27FC236}">
                <a16:creationId xmlns:a16="http://schemas.microsoft.com/office/drawing/2014/main" xmlns="" id="{0E1063A6-F8DF-404B-A6F4-12D1CC1EE2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r>
              <a:rPr lang="en-US" altLang="en-US"/>
              <a:t>Predictive Analytics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1">
            <a:extLst>
              <a:ext uri="{FF2B5EF4-FFF2-40B4-BE49-F238E27FC236}">
                <a16:creationId xmlns:a16="http://schemas.microsoft.com/office/drawing/2014/main" xmlns="" id="{F580E1FE-FB81-46F9-BFAB-DDAF0EBCFC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12216" y="1523999"/>
            <a:ext cx="5826784" cy="4525963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altLang="en-US" dirty="0"/>
              <a:t>Machine Learning</a:t>
            </a:r>
          </a:p>
          <a:p>
            <a:r>
              <a:rPr lang="en-US" altLang="en-US" dirty="0"/>
              <a:t>Solely focused on prediction</a:t>
            </a:r>
          </a:p>
          <a:p>
            <a:r>
              <a:rPr lang="en-US" altLang="en-US" dirty="0"/>
              <a:t>Finds a “thumbprint signature” from a number of variables</a:t>
            </a:r>
          </a:p>
          <a:p>
            <a:pPr marL="0" indent="0">
              <a:buNone/>
            </a:pPr>
            <a:endParaRPr lang="en-US" altLang="en-US" dirty="0"/>
          </a:p>
        </p:txBody>
      </p:sp>
      <p:sp>
        <p:nvSpPr>
          <p:cNvPr id="22531" name="Title 2">
            <a:extLst>
              <a:ext uri="{FF2B5EF4-FFF2-40B4-BE49-F238E27FC236}">
                <a16:creationId xmlns:a16="http://schemas.microsoft.com/office/drawing/2014/main" xmlns="" id="{35AC6C13-A013-46C5-BBC7-7B3E1E5C83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r>
              <a:rPr lang="en-US" altLang="en-US"/>
              <a:t>Machine Learning</a:t>
            </a:r>
          </a:p>
        </p:txBody>
      </p:sp>
      <p:sp>
        <p:nvSpPr>
          <p:cNvPr id="4" name="Content Placeholder 1">
            <a:extLst>
              <a:ext uri="{FF2B5EF4-FFF2-40B4-BE49-F238E27FC236}">
                <a16:creationId xmlns:a16="http://schemas.microsoft.com/office/drawing/2014/main" xmlns="" id="{2C81D672-83B4-4F7F-B48C-166A6C025A42}"/>
              </a:ext>
            </a:extLst>
          </p:cNvPr>
          <p:cNvSpPr txBox="1">
            <a:spLocks/>
          </p:cNvSpPr>
          <p:nvPr/>
        </p:nvSpPr>
        <p:spPr bwMode="auto">
          <a:xfrm>
            <a:off x="239713" y="1524000"/>
            <a:ext cx="5569879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0" kern="1200">
                <a:solidFill>
                  <a:schemeClr val="tx1"/>
                </a:solidFill>
                <a:latin typeface="Helvetica Neue Light"/>
                <a:ea typeface="MS PGothic" panose="020B0600070205080204" pitchFamily="34" charset="-128"/>
                <a:cs typeface="Helvetica Neue Light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b="0" kern="1200">
                <a:solidFill>
                  <a:schemeClr val="tx1"/>
                </a:solidFill>
                <a:latin typeface="Helvetica Neue Light"/>
                <a:ea typeface="Helvetica Neue Light" charset="0"/>
                <a:cs typeface="Helvetica Neue Light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Helvetica Neue Light"/>
                <a:ea typeface="Helvetica Neue Light" charset="0"/>
                <a:cs typeface="Helvetica Neue Light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Helvetica Neue Light"/>
                <a:ea typeface="Helvetica Neue Light" charset="0"/>
                <a:cs typeface="Helvetica Neue Light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Helvetica Neue Light"/>
                <a:ea typeface="Helvetica Neue Light" charset="0"/>
                <a:cs typeface="Helvetica Neue Light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altLang="en-US" dirty="0">
                <a:latin typeface="Helvetica Neue Light" charset="0"/>
                <a:cs typeface="Helvetica Neue Light" charset="0"/>
              </a:rPr>
              <a:t>“Traditional Statistical Modeling” </a:t>
            </a:r>
          </a:p>
          <a:p>
            <a:pPr>
              <a:defRPr/>
            </a:pPr>
            <a:r>
              <a:rPr lang="en-US" altLang="en-US" dirty="0">
                <a:latin typeface="Helvetica Neue Light" charset="0"/>
                <a:cs typeface="Helvetica Neue Light" charset="0"/>
              </a:rPr>
              <a:t>I select variables (or at least a subset for selection)</a:t>
            </a:r>
          </a:p>
          <a:p>
            <a:pPr>
              <a:defRPr/>
            </a:pPr>
            <a:r>
              <a:rPr lang="en-US" altLang="en-US" dirty="0">
                <a:latin typeface="Helvetica Neue Light" charset="0"/>
                <a:cs typeface="Helvetica Neue Light" charset="0"/>
              </a:rPr>
              <a:t>Beyond prediction, we’re generating a mental model</a:t>
            </a:r>
          </a:p>
          <a:p>
            <a:pPr>
              <a:defRPr/>
            </a:pPr>
            <a:r>
              <a:rPr lang="en-US" altLang="en-US" dirty="0">
                <a:latin typeface="Helvetica Neue Light" charset="0"/>
                <a:cs typeface="Helvetica Neue Light" charset="0"/>
              </a:rPr>
              <a:t>We can learn something by looking at a regression model</a:t>
            </a:r>
          </a:p>
        </p:txBody>
      </p:sp>
      <p:sp>
        <p:nvSpPr>
          <p:cNvPr id="5" name="Content Placeholder 1">
            <a:extLst>
              <a:ext uri="{FF2B5EF4-FFF2-40B4-BE49-F238E27FC236}">
                <a16:creationId xmlns:a16="http://schemas.microsoft.com/office/drawing/2014/main" xmlns="" id="{D0932C5A-A74C-4BF0-8D6C-59E80FF33D28}"/>
              </a:ext>
            </a:extLst>
          </p:cNvPr>
          <p:cNvSpPr txBox="1">
            <a:spLocks/>
          </p:cNvSpPr>
          <p:nvPr/>
        </p:nvSpPr>
        <p:spPr bwMode="auto">
          <a:xfrm>
            <a:off x="5308326" y="1524000"/>
            <a:ext cx="798184" cy="641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0" kern="1200">
                <a:solidFill>
                  <a:schemeClr val="tx1"/>
                </a:solidFill>
                <a:latin typeface="Helvetica Neue Light"/>
                <a:ea typeface="MS PGothic" panose="020B0600070205080204" pitchFamily="34" charset="-128"/>
                <a:cs typeface="Helvetica Neue Light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b="0" kern="1200">
                <a:solidFill>
                  <a:schemeClr val="tx1"/>
                </a:solidFill>
                <a:latin typeface="Helvetica Neue Light"/>
                <a:ea typeface="Helvetica Neue Light" charset="0"/>
                <a:cs typeface="Helvetica Neue Light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Helvetica Neue Light"/>
                <a:ea typeface="Helvetica Neue Light" charset="0"/>
                <a:cs typeface="Helvetica Neue Light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Helvetica Neue Light"/>
                <a:ea typeface="Helvetica Neue Light" charset="0"/>
                <a:cs typeface="Helvetica Neue Light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Helvetica Neue Light"/>
                <a:ea typeface="Helvetica Neue Light" charset="0"/>
                <a:cs typeface="Helvetica Neue Light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altLang="en-US" dirty="0">
                <a:latin typeface="Helvetica Neue Light" charset="0"/>
                <a:cs typeface="Helvetica Neue Light" charset="0"/>
              </a:rPr>
              <a:t>vs.</a:t>
            </a:r>
          </a:p>
        </p:txBody>
      </p:sp>
      <p:pic>
        <p:nvPicPr>
          <p:cNvPr id="1026" name="Picture 2" descr="File:Kernel Machine.svg">
            <a:extLst>
              <a:ext uri="{FF2B5EF4-FFF2-40B4-BE49-F238E27FC236}">
                <a16:creationId xmlns:a16="http://schemas.microsoft.com/office/drawing/2014/main" xmlns="" id="{CAEA6535-3E3C-4D91-A6B7-1912FD566C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7208" y="3830638"/>
            <a:ext cx="4876800" cy="2219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Title 2">
            <a:extLst>
              <a:ext uri="{FF2B5EF4-FFF2-40B4-BE49-F238E27FC236}">
                <a16:creationId xmlns:a16="http://schemas.microsoft.com/office/drawing/2014/main" xmlns="" id="{35AC6C13-A013-46C5-BBC7-7B3E1E5C83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r>
              <a:rPr lang="en-US" altLang="en-US" dirty="0"/>
              <a:t>Well Known Pitfalls of ML Models</a:t>
            </a:r>
          </a:p>
        </p:txBody>
      </p:sp>
      <p:sp>
        <p:nvSpPr>
          <p:cNvPr id="4" name="Content Placeholder 1">
            <a:extLst>
              <a:ext uri="{FF2B5EF4-FFF2-40B4-BE49-F238E27FC236}">
                <a16:creationId xmlns:a16="http://schemas.microsoft.com/office/drawing/2014/main" xmlns="" id="{2C81D672-83B4-4F7F-B48C-166A6C025A42}"/>
              </a:ext>
            </a:extLst>
          </p:cNvPr>
          <p:cNvSpPr txBox="1">
            <a:spLocks/>
          </p:cNvSpPr>
          <p:nvPr/>
        </p:nvSpPr>
        <p:spPr bwMode="auto">
          <a:xfrm>
            <a:off x="239713" y="1820917"/>
            <a:ext cx="11324294" cy="42290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b="0" kern="1200">
                <a:solidFill>
                  <a:schemeClr val="tx1"/>
                </a:solidFill>
                <a:latin typeface="Helvetica Neue Light"/>
                <a:ea typeface="MS PGothic" panose="020B0600070205080204" pitchFamily="34" charset="-128"/>
                <a:cs typeface="Helvetica Neue Light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b="0" kern="1200">
                <a:solidFill>
                  <a:schemeClr val="tx1"/>
                </a:solidFill>
                <a:latin typeface="Helvetica Neue Light"/>
                <a:ea typeface="Helvetica Neue Light" charset="0"/>
                <a:cs typeface="Helvetica Neue Light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Helvetica Neue Light"/>
                <a:ea typeface="Helvetica Neue Light" charset="0"/>
                <a:cs typeface="Helvetica Neue Light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Helvetica Neue Light"/>
                <a:ea typeface="Helvetica Neue Light" charset="0"/>
                <a:cs typeface="Helvetica Neue Light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Helvetica Neue Light"/>
                <a:ea typeface="Helvetica Neue Light" charset="0"/>
                <a:cs typeface="Helvetica Neue Light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en-US" dirty="0">
                <a:latin typeface="Helvetica Neue Light" charset="0"/>
                <a:cs typeface="Helvetica Neue Light" charset="0"/>
              </a:rPr>
              <a:t> Overfitting</a:t>
            </a:r>
          </a:p>
          <a:p>
            <a:pPr lvl="1">
              <a:defRPr/>
            </a:pPr>
            <a:r>
              <a:rPr lang="en-US" altLang="en-US" dirty="0">
                <a:latin typeface="Helvetica Neue Light" charset="0"/>
                <a:cs typeface="Helvetica Neue Light" charset="0"/>
              </a:rPr>
              <a:t>Minimized by cross validation</a:t>
            </a:r>
          </a:p>
          <a:p>
            <a:pPr lvl="1">
              <a:defRPr/>
            </a:pPr>
            <a:r>
              <a:rPr lang="en-US" altLang="en-US" dirty="0">
                <a:latin typeface="Helvetica Neue Light" charset="0"/>
                <a:cs typeface="Helvetica Neue Light" charset="0"/>
              </a:rPr>
              <a:t>Minimized by performance in holdout test set</a:t>
            </a:r>
          </a:p>
          <a:p>
            <a:pPr>
              <a:defRPr/>
            </a:pPr>
            <a:r>
              <a:rPr lang="en-US" altLang="en-US" dirty="0">
                <a:latin typeface="Helvetica Neue Light" charset="0"/>
                <a:cs typeface="Helvetica Neue Light" charset="0"/>
              </a:rPr>
              <a:t>Generalizability</a:t>
            </a:r>
          </a:p>
          <a:p>
            <a:pPr lvl="1">
              <a:defRPr/>
            </a:pPr>
            <a:r>
              <a:rPr lang="en-US" altLang="en-US" dirty="0">
                <a:latin typeface="Helvetica Neue Light" charset="0"/>
                <a:cs typeface="Helvetica Neue Light" charset="0"/>
              </a:rPr>
              <a:t>Needs validation in your population</a:t>
            </a:r>
          </a:p>
          <a:p>
            <a:pPr>
              <a:defRPr/>
            </a:pPr>
            <a:r>
              <a:rPr lang="en-US" altLang="en-US" dirty="0">
                <a:latin typeface="Helvetica Neue Light" charset="0"/>
                <a:cs typeface="Helvetica Neue Light" charset="0"/>
              </a:rPr>
              <a:t>Health Equity</a:t>
            </a:r>
          </a:p>
          <a:p>
            <a:pPr lvl="1">
              <a:defRPr/>
            </a:pPr>
            <a:r>
              <a:rPr lang="en-US" altLang="en-US" dirty="0">
                <a:latin typeface="Helvetica Neue Light" charset="0"/>
                <a:cs typeface="Helvetica Neue Light" charset="0"/>
              </a:rPr>
              <a:t>Is there bias in training data towards those with more access to care</a:t>
            </a:r>
          </a:p>
          <a:p>
            <a:pPr lvl="1">
              <a:defRPr/>
            </a:pPr>
            <a:r>
              <a:rPr lang="en-US" altLang="en-US" dirty="0">
                <a:latin typeface="Helvetica Neue Light" charset="0"/>
                <a:cs typeface="Helvetica Neue Light" charset="0"/>
              </a:rPr>
              <a:t>Ex. Facial Recognition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A4B46F5A-6167-41DA-969E-39736DAADDBD}"/>
              </a:ext>
            </a:extLst>
          </p:cNvPr>
          <p:cNvSpPr txBox="1"/>
          <p:nvPr/>
        </p:nvSpPr>
        <p:spPr>
          <a:xfrm>
            <a:off x="1986455" y="6253984"/>
            <a:ext cx="65348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Chen JH, Asch SM. Machine Learning and Prediction in Medicine - Beyond the Peak of Inflated Expectations. </a:t>
            </a:r>
            <a:r>
              <a:rPr lang="en-US" sz="1400" i="1" dirty="0"/>
              <a:t>N </a:t>
            </a:r>
            <a:r>
              <a:rPr lang="en-US" sz="1400" i="1" dirty="0" err="1"/>
              <a:t>Engl</a:t>
            </a:r>
            <a:r>
              <a:rPr lang="en-US" sz="1400" i="1" dirty="0"/>
              <a:t> J Med</a:t>
            </a:r>
            <a:r>
              <a:rPr lang="en-US" sz="1400" dirty="0"/>
              <a:t>. 2017;376(26):2507-2509.</a:t>
            </a:r>
          </a:p>
        </p:txBody>
      </p:sp>
    </p:spTree>
    <p:extLst>
      <p:ext uri="{BB962C8B-B14F-4D97-AF65-F5344CB8AC3E}">
        <p14:creationId xmlns:p14="http://schemas.microsoft.com/office/powerpoint/2010/main" val="9990987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ontent Placeholder 1">
            <a:extLst>
              <a:ext uri="{FF2B5EF4-FFF2-40B4-BE49-F238E27FC236}">
                <a16:creationId xmlns:a16="http://schemas.microsoft.com/office/drawing/2014/main" xmlns="" id="{8876D7AD-166C-4346-B7A1-5B90C021C9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8288" y="1296988"/>
            <a:ext cx="11684000" cy="4979987"/>
          </a:xfrm>
        </p:spPr>
        <p:txBody>
          <a:bodyPr/>
          <a:lstStyle/>
          <a:p>
            <a:r>
              <a:rPr lang="en-US" altLang="en-US" dirty="0"/>
              <a:t>Define CDS</a:t>
            </a:r>
          </a:p>
          <a:p>
            <a:r>
              <a:rPr lang="en-US" altLang="en-US" dirty="0"/>
              <a:t>Discuss practical aspects CDS design, implementation, and </a:t>
            </a:r>
            <a:r>
              <a:rPr lang="en-US" altLang="en-US" dirty="0" err="1"/>
              <a:t>govenance</a:t>
            </a:r>
            <a:endParaRPr lang="en-US" altLang="en-US" dirty="0"/>
          </a:p>
          <a:p>
            <a:r>
              <a:rPr lang="en-US" altLang="en-US" dirty="0"/>
              <a:t>Contrast Machine Learning models for driving predictive analytics with more traditional statistical methods</a:t>
            </a:r>
          </a:p>
          <a:p>
            <a:r>
              <a:rPr lang="en-US" altLang="en-US" dirty="0"/>
              <a:t>Discuss Principles for adopting CDS based on Predictive Analytic/Machine Learning Models</a:t>
            </a:r>
          </a:p>
        </p:txBody>
      </p:sp>
      <p:sp>
        <p:nvSpPr>
          <p:cNvPr id="6147" name="Title 2">
            <a:extLst>
              <a:ext uri="{FF2B5EF4-FFF2-40B4-BE49-F238E27FC236}">
                <a16:creationId xmlns:a16="http://schemas.microsoft.com/office/drawing/2014/main" xmlns="" id="{0CF3F07D-0F9A-463F-84D9-9C8EC1E6D8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r>
              <a:rPr lang="en-US" altLang="en-US"/>
              <a:t>Goals	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Content Placeholder 1">
            <a:extLst>
              <a:ext uri="{FF2B5EF4-FFF2-40B4-BE49-F238E27FC236}">
                <a16:creationId xmlns:a16="http://schemas.microsoft.com/office/drawing/2014/main" xmlns="" id="{B7D311DE-A560-467E-893C-4E802CB0DF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8288" y="1524000"/>
            <a:ext cx="11684000" cy="4525963"/>
          </a:xfrm>
        </p:spPr>
        <p:txBody>
          <a:bodyPr/>
          <a:lstStyle/>
          <a:p>
            <a:r>
              <a:rPr lang="en-US" altLang="en-US" dirty="0"/>
              <a:t>Regression:</a:t>
            </a:r>
          </a:p>
          <a:p>
            <a:pPr lvl="1"/>
            <a:r>
              <a:rPr lang="en-US" altLang="en-US" dirty="0"/>
              <a:t>Lasso Regression, Ridge Regression, Elastic Nets</a:t>
            </a:r>
          </a:p>
          <a:p>
            <a:r>
              <a:rPr lang="en-US" altLang="en-US" dirty="0"/>
              <a:t>Decision Trees</a:t>
            </a:r>
          </a:p>
          <a:p>
            <a:pPr lvl="1"/>
            <a:r>
              <a:rPr lang="en-US" altLang="en-US" dirty="0"/>
              <a:t>Random Forests, Gradient Boosted Trees</a:t>
            </a:r>
          </a:p>
          <a:p>
            <a:r>
              <a:rPr lang="en-US" altLang="en-US" dirty="0"/>
              <a:t>Neural Networks</a:t>
            </a:r>
          </a:p>
          <a:p>
            <a:r>
              <a:rPr lang="en-US" altLang="en-US" dirty="0"/>
              <a:t>Bayesian models</a:t>
            </a:r>
          </a:p>
          <a:p>
            <a:r>
              <a:rPr lang="en-US" altLang="en-US" dirty="0">
                <a:ea typeface="Helvetica Neue Light"/>
              </a:rPr>
              <a:t>Support Vector Machines (SVM’s)</a:t>
            </a:r>
          </a:p>
        </p:txBody>
      </p:sp>
      <p:sp>
        <p:nvSpPr>
          <p:cNvPr id="23555" name="Title 2">
            <a:extLst>
              <a:ext uri="{FF2B5EF4-FFF2-40B4-BE49-F238E27FC236}">
                <a16:creationId xmlns:a16="http://schemas.microsoft.com/office/drawing/2014/main" xmlns="" id="{42E8A6C7-4584-49C4-BAE8-F60EA59610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r>
              <a:rPr lang="en-US" altLang="en-US" dirty="0"/>
              <a:t>Common Machine Learning Methods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Content Placeholder 1">
            <a:extLst>
              <a:ext uri="{FF2B5EF4-FFF2-40B4-BE49-F238E27FC236}">
                <a16:creationId xmlns:a16="http://schemas.microsoft.com/office/drawing/2014/main" xmlns="" id="{B7D311DE-A560-467E-893C-4E802CB0DF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8288" y="1524000"/>
            <a:ext cx="11684000" cy="4525963"/>
          </a:xfrm>
        </p:spPr>
        <p:txBody>
          <a:bodyPr/>
          <a:lstStyle/>
          <a:p>
            <a:pPr marL="0" indent="0">
              <a:buNone/>
            </a:pPr>
            <a:endParaRPr lang="en-US" altLang="en-US" dirty="0"/>
          </a:p>
          <a:p>
            <a:r>
              <a:rPr lang="en-US" altLang="en-US" dirty="0">
                <a:ea typeface="Helvetica Neue Light"/>
              </a:rPr>
              <a:t>“Interpretable” vs. “Black Box” Models</a:t>
            </a:r>
          </a:p>
          <a:p>
            <a:pPr lvl="1"/>
            <a:r>
              <a:rPr lang="en-US" altLang="en-US" dirty="0">
                <a:ea typeface="Helvetica Neue Light"/>
              </a:rPr>
              <a:t>Human interpretability in computer science</a:t>
            </a:r>
          </a:p>
          <a:p>
            <a:pPr lvl="1"/>
            <a:r>
              <a:rPr lang="en-US" altLang="en-US" dirty="0">
                <a:ea typeface="Helvetica Neue Light"/>
              </a:rPr>
              <a:t>Understandable vs. Opaque to clinicians</a:t>
            </a:r>
          </a:p>
          <a:p>
            <a:pPr lvl="1"/>
            <a:r>
              <a:rPr lang="en-US" altLang="en-US" dirty="0">
                <a:ea typeface="Helvetica Neue Light"/>
              </a:rPr>
              <a:t>Causal vs. Associative</a:t>
            </a:r>
          </a:p>
          <a:p>
            <a:pPr lvl="1"/>
            <a:r>
              <a:rPr lang="en-US" altLang="en-US" dirty="0">
                <a:ea typeface="Helvetica Neue Light"/>
              </a:rPr>
              <a:t>Proprietary vs. Open Source</a:t>
            </a:r>
          </a:p>
        </p:txBody>
      </p:sp>
      <p:sp>
        <p:nvSpPr>
          <p:cNvPr id="23555" name="Title 2">
            <a:extLst>
              <a:ext uri="{FF2B5EF4-FFF2-40B4-BE49-F238E27FC236}">
                <a16:creationId xmlns:a16="http://schemas.microsoft.com/office/drawing/2014/main" xmlns="" id="{42E8A6C7-4584-49C4-BAE8-F60EA59610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r>
              <a:rPr lang="en-US" altLang="en-US" dirty="0"/>
              <a:t>Model Descriptions</a:t>
            </a:r>
          </a:p>
        </p:txBody>
      </p:sp>
    </p:spTree>
    <p:extLst>
      <p:ext uri="{BB962C8B-B14F-4D97-AF65-F5344CB8AC3E}">
        <p14:creationId xmlns:p14="http://schemas.microsoft.com/office/powerpoint/2010/main" val="27827630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1">
            <a:extLst>
              <a:ext uri="{FF2B5EF4-FFF2-40B4-BE49-F238E27FC236}">
                <a16:creationId xmlns:a16="http://schemas.microsoft.com/office/drawing/2014/main" xmlns="" id="{B8F1505C-0C41-4410-8E76-74B5F5B11E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8288" y="1524000"/>
            <a:ext cx="11684000" cy="4525963"/>
          </a:xfrm>
        </p:spPr>
        <p:txBody>
          <a:bodyPr/>
          <a:lstStyle/>
          <a:p>
            <a:r>
              <a:rPr lang="en-US" altLang="en-US" dirty="0"/>
              <a:t>Predicting impact </a:t>
            </a:r>
          </a:p>
          <a:p>
            <a:r>
              <a:rPr lang="en-US" altLang="en-US" dirty="0"/>
              <a:t>Sensitivity/Specificity</a:t>
            </a:r>
          </a:p>
          <a:p>
            <a:r>
              <a:rPr lang="en-US" altLang="en-US" dirty="0"/>
              <a:t>But also PPV/NPV</a:t>
            </a:r>
          </a:p>
          <a:p>
            <a:r>
              <a:rPr lang="en-US" altLang="en-US" dirty="0"/>
              <a:t>In your data</a:t>
            </a:r>
          </a:p>
          <a:p>
            <a:r>
              <a:rPr lang="en-US" altLang="en-US" dirty="0"/>
              <a:t>At a minimum, how many times will this fire (per day, per clinician)</a:t>
            </a:r>
          </a:p>
          <a:p>
            <a:r>
              <a:rPr lang="en-US" altLang="en-US" dirty="0"/>
              <a:t>Ideally create 2x2 tables and consider patients in each box </a:t>
            </a:r>
          </a:p>
          <a:p>
            <a:pPr marL="0" indent="0">
              <a:buNone/>
            </a:pPr>
            <a:endParaRPr lang="en-US" altLang="en-US" dirty="0"/>
          </a:p>
        </p:txBody>
      </p:sp>
      <p:sp>
        <p:nvSpPr>
          <p:cNvPr id="24579" name="Title 2">
            <a:extLst>
              <a:ext uri="{FF2B5EF4-FFF2-40B4-BE49-F238E27FC236}">
                <a16:creationId xmlns:a16="http://schemas.microsoft.com/office/drawing/2014/main" xmlns="" id="{B1070EC8-01BF-4E56-8148-D9804ED5DD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35156"/>
            <a:ext cx="12192000" cy="1325562"/>
          </a:xfrm>
        </p:spPr>
        <p:txBody>
          <a:bodyPr/>
          <a:lstStyle/>
          <a:p>
            <a:r>
              <a:rPr lang="en-US" altLang="en-US"/>
              <a:t>Potential Impact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ontent Placeholder 1">
            <a:extLst>
              <a:ext uri="{FF2B5EF4-FFF2-40B4-BE49-F238E27FC236}">
                <a16:creationId xmlns:a16="http://schemas.microsoft.com/office/drawing/2014/main" xmlns="" id="{300D385A-88F9-4C26-9B1A-4D0B32CD2C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8288" y="1524000"/>
            <a:ext cx="11684000" cy="4525963"/>
          </a:xfrm>
        </p:spPr>
        <p:txBody>
          <a:bodyPr/>
          <a:lstStyle/>
          <a:p>
            <a:pPr>
              <a:defRPr/>
            </a:pPr>
            <a:r>
              <a:rPr lang="en-US" sz="2400" dirty="0"/>
              <a:t>Predictive model (purchased or custom built) evaluation includes validation of performance on our local data​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US" sz="2400" dirty="0"/>
          </a:p>
          <a:p>
            <a:pPr>
              <a:defRPr/>
            </a:pPr>
            <a:r>
              <a:rPr lang="en-US" sz="2400" dirty="0"/>
              <a:t>Model evaluation includes statistical measures and relevant operational metrics (e.g. sensitivity, specificity, PPV + BPAs, interventions)​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sz="2400" dirty="0"/>
              <a:t>​</a:t>
            </a:r>
          </a:p>
          <a:p>
            <a:pPr>
              <a:defRPr/>
            </a:pPr>
            <a:r>
              <a:rPr lang="en-US" sz="2400" dirty="0"/>
              <a:t>Model output follows the 5 rights of CDS and is associated with interventions whenever possible​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sz="2400" dirty="0"/>
              <a:t>​</a:t>
            </a:r>
          </a:p>
          <a:p>
            <a:pPr>
              <a:defRPr/>
            </a:pPr>
            <a:r>
              <a:rPr lang="en-US" sz="2400" dirty="0"/>
              <a:t>Model monitoring (pilot or scale-out) includes statistical measures, operational metrics, relevant outcomes, and reevaluation criteria</a:t>
            </a:r>
          </a:p>
          <a:p>
            <a:pPr>
              <a:defRPr/>
            </a:pPr>
            <a:endParaRPr lang="en-US" altLang="en-US" dirty="0">
              <a:latin typeface="Helvetica Neue Light" charset="0"/>
              <a:cs typeface="Helvetica Neue Light" charset="0"/>
            </a:endParaRPr>
          </a:p>
        </p:txBody>
      </p:sp>
      <p:sp>
        <p:nvSpPr>
          <p:cNvPr id="25603" name="Title 2">
            <a:extLst>
              <a:ext uri="{FF2B5EF4-FFF2-40B4-BE49-F238E27FC236}">
                <a16:creationId xmlns:a16="http://schemas.microsoft.com/office/drawing/2014/main" xmlns="" id="{13F92ADC-D235-4FAF-845E-605CD62D57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r>
              <a:rPr lang="en-US" altLang="en-US"/>
              <a:t>Guiding Principles for Predictive Analytics at UW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Content Placeholder 1">
            <a:extLst>
              <a:ext uri="{FF2B5EF4-FFF2-40B4-BE49-F238E27FC236}">
                <a16:creationId xmlns:a16="http://schemas.microsoft.com/office/drawing/2014/main" xmlns="" id="{963F486D-6F80-4B58-B10F-9413471D59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8288" y="1524000"/>
            <a:ext cx="11684000" cy="4525963"/>
          </a:xfrm>
        </p:spPr>
        <p:txBody>
          <a:bodyPr/>
          <a:lstStyle/>
          <a:p>
            <a:endParaRPr lang="en-US" altLang="en-US"/>
          </a:p>
        </p:txBody>
      </p:sp>
      <p:sp>
        <p:nvSpPr>
          <p:cNvPr id="26627" name="Title 2">
            <a:extLst>
              <a:ext uri="{FF2B5EF4-FFF2-40B4-BE49-F238E27FC236}">
                <a16:creationId xmlns:a16="http://schemas.microsoft.com/office/drawing/2014/main" xmlns="" id="{C4DAF7BE-1595-4D77-ABC0-EF4D0459A0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r>
              <a:rPr lang="en-US" altLang="en-US"/>
              <a:t>Thank you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ontent Placeholder 1">
            <a:extLst>
              <a:ext uri="{FF2B5EF4-FFF2-40B4-BE49-F238E27FC236}">
                <a16:creationId xmlns:a16="http://schemas.microsoft.com/office/drawing/2014/main" xmlns="" id="{FE1B0871-224B-40DC-B16B-6182ACE57B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8288" y="1296988"/>
            <a:ext cx="11684000" cy="4979987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dirty="0"/>
              <a:t>Any software designed to directly aid in clinical decision making in which characteristics of individual patients are matched to a computerized knowledge base for the purpose of generating patient-specific assessments or recommendations that are then presented to clinicians for consideration. 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US" sz="1050" dirty="0"/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US" sz="1050" dirty="0"/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US" sz="1050" dirty="0"/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US" sz="1050" dirty="0"/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US" sz="1050" dirty="0"/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US" sz="1050" dirty="0"/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US" sz="1050" dirty="0"/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sz="1050" dirty="0"/>
              <a:t>Garg AX, Adhikari NK, McDonald H, et al. Effects of computerized clinical decision support systems on practitioner performance and patient outcomes: a systematic review. </a:t>
            </a:r>
            <a:r>
              <a:rPr lang="en-US" sz="1050" i="1" dirty="0"/>
              <a:t>Jama.</a:t>
            </a:r>
            <a:r>
              <a:rPr lang="en-US" sz="1050" dirty="0"/>
              <a:t> 2005;293:1223-1238.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sz="1050" dirty="0"/>
              <a:t>Hunt DL, Haynes RB, Hanna SE, Smith K. Effects of computer-based clinical decision support systems on physician performance and patient outcomes: a systematic review. </a:t>
            </a:r>
            <a:r>
              <a:rPr lang="en-US" sz="1050" i="1" dirty="0"/>
              <a:t>Jama.</a:t>
            </a:r>
            <a:r>
              <a:rPr lang="en-US" sz="1050" dirty="0"/>
              <a:t> 1998;280:1339-1346.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US" dirty="0"/>
          </a:p>
          <a:p>
            <a:pPr marL="0" indent="0">
              <a:buNone/>
              <a:defRPr/>
            </a:pPr>
            <a:endParaRPr lang="en-US" dirty="0"/>
          </a:p>
        </p:txBody>
      </p:sp>
      <p:sp>
        <p:nvSpPr>
          <p:cNvPr id="7171" name="Title 2">
            <a:extLst>
              <a:ext uri="{FF2B5EF4-FFF2-40B4-BE49-F238E27FC236}">
                <a16:creationId xmlns:a16="http://schemas.microsoft.com/office/drawing/2014/main" xmlns="" id="{60C57998-DED0-430E-AEA5-7CCE8A09F9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r>
              <a:rPr lang="en-US" altLang="en-US"/>
              <a:t>What is CDS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Content Placeholder 1">
            <a:extLst>
              <a:ext uri="{FF2B5EF4-FFF2-40B4-BE49-F238E27FC236}">
                <a16:creationId xmlns:a16="http://schemas.microsoft.com/office/drawing/2014/main" xmlns="" id="{864CBE5B-A73D-4E7F-AD35-48DE310B09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8288" y="1524000"/>
            <a:ext cx="11684000" cy="4525963"/>
          </a:xfrm>
        </p:spPr>
        <p:txBody>
          <a:bodyPr/>
          <a:lstStyle/>
          <a:p>
            <a:r>
              <a:rPr lang="en-US" altLang="en-US" dirty="0"/>
              <a:t>Not Just Popups/BPAs</a:t>
            </a:r>
          </a:p>
          <a:p>
            <a:r>
              <a:rPr lang="en-US" altLang="en-US" dirty="0"/>
              <a:t>Can include</a:t>
            </a:r>
          </a:p>
          <a:p>
            <a:pPr lvl="1"/>
            <a:r>
              <a:rPr lang="en-US" altLang="en-US" dirty="0">
                <a:ea typeface="Helvetica Neue Light"/>
              </a:rPr>
              <a:t>Order sets</a:t>
            </a:r>
          </a:p>
          <a:p>
            <a:pPr lvl="1"/>
            <a:r>
              <a:rPr lang="en-US" altLang="en-US" dirty="0">
                <a:ea typeface="Helvetica Neue Light"/>
              </a:rPr>
              <a:t>Documentation tools</a:t>
            </a:r>
          </a:p>
          <a:p>
            <a:pPr lvl="1"/>
            <a:r>
              <a:rPr lang="en-US" altLang="en-US" dirty="0" err="1">
                <a:ea typeface="Helvetica Neue Light"/>
              </a:rPr>
              <a:t>Trackboards</a:t>
            </a:r>
            <a:endParaRPr lang="en-US" altLang="en-US" dirty="0">
              <a:ea typeface="Helvetica Neue Light"/>
            </a:endParaRPr>
          </a:p>
        </p:txBody>
      </p:sp>
      <p:sp>
        <p:nvSpPr>
          <p:cNvPr id="8195" name="Title 2">
            <a:extLst>
              <a:ext uri="{FF2B5EF4-FFF2-40B4-BE49-F238E27FC236}">
                <a16:creationId xmlns:a16="http://schemas.microsoft.com/office/drawing/2014/main" xmlns="" id="{AD35CCE1-367E-4D29-A881-CF4C1B7BF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r>
              <a:rPr lang="en-US" altLang="en-US"/>
              <a:t>What is CDS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Content Placeholder 1">
            <a:extLst>
              <a:ext uri="{FF2B5EF4-FFF2-40B4-BE49-F238E27FC236}">
                <a16:creationId xmlns:a16="http://schemas.microsoft.com/office/drawing/2014/main" xmlns="" id="{864CBE5B-A73D-4E7F-AD35-48DE310B09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8288" y="1524000"/>
            <a:ext cx="11684000" cy="4525963"/>
          </a:xfrm>
        </p:spPr>
        <p:txBody>
          <a:bodyPr/>
          <a:lstStyle/>
          <a:p>
            <a:r>
              <a:rPr lang="en-US" altLang="en-US" dirty="0"/>
              <a:t>Decrease Practice Variance</a:t>
            </a:r>
          </a:p>
          <a:p>
            <a:r>
              <a:rPr lang="en-US" altLang="en-US" dirty="0"/>
              <a:t>Improve Quality</a:t>
            </a:r>
          </a:p>
          <a:p>
            <a:r>
              <a:rPr lang="en-US" altLang="en-US" dirty="0"/>
              <a:t>Shorten time to diffuse new care patterns</a:t>
            </a:r>
          </a:p>
          <a:p>
            <a:r>
              <a:rPr lang="en-US" altLang="en-US" dirty="0"/>
              <a:t>Because we have to</a:t>
            </a:r>
            <a:endParaRPr lang="en-US" altLang="en-US" dirty="0">
              <a:ea typeface="Helvetica Neue Light"/>
            </a:endParaRPr>
          </a:p>
        </p:txBody>
      </p:sp>
      <p:sp>
        <p:nvSpPr>
          <p:cNvPr id="8195" name="Title 2">
            <a:extLst>
              <a:ext uri="{FF2B5EF4-FFF2-40B4-BE49-F238E27FC236}">
                <a16:creationId xmlns:a16="http://schemas.microsoft.com/office/drawing/2014/main" xmlns="" id="{AD35CCE1-367E-4D29-A881-CF4C1B7BF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r>
              <a:rPr lang="en-US" altLang="en-US" dirty="0"/>
              <a:t>Why Use It?</a:t>
            </a:r>
          </a:p>
        </p:txBody>
      </p:sp>
    </p:spTree>
    <p:extLst>
      <p:ext uri="{BB962C8B-B14F-4D97-AF65-F5344CB8AC3E}">
        <p14:creationId xmlns:p14="http://schemas.microsoft.com/office/powerpoint/2010/main" val="40555217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ontent Placeholder 1">
            <a:extLst>
              <a:ext uri="{FF2B5EF4-FFF2-40B4-BE49-F238E27FC236}">
                <a16:creationId xmlns:a16="http://schemas.microsoft.com/office/drawing/2014/main" xmlns="" id="{F90C3494-9C0E-4368-89A9-2B612C6548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8288" y="1524000"/>
            <a:ext cx="11684000" cy="4525963"/>
          </a:xfrm>
        </p:spPr>
        <p:txBody>
          <a:bodyPr/>
          <a:lstStyle/>
          <a:p>
            <a:r>
              <a:rPr lang="en-US" altLang="en-US"/>
              <a:t>EHR vendors</a:t>
            </a:r>
          </a:p>
          <a:p>
            <a:r>
              <a:rPr lang="en-US" altLang="en-US"/>
              <a:t>Hospitals</a:t>
            </a:r>
          </a:p>
          <a:p>
            <a:r>
              <a:rPr lang="en-US" altLang="en-US"/>
              <a:t>Increasingly, 3</a:t>
            </a:r>
            <a:r>
              <a:rPr lang="en-US" altLang="en-US" baseline="30000"/>
              <a:t>rd</a:t>
            </a:r>
            <a:r>
              <a:rPr lang="en-US" altLang="en-US"/>
              <a:t> party systems</a:t>
            </a:r>
          </a:p>
          <a:p>
            <a:pPr lvl="1"/>
            <a:r>
              <a:rPr lang="en-US" altLang="en-US">
                <a:ea typeface="Helvetica Neue Light"/>
              </a:rPr>
              <a:t>Drug-drug interactions</a:t>
            </a:r>
          </a:p>
          <a:p>
            <a:pPr lvl="1"/>
            <a:r>
              <a:rPr lang="en-US" altLang="en-US">
                <a:ea typeface="Helvetica Neue Light"/>
              </a:rPr>
              <a:t>Rise of Predictive Analytics/Machine Learning/AI</a:t>
            </a:r>
          </a:p>
        </p:txBody>
      </p:sp>
      <p:sp>
        <p:nvSpPr>
          <p:cNvPr id="9219" name="Title 2">
            <a:extLst>
              <a:ext uri="{FF2B5EF4-FFF2-40B4-BE49-F238E27FC236}">
                <a16:creationId xmlns:a16="http://schemas.microsoft.com/office/drawing/2014/main" xmlns="" id="{8571EB44-3E75-4918-A625-124BEAAEBE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r>
              <a:rPr lang="en-US" altLang="en-US"/>
              <a:t>Sources of CDS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Content Placeholder 1">
            <a:extLst>
              <a:ext uri="{FF2B5EF4-FFF2-40B4-BE49-F238E27FC236}">
                <a16:creationId xmlns:a16="http://schemas.microsoft.com/office/drawing/2014/main" xmlns="" id="{BE9EAFF7-C07C-4099-BDEB-4FE78FD00B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8288" y="1524000"/>
            <a:ext cx="11684000" cy="4525963"/>
          </a:xfrm>
        </p:spPr>
        <p:txBody>
          <a:bodyPr/>
          <a:lstStyle/>
          <a:p>
            <a:pPr>
              <a:defRPr/>
            </a:pPr>
            <a:r>
              <a:rPr lang="en-US" altLang="en-US" dirty="0">
                <a:latin typeface="Helvetica Neue Light" charset="0"/>
                <a:cs typeface="Helvetica Neue Light" charset="0"/>
              </a:rPr>
              <a:t>Modal(Interruptive) vs. Non modal(Passive) vs. On Demand</a:t>
            </a:r>
          </a:p>
          <a:p>
            <a:pPr>
              <a:defRPr/>
            </a:pPr>
            <a:r>
              <a:rPr lang="en-US" altLang="en-US" dirty="0">
                <a:latin typeface="Helvetica Neue Light" charset="0"/>
                <a:cs typeface="Helvetica Neue Light" charset="0"/>
              </a:rPr>
              <a:t>Trigger Conditions</a:t>
            </a:r>
          </a:p>
          <a:p>
            <a:pPr>
              <a:defRPr/>
            </a:pPr>
            <a:r>
              <a:rPr lang="en-US" altLang="en-US" dirty="0">
                <a:latin typeface="Helvetica Neue Light" charset="0"/>
                <a:cs typeface="Helvetica Neue Light" charset="0"/>
              </a:rPr>
              <a:t>Hard Stops</a:t>
            </a:r>
          </a:p>
          <a:p>
            <a:pPr>
              <a:defRPr/>
            </a:pPr>
            <a:endParaRPr lang="en-US" altLang="en-US" dirty="0">
              <a:latin typeface="Helvetica Neue Light" charset="0"/>
              <a:cs typeface="Helvetica Neue Light" charset="0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US" altLang="en-US" dirty="0">
              <a:latin typeface="Helvetica Neue Light" charset="0"/>
              <a:cs typeface="Helvetica Neue Light" charset="0"/>
            </a:endParaRPr>
          </a:p>
        </p:txBody>
      </p:sp>
      <p:sp>
        <p:nvSpPr>
          <p:cNvPr id="10243" name="Title 2">
            <a:extLst>
              <a:ext uri="{FF2B5EF4-FFF2-40B4-BE49-F238E27FC236}">
                <a16:creationId xmlns:a16="http://schemas.microsoft.com/office/drawing/2014/main" xmlns="" id="{0A22936E-A5A0-4E38-9F33-152CBC1B65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r>
              <a:rPr lang="en-US" altLang="en-US" dirty="0"/>
              <a:t>CDS Terms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Content Placeholder 1">
            <a:extLst>
              <a:ext uri="{FF2B5EF4-FFF2-40B4-BE49-F238E27FC236}">
                <a16:creationId xmlns:a16="http://schemas.microsoft.com/office/drawing/2014/main" xmlns="" id="{48FCBB0C-D5B1-420B-AF60-8DABED9C74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8288" y="1524000"/>
            <a:ext cx="11684000" cy="4525963"/>
          </a:xfrm>
        </p:spPr>
        <p:txBody>
          <a:bodyPr/>
          <a:lstStyle/>
          <a:p>
            <a:r>
              <a:rPr lang="en-US" altLang="en-US" dirty="0"/>
              <a:t>Not a ton of literature</a:t>
            </a:r>
          </a:p>
          <a:p>
            <a:r>
              <a:rPr lang="en-US" altLang="en-US" dirty="0"/>
              <a:t>A few areas of clear impact</a:t>
            </a:r>
          </a:p>
          <a:p>
            <a:pPr lvl="1"/>
            <a:r>
              <a:rPr lang="en-US" altLang="en-US" dirty="0">
                <a:ea typeface="Helvetica Neue Light"/>
              </a:rPr>
              <a:t>Modal Alerts At time of Radiology Ordering</a:t>
            </a:r>
          </a:p>
          <a:p>
            <a:pPr lvl="2"/>
            <a:r>
              <a:rPr lang="en-US" altLang="en-US" dirty="0">
                <a:ea typeface="Helvetica Neue Light"/>
              </a:rPr>
              <a:t>Can strengthen guideline compliance for Head CT, CTPE</a:t>
            </a:r>
          </a:p>
          <a:p>
            <a:pPr lvl="1"/>
            <a:r>
              <a:rPr lang="en-US" altLang="en-US" dirty="0">
                <a:ea typeface="Helvetica Neue Light"/>
              </a:rPr>
              <a:t>Changing CPOE to improve prescribing patterns with alerts or order sets</a:t>
            </a:r>
          </a:p>
          <a:p>
            <a:pPr lvl="2"/>
            <a:r>
              <a:rPr lang="en-US" altLang="en-US" dirty="0">
                <a:ea typeface="Helvetica Neue Light"/>
              </a:rPr>
              <a:t>Geriatrics, Peds</a:t>
            </a:r>
          </a:p>
          <a:p>
            <a:pPr lvl="1"/>
            <a:r>
              <a:rPr lang="en-US" altLang="en-US" dirty="0">
                <a:ea typeface="Helvetica Neue Light"/>
              </a:rPr>
              <a:t>Diagnosis/Treatment/Disposition pathways</a:t>
            </a:r>
          </a:p>
          <a:p>
            <a:pPr lvl="2"/>
            <a:r>
              <a:rPr lang="en-US" altLang="en-US" dirty="0">
                <a:ea typeface="Helvetica Neue Light"/>
              </a:rPr>
              <a:t>PNA, Asthma, Sepsis</a:t>
            </a:r>
          </a:p>
        </p:txBody>
      </p:sp>
      <p:sp>
        <p:nvSpPr>
          <p:cNvPr id="12291" name="Title 2">
            <a:extLst>
              <a:ext uri="{FF2B5EF4-FFF2-40B4-BE49-F238E27FC236}">
                <a16:creationId xmlns:a16="http://schemas.microsoft.com/office/drawing/2014/main" xmlns="" id="{5238525F-6A02-4C81-A020-6F0E18CE7E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r>
              <a:rPr lang="en-US" altLang="en-US"/>
              <a:t>CDS In Emergency Medicine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1">
            <a:extLst>
              <a:ext uri="{FF2B5EF4-FFF2-40B4-BE49-F238E27FC236}">
                <a16:creationId xmlns:a16="http://schemas.microsoft.com/office/drawing/2014/main" xmlns="" id="{CAF366AD-9289-444A-BE6F-547174BB93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8288" y="1524000"/>
            <a:ext cx="11684000" cy="4525963"/>
          </a:xfrm>
        </p:spPr>
        <p:txBody>
          <a:bodyPr/>
          <a:lstStyle/>
          <a:p>
            <a:r>
              <a:rPr lang="en-US" altLang="en-US" dirty="0"/>
              <a:t>Mostly Positive Results</a:t>
            </a:r>
          </a:p>
          <a:p>
            <a:r>
              <a:rPr lang="en-US" altLang="en-US" dirty="0"/>
              <a:t>Mostly Before-After Studies</a:t>
            </a:r>
          </a:p>
          <a:p>
            <a:r>
              <a:rPr lang="en-US" altLang="en-US" dirty="0"/>
              <a:t>Mostly Focused on Process Outcomes</a:t>
            </a:r>
          </a:p>
          <a:p>
            <a:r>
              <a:rPr lang="en-US" altLang="en-US" dirty="0"/>
              <a:t>Generally Fail to Measure Negative Consequences</a:t>
            </a:r>
          </a:p>
        </p:txBody>
      </p:sp>
      <p:sp>
        <p:nvSpPr>
          <p:cNvPr id="13315" name="Title 2">
            <a:extLst>
              <a:ext uri="{FF2B5EF4-FFF2-40B4-BE49-F238E27FC236}">
                <a16:creationId xmlns:a16="http://schemas.microsoft.com/office/drawing/2014/main" xmlns="" id="{B1B1016A-1526-4C15-84E5-2092EDE5F4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r>
              <a:rPr lang="en-US" altLang="en-US"/>
              <a:t>CDS In Emergency Medicine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MPH Theme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6402</TotalTime>
  <Words>935</Words>
  <Application>Microsoft Office PowerPoint</Application>
  <PresentationFormat>Custom</PresentationFormat>
  <Paragraphs>153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SMPH Theme</vt:lpstr>
      <vt:lpstr>PowerPoint Presentation</vt:lpstr>
      <vt:lpstr>Goals </vt:lpstr>
      <vt:lpstr>What is CDS</vt:lpstr>
      <vt:lpstr>What is CDS</vt:lpstr>
      <vt:lpstr>Why Use It?</vt:lpstr>
      <vt:lpstr>Sources of CDS</vt:lpstr>
      <vt:lpstr>CDS Terms</vt:lpstr>
      <vt:lpstr>CDS In Emergency Medicine</vt:lpstr>
      <vt:lpstr>CDS In Emergency Medicine</vt:lpstr>
      <vt:lpstr>CDS Design Principles</vt:lpstr>
      <vt:lpstr>10 Commandments for Effective CDS</vt:lpstr>
      <vt:lpstr>10 Commandments for Effective CDS</vt:lpstr>
      <vt:lpstr>CDS Design</vt:lpstr>
      <vt:lpstr>CDS Governance</vt:lpstr>
      <vt:lpstr>CDS Governance</vt:lpstr>
      <vt:lpstr>Cool New Stuff</vt:lpstr>
      <vt:lpstr>Predictive Analytics</vt:lpstr>
      <vt:lpstr>Machine Learning</vt:lpstr>
      <vt:lpstr>Well Known Pitfalls of ML Models</vt:lpstr>
      <vt:lpstr>Common Machine Learning Methods</vt:lpstr>
      <vt:lpstr>Model Descriptions</vt:lpstr>
      <vt:lpstr>Potential Impact</vt:lpstr>
      <vt:lpstr>Guiding Principles for Predictive Analytics at UW</vt:lpstr>
      <vt:lpstr>Thank you</vt:lpstr>
    </vt:vector>
  </TitlesOfParts>
  <Company>UW School of Medicine and Public Health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Irene Golembiewski</dc:creator>
  <cp:lastModifiedBy>Yiadom, Maya</cp:lastModifiedBy>
  <cp:revision>106</cp:revision>
  <dcterms:created xsi:type="dcterms:W3CDTF">2011-04-14T17:38:04Z</dcterms:created>
  <dcterms:modified xsi:type="dcterms:W3CDTF">2018-11-08T08:02:53Z</dcterms:modified>
</cp:coreProperties>
</file>